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7" r:id="rId6"/>
    <p:sldId id="263" r:id="rId7"/>
    <p:sldId id="262" r:id="rId8"/>
    <p:sldId id="264" r:id="rId9"/>
    <p:sldId id="268" r:id="rId10"/>
    <p:sldId id="265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F31"/>
    <a:srgbClr val="F5FFB7"/>
    <a:srgbClr val="156B13"/>
    <a:srgbClr val="F2FF87"/>
    <a:srgbClr val="FFFF00"/>
    <a:srgbClr val="F9FFDC"/>
    <a:srgbClr val="D0E412"/>
    <a:srgbClr val="6CA720"/>
    <a:srgbClr val="C5E719"/>
    <a:srgbClr val="81C7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544BC-E520-454F-AB03-5EAD0E5F5665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2054-1A74-41DA-B318-595B06B7F77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475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Lesya_ukrainka_-_telavi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Слайд</a:t>
            </a:r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b="0" baseline="0" dirty="0" smtClean="0">
                <a:latin typeface="Times New Roman" pitchFamily="18" charset="0"/>
                <a:cs typeface="Times New Roman" pitchFamily="18" charset="0"/>
              </a:rPr>
              <a:t>її імені барви України.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Слайд 10 </a:t>
            </a:r>
            <a:r>
              <a:rPr lang="uk-UA" b="0" dirty="0" smtClean="0"/>
              <a:t>1884 рік</a:t>
            </a:r>
            <a:r>
              <a:rPr lang="uk-UA" b="0" baseline="0" dirty="0" smtClean="0"/>
              <a:t> став знаменним у житті поетеси. У віці 13 років, у львівському журналі </a:t>
            </a:r>
            <a:r>
              <a:rPr lang="uk-UA" b="0" baseline="0" dirty="0" err="1" smtClean="0"/>
              <a:t>“Зоря”</a:t>
            </a:r>
            <a:r>
              <a:rPr lang="uk-UA" b="0" baseline="0" dirty="0" smtClean="0"/>
              <a:t> з’явився її перший друкований вірш </a:t>
            </a:r>
            <a:r>
              <a:rPr lang="uk-UA" b="0" baseline="0" dirty="0" err="1" smtClean="0"/>
              <a:t>“Конвалія”</a:t>
            </a:r>
            <a:r>
              <a:rPr lang="uk-UA" b="0" baseline="0" dirty="0" smtClean="0"/>
              <a:t> з підписом </a:t>
            </a:r>
            <a:r>
              <a:rPr lang="uk-UA" b="0" baseline="0" dirty="0" err="1" smtClean="0"/>
              <a:t>“Леся</a:t>
            </a:r>
            <a:r>
              <a:rPr lang="uk-UA" b="0" baseline="0" dirty="0" smtClean="0"/>
              <a:t> </a:t>
            </a:r>
            <a:r>
              <a:rPr lang="uk-UA" b="0" baseline="0" dirty="0" err="1" smtClean="0"/>
              <a:t>Українка”</a:t>
            </a:r>
            <a:r>
              <a:rPr lang="uk-UA" b="0" baseline="0" dirty="0" smtClean="0"/>
              <a:t>, </a:t>
            </a:r>
            <a:r>
              <a:rPr lang="uk-UA" sz="1200" dirty="0" smtClean="0">
                <a:latin typeface="Bookman Old Style" panose="02050604050505020204" pitchFamily="18" charset="0"/>
              </a:rPr>
              <a:t>який присвятила своїй тітці Олександрі </a:t>
            </a:r>
            <a:r>
              <a:rPr lang="uk-UA" sz="1200" dirty="0" err="1" smtClean="0">
                <a:latin typeface="Bookman Old Style" panose="02050604050505020204" pitchFamily="18" charset="0"/>
              </a:rPr>
              <a:t>Судовщиковій</a:t>
            </a:r>
            <a:r>
              <a:rPr lang="uk-UA" sz="1200" dirty="0" smtClean="0">
                <a:latin typeface="Bookman Old Style" panose="02050604050505020204" pitchFamily="18" charset="0"/>
              </a:rPr>
              <a:t>. І з того часу пішли по всьому світу прекрасні поетичні рядки, підписані гордим і гарним ім’ям Українка. </a:t>
            </a:r>
            <a:endParaRPr lang="uk-UA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КОНВАЛІЯ </a:t>
            </a:r>
            <a:endParaRPr lang="uk-UA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Росла в гаю конвалія 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Під дубом високим,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 Захищалась від негоди 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Під віттям широким. </a:t>
            </a:r>
          </a:p>
          <a:p>
            <a:pPr algn="ctr"/>
            <a:endParaRPr lang="uk-UA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Та недовго навтішалась 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Конвалія біла, - 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І їй рука чоловіча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 Віку вкоротила… </a:t>
            </a:r>
            <a:endParaRPr lang="uk-UA" dirty="0" smtClean="0">
              <a:latin typeface="Bookman Old Style" panose="02050604050505020204" pitchFamily="18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b="1" dirty="0" smtClean="0"/>
              <a:t>Слайд 11 </a:t>
            </a:r>
            <a:r>
              <a:rPr lang="uk-UA" sz="1200" dirty="0" smtClean="0">
                <a:latin typeface="Bookman Old Style" panose="02050604050505020204" pitchFamily="18" charset="0"/>
              </a:rPr>
              <a:t>Вимушені потребою лікування подорожі до Німеччини, Австро-Угорщини, Італії, Єгипту, кількаразові перебування на Кавказі, в Криму збагатили її враження та сприяли розширенню кругозору письменниці. Побувавши в 1891р. у Галичині, а пізніше й на Буковині, Українка познайомилася з багатьма визначними діячами Західної України: І. Франком, М. Павликом, О. Кобилянською, В. Стефаником, О. Маковеєм, Н. Кобринською.</a:t>
            </a:r>
          </a:p>
          <a:p>
            <a:pPr algn="ctr"/>
            <a:r>
              <a:rPr lang="uk-UA" sz="1200" b="1" i="1" dirty="0" smtClean="0">
                <a:latin typeface="Bookman Old Style" panose="02050604050505020204" pitchFamily="18" charset="0"/>
              </a:rPr>
              <a:t>Прощай, Волинь! </a:t>
            </a:r>
          </a:p>
          <a:p>
            <a:pPr algn="ctr"/>
            <a:r>
              <a:rPr lang="uk-UA" sz="1200" b="1" i="1" dirty="0" smtClean="0">
                <a:latin typeface="Bookman Old Style" panose="02050604050505020204" pitchFamily="18" charset="0"/>
              </a:rPr>
              <a:t>прощай, рідний куточок! </a:t>
            </a:r>
          </a:p>
          <a:p>
            <a:pPr algn="ctr"/>
            <a:r>
              <a:rPr lang="uk-UA" sz="1200" b="1" i="1" dirty="0" smtClean="0">
                <a:latin typeface="Bookman Old Style" panose="02050604050505020204" pitchFamily="18" charset="0"/>
              </a:rPr>
              <a:t>Мене від тебе доленька жене, </a:t>
            </a:r>
          </a:p>
          <a:p>
            <a:pPr algn="ctr"/>
            <a:r>
              <a:rPr lang="uk-UA" sz="1200" b="1" i="1" dirty="0" smtClean="0">
                <a:latin typeface="Bookman Old Style" panose="02050604050505020204" pitchFamily="18" charset="0"/>
              </a:rPr>
              <a:t>Немов од дерева одірваний листочок…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/>
              <a:t>Слайд 12 </a:t>
            </a:r>
            <a:r>
              <a:rPr lang="uk-UA" sz="1200" dirty="0" smtClean="0">
                <a:latin typeface="Bookman Old Style" panose="02050604050505020204" pitchFamily="18" charset="0"/>
              </a:rPr>
              <a:t>1892 у Львові вийшла «Книга пісень» Генріха Гейне в перекладах Лесі Українки (спільно з М. </a:t>
            </a:r>
            <a:r>
              <a:rPr lang="uk-UA" sz="1200" dirty="0" err="1" smtClean="0">
                <a:latin typeface="Bookman Old Style" panose="02050604050505020204" pitchFamily="18" charset="0"/>
              </a:rPr>
              <a:t>Славінським</a:t>
            </a:r>
            <a:r>
              <a:rPr lang="uk-UA" sz="1200" dirty="0" smtClean="0">
                <a:latin typeface="Bookman Old Style" panose="02050604050505020204" pitchFamily="18" charset="0"/>
              </a:rPr>
              <a:t>). Перша збірка її оригінальних поезій «На крилах пісень» з'явилася у Львові (1893, друге видання в Києві 1904),</a:t>
            </a:r>
            <a:r>
              <a:rPr lang="uk-UA" sz="1200" baseline="0" dirty="0" smtClean="0">
                <a:latin typeface="Bookman Old Style" panose="02050604050505020204" pitchFamily="18" charset="0"/>
              </a:rPr>
              <a:t> яка, за словами І.Франка, </a:t>
            </a:r>
            <a:r>
              <a:rPr lang="uk-UA" sz="1200" baseline="0" dirty="0" err="1" smtClean="0">
                <a:latin typeface="Bookman Old Style" panose="02050604050505020204" pitchFamily="18" charset="0"/>
              </a:rPr>
              <a:t>“становить</a:t>
            </a:r>
            <a:r>
              <a:rPr lang="uk-UA" sz="1200" baseline="0" dirty="0" smtClean="0">
                <a:latin typeface="Bookman Old Style" panose="02050604050505020204" pitchFamily="18" charset="0"/>
              </a:rPr>
              <a:t>, без сумніву, найважніший здобуток поетичної нашої </a:t>
            </a:r>
            <a:r>
              <a:rPr lang="uk-UA" sz="1200" baseline="0" dirty="0" err="1" smtClean="0">
                <a:latin typeface="Bookman Old Style" panose="02050604050505020204" pitchFamily="18" charset="0"/>
              </a:rPr>
              <a:t>літератри”</a:t>
            </a:r>
            <a:r>
              <a:rPr lang="uk-UA" sz="1200" baseline="0" dirty="0" smtClean="0">
                <a:latin typeface="Bookman Old Style" panose="02050604050505020204" pitchFamily="18" charset="0"/>
              </a:rPr>
              <a:t>. </a:t>
            </a:r>
            <a:r>
              <a:rPr lang="uk-UA" sz="1200" dirty="0" smtClean="0">
                <a:latin typeface="Bookman Old Style" panose="02050604050505020204" pitchFamily="18" charset="0"/>
              </a:rPr>
              <a:t>Друга збірка, «Думи і мрії», вийшла в 1899 р., третя - «Відгуки» — у 1902 р. в Чернівцях.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200" b="1" dirty="0" smtClean="0">
                <a:latin typeface="Bookman Old Style" panose="02050604050505020204" pitchFamily="18" charset="0"/>
              </a:rPr>
              <a:t>Слайд 13 </a:t>
            </a:r>
            <a:r>
              <a:rPr lang="uk-UA" sz="1200" dirty="0" smtClean="0">
                <a:latin typeface="Bookman Old Style" panose="02050604050505020204" pitchFamily="18" charset="0"/>
              </a:rPr>
              <a:t>Ще один штрих до характеру поетеси - це її стосунки з </a:t>
            </a:r>
            <a:r>
              <a:rPr lang="uk-UA" sz="1200" dirty="0" err="1" smtClean="0">
                <a:latin typeface="Bookman Old Style" panose="02050604050505020204" pitchFamily="18" charset="0"/>
              </a:rPr>
              <a:t>Мержинським</a:t>
            </a:r>
            <a:r>
              <a:rPr lang="uk-UA" sz="1200" dirty="0" smtClean="0">
                <a:latin typeface="Bookman Old Style" panose="02050604050505020204" pitchFamily="18" charset="0"/>
              </a:rPr>
              <a:t>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latin typeface="Bookman Old Style" panose="02050604050505020204" pitchFamily="18" charset="0"/>
              </a:rPr>
              <a:t>   На таку любов здатна лише людина шляхетної душі і глибоких почувань.  Сергій не кохав Лесю, але саме вона поїхала у Мінськ до приреченого хворого, коли всі залишили його. Поїхала, навіть переступивши через заборону матері.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Мержинський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замість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освідчення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прохав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Лесю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попіклуватись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жінку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яку він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кохав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Леся, що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доглядала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Мінську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смертельно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хворим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Сергієм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писала від його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імені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суперниці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Фанатично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переповнений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ідеями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боротьби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звільнення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трудящих,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Мержинський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сприймав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геніальну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Лесю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як подругу та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ділового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партнера.</a:t>
            </a:r>
            <a:endParaRPr lang="uk-UA" dirty="0" smtClean="0"/>
          </a:p>
          <a:p>
            <a:pPr algn="just"/>
            <a:r>
              <a:rPr lang="uk-UA" sz="1200" dirty="0" smtClean="0">
                <a:latin typeface="Bookman Old Style" panose="02050604050505020204" pitchFamily="18" charset="0"/>
              </a:rPr>
              <a:t>    У ніч смерті коханого вона створила драму </a:t>
            </a:r>
            <a:r>
              <a:rPr lang="uk-UA" sz="1200" dirty="0" err="1" smtClean="0">
                <a:latin typeface="Bookman Old Style" panose="02050604050505020204" pitchFamily="18" charset="0"/>
              </a:rPr>
              <a:t>“Одержима”</a:t>
            </a:r>
            <a:r>
              <a:rPr lang="uk-UA" sz="1200" dirty="0" smtClean="0">
                <a:latin typeface="Bookman Old Style" panose="02050604050505020204" pitchFamily="18" charset="0"/>
              </a:rPr>
              <a:t> і тому, як напише згодом, пережила цей немилосердний удар долі. </a:t>
            </a:r>
          </a:p>
          <a:p>
            <a:pPr algn="just"/>
            <a:r>
              <a:rPr lang="uk-UA" sz="1200" dirty="0" smtClean="0">
                <a:latin typeface="Bookman Old Style" panose="02050604050505020204" pitchFamily="18" charset="0"/>
              </a:rPr>
              <a:t>   Ця сторінка життя відкрила нам жінку люблячу, сильну духом, саможертовну і героїчну.</a:t>
            </a:r>
            <a:endParaRPr lang="ru-RU" sz="1200" dirty="0" smtClean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11639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/>
              <a:t>Слайд 14 </a:t>
            </a:r>
            <a:r>
              <a:rPr lang="ru-RU" sz="1200" dirty="0" smtClean="0"/>
              <a:t>У </a:t>
            </a:r>
            <a:r>
              <a:rPr lang="ru-RU" sz="1200" dirty="0" err="1" smtClean="0"/>
              <a:t>тридцять</a:t>
            </a:r>
            <a:r>
              <a:rPr lang="ru-RU" sz="1200" dirty="0" smtClean="0"/>
              <a:t> </a:t>
            </a:r>
            <a:r>
              <a:rPr lang="ru-RU" sz="1200" dirty="0" err="1" smtClean="0"/>
              <a:t>шість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, вона </a:t>
            </a:r>
            <a:r>
              <a:rPr lang="ru-RU" sz="1200" dirty="0" err="1" smtClean="0"/>
              <a:t>знову</a:t>
            </a:r>
            <a:r>
              <a:rPr lang="ru-RU" sz="1200" dirty="0" smtClean="0"/>
              <a:t> полюбила. Людину, що на її </a:t>
            </a:r>
            <a:r>
              <a:rPr lang="ru-RU" sz="1200" dirty="0" err="1" smtClean="0"/>
              <a:t>почуття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відповіла</a:t>
            </a:r>
            <a:r>
              <a:rPr lang="ru-RU" sz="1200" dirty="0" smtClean="0"/>
              <a:t> не </a:t>
            </a:r>
            <a:r>
              <a:rPr lang="ru-RU" sz="1200" dirty="0" err="1" smtClean="0"/>
              <a:t>менш</a:t>
            </a:r>
            <a:r>
              <a:rPr lang="ru-RU" sz="1200" dirty="0" smtClean="0"/>
              <a:t> </a:t>
            </a:r>
            <a:r>
              <a:rPr lang="ru-RU" sz="1200" dirty="0" err="1" smtClean="0"/>
              <a:t>щирою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глибокою</a:t>
            </a:r>
            <a:r>
              <a:rPr lang="ru-RU" sz="1200" dirty="0" smtClean="0"/>
              <a:t> </a:t>
            </a:r>
            <a:r>
              <a:rPr lang="ru-RU" sz="1200" dirty="0" err="1" smtClean="0"/>
              <a:t>прихильністю</a:t>
            </a:r>
            <a:r>
              <a:rPr lang="ru-RU" sz="1200" dirty="0" smtClean="0"/>
              <a:t> - </a:t>
            </a:r>
            <a:r>
              <a:rPr lang="ru-RU" sz="1200" dirty="0" err="1" smtClean="0"/>
              <a:t>Климента</a:t>
            </a:r>
            <a:r>
              <a:rPr lang="ru-RU" sz="1200" dirty="0" smtClean="0"/>
              <a:t> </a:t>
            </a:r>
            <a:r>
              <a:rPr lang="ru-RU" sz="1200" dirty="0" err="1" smtClean="0"/>
              <a:t>Квітку</a:t>
            </a:r>
            <a:r>
              <a:rPr lang="ru-RU" sz="1200" dirty="0" smtClean="0"/>
              <a:t>, ученого </a:t>
            </a:r>
            <a:r>
              <a:rPr lang="ru-RU" sz="1200" dirty="0" err="1" smtClean="0"/>
              <a:t>музикознавця-фольклориста</a:t>
            </a:r>
            <a:r>
              <a:rPr lang="ru-RU" sz="1200" dirty="0" smtClean="0"/>
              <a:t>, </a:t>
            </a:r>
            <a:r>
              <a:rPr lang="ru-RU" sz="1200" dirty="0" err="1" smtClean="0"/>
              <a:t>збирача</a:t>
            </a:r>
            <a:r>
              <a:rPr lang="ru-RU" sz="1200" dirty="0" smtClean="0"/>
              <a:t> </a:t>
            </a:r>
            <a:r>
              <a:rPr lang="ru-RU" sz="1200" dirty="0" err="1" smtClean="0"/>
              <a:t>народних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переказів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пісень</a:t>
            </a:r>
            <a:r>
              <a:rPr lang="ru-RU" sz="1200" dirty="0" smtClean="0"/>
              <a:t>. </a:t>
            </a:r>
            <a:r>
              <a:rPr lang="ru-RU" sz="1200" dirty="0" err="1" smtClean="0"/>
              <a:t>Мати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Лесі</a:t>
            </a:r>
            <a:r>
              <a:rPr lang="ru-RU" sz="1200" dirty="0" smtClean="0"/>
              <a:t> </a:t>
            </a:r>
            <a:r>
              <a:rPr lang="ru-RU" sz="1200" dirty="0" err="1" smtClean="0"/>
              <a:t>знову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люто </a:t>
            </a:r>
            <a:r>
              <a:rPr lang="ru-RU" sz="1200" dirty="0" err="1" smtClean="0"/>
              <a:t>проти</a:t>
            </a:r>
            <a:r>
              <a:rPr lang="ru-RU" sz="1200" dirty="0" smtClean="0"/>
              <a:t> </a:t>
            </a:r>
            <a:r>
              <a:rPr lang="ru-RU" sz="1200" dirty="0" err="1" smtClean="0"/>
              <a:t>усіляких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відносин</a:t>
            </a:r>
            <a:r>
              <a:rPr lang="ru-RU" sz="1200" dirty="0" smtClean="0"/>
              <a:t> дочки "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якимсь</a:t>
            </a:r>
            <a:r>
              <a:rPr lang="ru-RU" sz="1200" dirty="0" smtClean="0"/>
              <a:t> </a:t>
            </a:r>
            <a:r>
              <a:rPr lang="ru-RU" sz="1200" dirty="0" err="1" smtClean="0"/>
              <a:t>жебраком</a:t>
            </a:r>
            <a:r>
              <a:rPr lang="ru-RU" sz="1200" dirty="0" smtClean="0"/>
              <a:t>", як вона </a:t>
            </a:r>
            <a:r>
              <a:rPr lang="ru-RU" sz="1200" dirty="0" err="1" smtClean="0"/>
              <a:t>презирливо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називала</a:t>
            </a:r>
            <a:r>
              <a:rPr lang="ru-RU" sz="1200" dirty="0" smtClean="0"/>
              <a:t> </a:t>
            </a:r>
            <a:r>
              <a:rPr lang="ru-RU" sz="1200" dirty="0" err="1" smtClean="0"/>
              <a:t>Климента</a:t>
            </a:r>
            <a:r>
              <a:rPr lang="ru-RU" sz="1200" dirty="0" smtClean="0"/>
              <a:t> - </a:t>
            </a:r>
            <a:r>
              <a:rPr lang="ru-RU" sz="1200" dirty="0" err="1" smtClean="0"/>
              <a:t>людину</a:t>
            </a:r>
            <a:r>
              <a:rPr lang="ru-RU" sz="1200" dirty="0" smtClean="0"/>
              <a:t> </a:t>
            </a:r>
            <a:r>
              <a:rPr lang="ru-RU" sz="1200" dirty="0" err="1" smtClean="0"/>
              <a:t>м'яку</a:t>
            </a:r>
            <a:r>
              <a:rPr lang="ru-RU" sz="1200" dirty="0" smtClean="0"/>
              <a:t> за характером, </a:t>
            </a:r>
            <a:r>
              <a:rPr lang="ru-RU" sz="1200" dirty="0" err="1" smtClean="0"/>
              <a:t>замкнуту</a:t>
            </a:r>
            <a:r>
              <a:rPr lang="ru-RU" sz="1200" dirty="0" smtClean="0"/>
              <a:t>, </a:t>
            </a:r>
            <a:r>
              <a:rPr lang="ru-RU" sz="1200" dirty="0" err="1" smtClean="0"/>
              <a:t>соромливу</a:t>
            </a:r>
            <a:r>
              <a:rPr lang="ru-RU" sz="1200" dirty="0" smtClean="0"/>
              <a:t>, що пережила в </a:t>
            </a:r>
            <a:r>
              <a:rPr lang="ru-RU" sz="1200" dirty="0" err="1" smtClean="0"/>
              <a:t>дитинстві</a:t>
            </a:r>
            <a:r>
              <a:rPr lang="ru-RU" sz="1200" dirty="0" smtClean="0"/>
              <a:t> </a:t>
            </a:r>
            <a:r>
              <a:rPr lang="ru-RU" sz="1200" dirty="0" err="1" smtClean="0"/>
              <a:t>глибоку</a:t>
            </a:r>
            <a:r>
              <a:rPr lang="ru-RU" sz="1200" dirty="0" smtClean="0"/>
              <a:t> </a:t>
            </a:r>
            <a:r>
              <a:rPr lang="ru-RU" sz="1200" dirty="0" err="1" smtClean="0"/>
              <a:t>особисту</a:t>
            </a:r>
            <a:r>
              <a:rPr lang="ru-RU" sz="1200" dirty="0" smtClean="0"/>
              <a:t> драму -він </a:t>
            </a:r>
            <a:r>
              <a:rPr lang="ru-RU" sz="1200" dirty="0" err="1" smtClean="0"/>
              <a:t>ріс</a:t>
            </a:r>
            <a:r>
              <a:rPr lang="ru-RU" sz="1200" dirty="0" smtClean="0"/>
              <a:t> у </a:t>
            </a:r>
            <a:r>
              <a:rPr lang="ru-RU" sz="1200" dirty="0" err="1" smtClean="0"/>
              <a:t>прийомній</a:t>
            </a:r>
            <a:r>
              <a:rPr lang="ru-RU" sz="1200" dirty="0" smtClean="0"/>
              <a:t> </a:t>
            </a:r>
            <a:r>
              <a:rPr lang="ru-RU" sz="1200" dirty="0" err="1" smtClean="0"/>
              <a:t>родині</a:t>
            </a:r>
            <a:r>
              <a:rPr lang="ru-RU" sz="1200" dirty="0" smtClean="0"/>
              <a:t>. </a:t>
            </a:r>
          </a:p>
          <a:p>
            <a:r>
              <a:rPr lang="ru-RU" sz="1200" dirty="0" smtClean="0"/>
              <a:t> Але </a:t>
            </a:r>
            <a:r>
              <a:rPr lang="ru-RU" sz="1200" dirty="0" err="1" smtClean="0"/>
              <a:t>Квітка</a:t>
            </a:r>
            <a:r>
              <a:rPr lang="ru-RU" sz="1200" dirty="0" smtClean="0"/>
              <a:t> так </a:t>
            </a:r>
            <a:r>
              <a:rPr lang="ru-RU" sz="1200" dirty="0" err="1" smtClean="0"/>
              <a:t>жагуче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прив'язався</a:t>
            </a:r>
            <a:r>
              <a:rPr lang="ru-RU" sz="1200" dirty="0" smtClean="0"/>
              <a:t> до </a:t>
            </a:r>
            <a:r>
              <a:rPr lang="ru-RU" sz="1200" dirty="0" err="1" smtClean="0"/>
              <a:t>тоненької</a:t>
            </a:r>
            <a:r>
              <a:rPr lang="ru-RU" sz="1200" dirty="0" smtClean="0"/>
              <a:t>, </a:t>
            </a:r>
            <a:r>
              <a:rPr lang="ru-RU" sz="1200" dirty="0" err="1" smtClean="0"/>
              <a:t>хворої</a:t>
            </a:r>
            <a:r>
              <a:rPr lang="ru-RU" sz="1200" dirty="0" smtClean="0"/>
              <a:t> </a:t>
            </a:r>
            <a:r>
              <a:rPr lang="ru-RU" sz="1200" dirty="0" err="1" smtClean="0"/>
              <a:t>жінки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великими </a:t>
            </a:r>
            <a:r>
              <a:rPr lang="ru-RU" sz="1200" dirty="0" err="1" smtClean="0"/>
              <a:t>сумними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очима</a:t>
            </a:r>
            <a:r>
              <a:rPr lang="ru-RU" sz="1200" dirty="0" smtClean="0"/>
              <a:t>, яка </a:t>
            </a:r>
            <a:r>
              <a:rPr lang="ru-RU" sz="1200" dirty="0" err="1" smtClean="0"/>
              <a:t>розуміє</a:t>
            </a:r>
            <a:r>
              <a:rPr lang="ru-RU" sz="1200" dirty="0" smtClean="0"/>
              <a:t> його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півслова</a:t>
            </a:r>
            <a:r>
              <a:rPr lang="ru-RU" sz="1200" dirty="0" smtClean="0"/>
              <a:t>, що </a:t>
            </a:r>
            <a:r>
              <a:rPr lang="ru-RU" sz="1200" dirty="0" err="1" smtClean="0"/>
              <a:t>навідріз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відмовився</a:t>
            </a:r>
            <a:r>
              <a:rPr lang="ru-RU" sz="1200" dirty="0" smtClean="0"/>
              <a:t> її </a:t>
            </a:r>
            <a:r>
              <a:rPr lang="ru-RU" sz="1200" dirty="0" err="1" smtClean="0"/>
              <a:t>залишити</a:t>
            </a:r>
            <a:r>
              <a:rPr lang="ru-RU" sz="1200" dirty="0" smtClean="0"/>
              <a:t>! І, </a:t>
            </a:r>
            <a:r>
              <a:rPr lang="ru-RU" sz="1200" dirty="0" err="1" smtClean="0"/>
              <a:t>незважаючи</a:t>
            </a:r>
            <a:r>
              <a:rPr lang="ru-RU" sz="1200" dirty="0" smtClean="0"/>
              <a:t> на весь </a:t>
            </a:r>
            <a:r>
              <a:rPr lang="ru-RU" sz="1200" dirty="0" err="1" smtClean="0"/>
              <a:t>гнів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похмурі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прогнози</a:t>
            </a:r>
            <a:r>
              <a:rPr lang="ru-RU" sz="1200" dirty="0" smtClean="0"/>
              <a:t> </a:t>
            </a:r>
            <a:r>
              <a:rPr lang="ru-RU" sz="1200" dirty="0" err="1" smtClean="0"/>
              <a:t>майбутнього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молодих</a:t>
            </a:r>
            <a:r>
              <a:rPr lang="ru-RU" sz="1200" dirty="0" smtClean="0"/>
              <a:t>, Ольга </a:t>
            </a:r>
            <a:r>
              <a:rPr lang="ru-RU" sz="1200" dirty="0" err="1" smtClean="0"/>
              <a:t>Петрівна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</a:t>
            </a:r>
            <a:r>
              <a:rPr lang="ru-RU" sz="1200" dirty="0" err="1" smtClean="0"/>
              <a:t>змушена</a:t>
            </a:r>
            <a:r>
              <a:rPr lang="ru-RU" sz="1200" dirty="0" smtClean="0"/>
              <a:t> </a:t>
            </a:r>
            <a:r>
              <a:rPr lang="ru-RU" sz="1200" dirty="0" err="1" smtClean="0"/>
              <a:t>погодитися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шлюб</a:t>
            </a:r>
            <a:r>
              <a:rPr lang="ru-RU" sz="1200" dirty="0" smtClean="0"/>
              <a:t> дочки.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15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Останні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роки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життя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Косач-Квітки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пройшли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подорожах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лікування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Єгипту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Кавказ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Разом із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чоловіком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Климентієм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Квіткою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працювала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зібранням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фольклору,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інтенсивно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опрацьовувала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власні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звістку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стан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Лариси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Петрівни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Грузію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приїхала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її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власне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їй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письменниця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диктувала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ненаписаної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«На берегах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Александрії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Символічне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її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творчості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прочитати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Геліоса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 манускриптами.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dirty="0" smtClean="0">
                <a:latin typeface="Bookman Old Style" panose="02050604050505020204" pitchFamily="18" charset="0"/>
              </a:rPr>
              <a:t> </a:t>
            </a:r>
            <a:r>
              <a:rPr lang="uk-UA" sz="1200" b="1" dirty="0" smtClean="0">
                <a:latin typeface="Bookman Old Style" panose="02050604050505020204" pitchFamily="18" charset="0"/>
              </a:rPr>
              <a:t>Слайд 16 </a:t>
            </a:r>
            <a:r>
              <a:rPr lang="uk-UA" sz="1200" dirty="0" smtClean="0">
                <a:latin typeface="Bookman Old Style" panose="02050604050505020204" pitchFamily="18" charset="0"/>
              </a:rPr>
              <a:t>Вона померла в м. </a:t>
            </a:r>
            <a:r>
              <a:rPr lang="uk-UA" sz="1200" dirty="0" err="1" smtClean="0">
                <a:latin typeface="Bookman Old Style" panose="02050604050505020204" pitchFamily="18" charset="0"/>
              </a:rPr>
              <a:t>Сурамі</a:t>
            </a:r>
            <a:r>
              <a:rPr lang="uk-UA" sz="1200" dirty="0" smtClean="0">
                <a:latin typeface="Bookman Old Style" panose="02050604050505020204" pitchFamily="18" charset="0"/>
              </a:rPr>
              <a:t> (Грузія) 1 серпня 1913 року у віці 42 років. Полетіла "на крилах пісні". Здійснилася її давня мрія: вона завжди хотіла поторкати руками хмари...</a:t>
            </a:r>
          </a:p>
          <a:p>
            <a:pPr algn="ctr"/>
            <a:r>
              <a:rPr lang="ru-RU" i="1" spc="50" dirty="0" err="1" smtClean="0">
                <a:ln w="11430"/>
                <a:latin typeface="Bookman Old Style" panose="02050604050505020204" pitchFamily="18" charset="0"/>
              </a:rPr>
              <a:t>Хто</a:t>
            </a:r>
            <a:r>
              <a:rPr lang="ru-RU" i="1" spc="50" dirty="0" smtClean="0">
                <a:ln w="11430"/>
                <a:latin typeface="Bookman Old Style" panose="02050604050505020204" pitchFamily="18" charset="0"/>
              </a:rPr>
              <a:t> вам </a:t>
            </a:r>
            <a:r>
              <a:rPr lang="ru-RU" i="1" spc="50" dirty="0" err="1" smtClean="0">
                <a:ln w="11430"/>
                <a:latin typeface="Bookman Old Style" panose="02050604050505020204" pitchFamily="18" charset="0"/>
              </a:rPr>
              <a:t>сказав,що</a:t>
            </a:r>
            <a:r>
              <a:rPr lang="ru-RU" i="1" spc="50" dirty="0" smtClean="0">
                <a:ln w="11430"/>
                <a:latin typeface="Bookman Old Style" panose="02050604050505020204" pitchFamily="18" charset="0"/>
              </a:rPr>
              <a:t> я </a:t>
            </a:r>
            <a:r>
              <a:rPr lang="ru-RU" i="1" spc="50" dirty="0" err="1" smtClean="0">
                <a:ln w="11430"/>
                <a:latin typeface="Bookman Old Style" panose="02050604050505020204" pitchFamily="18" charset="0"/>
              </a:rPr>
              <a:t>слабка</a:t>
            </a:r>
            <a:r>
              <a:rPr lang="ru-RU" i="1" spc="50" dirty="0" smtClean="0">
                <a:ln w="11430"/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i="1" spc="50" dirty="0" smtClean="0">
                <a:ln w="11430"/>
                <a:latin typeface="Bookman Old Style" panose="02050604050505020204" pitchFamily="18" charset="0"/>
              </a:rPr>
              <a:t>Що я </a:t>
            </a:r>
            <a:r>
              <a:rPr lang="ru-RU" i="1" spc="50" dirty="0" err="1" smtClean="0">
                <a:ln w="11430"/>
                <a:latin typeface="Bookman Old Style" panose="02050604050505020204" pitchFamily="18" charset="0"/>
              </a:rPr>
              <a:t>корюся</a:t>
            </a:r>
            <a:r>
              <a:rPr lang="ru-RU" i="1" spc="50" dirty="0" smtClean="0">
                <a:ln w="11430"/>
                <a:latin typeface="Bookman Old Style" panose="02050604050505020204" pitchFamily="18" charset="0"/>
              </a:rPr>
              <a:t> дол</a:t>
            </a:r>
            <a:r>
              <a:rPr lang="uk-UA" i="1" spc="50" dirty="0" smtClean="0">
                <a:ln w="11430"/>
                <a:latin typeface="Bookman Old Style" panose="02050604050505020204" pitchFamily="18" charset="0"/>
              </a:rPr>
              <a:t>і?</a:t>
            </a:r>
          </a:p>
          <a:p>
            <a:pPr algn="ctr"/>
            <a:r>
              <a:rPr lang="uk-UA" i="1" spc="50" dirty="0" smtClean="0">
                <a:ln w="11430"/>
                <a:latin typeface="Bookman Old Style" panose="02050604050505020204" pitchFamily="18" charset="0"/>
              </a:rPr>
              <a:t>Хіба тремтить моя рука</a:t>
            </a:r>
          </a:p>
          <a:p>
            <a:pPr algn="ctr"/>
            <a:r>
              <a:rPr lang="uk-UA" i="1" spc="50" dirty="0" smtClean="0">
                <a:ln w="11430"/>
                <a:latin typeface="Bookman Old Style" panose="02050604050505020204" pitchFamily="18" charset="0"/>
              </a:rPr>
              <a:t>Чи пісня й думка кволі?</a:t>
            </a:r>
          </a:p>
          <a:p>
            <a:pPr algn="ctr"/>
            <a:r>
              <a:rPr lang="uk-UA" i="1" spc="50" dirty="0" smtClean="0">
                <a:ln w="11430"/>
                <a:latin typeface="Bookman Old Style" panose="02050604050505020204" pitchFamily="18" charset="0"/>
              </a:rPr>
              <a:t>                          </a:t>
            </a:r>
            <a:endParaRPr lang="ru-RU" i="1" spc="50" dirty="0" smtClean="0">
              <a:ln w="11430"/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/>
              <a:t>Слайд 17 </a:t>
            </a:r>
            <a:r>
              <a:rPr lang="ru-RU" sz="1200" dirty="0" err="1" smtClean="0">
                <a:latin typeface="Bookman Old Style" panose="02050604050505020204" pitchFamily="18" charset="0"/>
              </a:rPr>
              <a:t>Тіло</a:t>
            </a:r>
            <a:r>
              <a:rPr lang="ru-RU" sz="1200" dirty="0" smtClean="0">
                <a:latin typeface="Bookman Old Style" panose="02050604050505020204" pitchFamily="18" charset="0"/>
              </a:rPr>
              <a:t> її перевезли до </a:t>
            </a:r>
            <a:r>
              <a:rPr lang="ru-RU" sz="1200" dirty="0" err="1" smtClean="0">
                <a:latin typeface="Bookman Old Style" panose="02050604050505020204" pitchFamily="18" charset="0"/>
              </a:rPr>
              <a:t>Києва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і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 err="1" smtClean="0">
                <a:latin typeface="Bookman Old Style" panose="02050604050505020204" pitchFamily="18" charset="0"/>
              </a:rPr>
              <a:t>поховали</a:t>
            </a:r>
            <a:r>
              <a:rPr lang="ru-RU" sz="1200" dirty="0" smtClean="0">
                <a:latin typeface="Bookman Old Style" panose="02050604050505020204" pitchFamily="18" charset="0"/>
              </a:rPr>
              <a:t> на Байковому </a:t>
            </a:r>
            <a:r>
              <a:rPr lang="ru-RU" sz="1200" dirty="0" err="1" smtClean="0">
                <a:latin typeface="Bookman Old Style" panose="02050604050505020204" pitchFamily="18" charset="0"/>
              </a:rPr>
              <a:t>кладовищі</a:t>
            </a:r>
            <a:r>
              <a:rPr lang="ru-RU" sz="1200" dirty="0" smtClean="0">
                <a:latin typeface="Bookman Old Style" panose="02050604050505020204" pitchFamily="18" charset="0"/>
              </a:rPr>
              <a:t>. </a:t>
            </a:r>
            <a:endParaRPr lang="uk-UA" sz="1200" dirty="0" smtClean="0">
              <a:latin typeface="Bookman Old Style" panose="02050604050505020204" pitchFamily="18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Слайд 18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Музеї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Bookman Old Style" pitchFamily="18" charset="0"/>
                <a:cs typeface="Arial" charset="0"/>
                <a:hlinkClick r:id="rId3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Музей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Лесі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Українки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 у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Києві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у Колодяжному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у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Новограді-Волинському</a:t>
            </a:r>
            <a:endParaRPr lang="ru-RU" sz="12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у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Сурамі</a:t>
            </a:r>
            <a:endParaRPr lang="ru-RU" sz="12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родини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Косачів</a:t>
            </a:r>
            <a:endParaRPr lang="ru-RU" sz="12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200" dirty="0" smtClean="0">
                <a:latin typeface="Bookman Old Style" pitchFamily="18" charset="0"/>
                <a:cs typeface="Arial" charset="0"/>
              </a:rPr>
              <a:t> у </a:t>
            </a:r>
            <a:r>
              <a:rPr lang="ru-RU" sz="1200" dirty="0" err="1" smtClean="0">
                <a:latin typeface="Bookman Old Style" pitchFamily="18" charset="0"/>
                <a:cs typeface="Arial" charset="0"/>
              </a:rPr>
              <a:t>Ялті</a:t>
            </a:r>
            <a:endParaRPr lang="ru-RU" sz="1100" dirty="0" smtClean="0">
              <a:latin typeface="Bookman Old Style" pitchFamily="18" charset="0"/>
              <a:cs typeface="Arial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i="0" dirty="0" smtClean="0">
                <a:latin typeface="Times New Roman" pitchFamily="18" charset="0"/>
                <a:cs typeface="Times New Roman" pitchFamily="18" charset="0"/>
              </a:rPr>
              <a:t>Слайд 2 </a:t>
            </a:r>
            <a:r>
              <a:rPr lang="uk-UA" sz="1200" i="0" dirty="0" smtClean="0">
                <a:latin typeface="Times New Roman" pitchFamily="18" charset="0"/>
                <a:cs typeface="Times New Roman" pitchFamily="18" charset="0"/>
              </a:rPr>
              <a:t>Люди, як зорі, полишають свій слід у свідомості майбутніх поколінь, особливо люди талановиті. Мовби крізь серпанок легендарності проступає до нас образ поетеси, образ ніжний і чистий.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поетеси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овіяне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всенародною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любов'ю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виняткової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мужності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принциповості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мистецького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обдарування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Її талант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виявився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багатьох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різновидах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праці - поезії,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літературній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критиці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публіцистиці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перекладацькій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фольклористиці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Леся Українка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відома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Її добре знали у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Грузії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Чехії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Австрії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поетеси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читають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континентах,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видаються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мовами багатьох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народів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200" i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Слайд 3 </a:t>
            </a:r>
            <a:r>
              <a:rPr lang="ru-RU" sz="1200" dirty="0" smtClean="0"/>
              <a:t>Леся Українка </a:t>
            </a:r>
            <a:r>
              <a:rPr lang="ru-RU" sz="1200" dirty="0" err="1" smtClean="0"/>
              <a:t>народилася</a:t>
            </a:r>
            <a:r>
              <a:rPr lang="ru-RU" sz="1200" dirty="0" smtClean="0"/>
              <a:t> 25 лютого 1871 року в м. </a:t>
            </a:r>
            <a:r>
              <a:rPr lang="ru-RU" sz="1200" dirty="0" err="1" smtClean="0"/>
              <a:t>Новоград-Волинському</a:t>
            </a:r>
            <a:r>
              <a:rPr lang="ru-RU" sz="1200" dirty="0" smtClean="0"/>
              <a:t> у </a:t>
            </a:r>
            <a:r>
              <a:rPr lang="ru-RU" sz="1200" dirty="0" err="1" smtClean="0"/>
              <a:t>родині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високими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духовними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інтересами</a:t>
            </a:r>
            <a:r>
              <a:rPr lang="ru-RU" sz="1200" dirty="0" smtClean="0"/>
              <a:t>.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Мати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батько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походили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дворянських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родів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Кожен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них був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особистістю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непересічною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яскраво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обдарованою</a:t>
            </a:r>
            <a:r>
              <a:rPr lang="ru-RU" sz="1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r>
              <a:rPr lang="ru-RU" sz="1200" dirty="0" err="1" smtClean="0"/>
              <a:t>Мати</a:t>
            </a:r>
            <a:r>
              <a:rPr lang="ru-RU" sz="1200" dirty="0" smtClean="0"/>
              <a:t> - </a:t>
            </a:r>
            <a:r>
              <a:rPr lang="ru-RU" sz="1200" dirty="0" err="1" smtClean="0"/>
              <a:t>письменниця</a:t>
            </a:r>
            <a:r>
              <a:rPr lang="ru-RU" sz="1200" dirty="0" smtClean="0"/>
              <a:t>, що писала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</a:t>
            </a:r>
            <a:r>
              <a:rPr lang="ru-RU" sz="1200" dirty="0" err="1" smtClean="0"/>
              <a:t>псевдонімом</a:t>
            </a:r>
            <a:r>
              <a:rPr lang="ru-RU" sz="1200" dirty="0" smtClean="0"/>
              <a:t>: </a:t>
            </a:r>
            <a:r>
              <a:rPr lang="ru-RU" sz="1200" dirty="0" err="1" smtClean="0"/>
              <a:t>Олена</a:t>
            </a:r>
            <a:r>
              <a:rPr lang="ru-RU" sz="1200" dirty="0" smtClean="0"/>
              <a:t> </a:t>
            </a:r>
            <a:r>
              <a:rPr lang="ru-RU" sz="1200" dirty="0" err="1" smtClean="0"/>
              <a:t>Пчілка</a:t>
            </a:r>
            <a:r>
              <a:rPr lang="ru-RU" sz="1200" dirty="0" smtClean="0"/>
              <a:t>, </a:t>
            </a:r>
            <a:r>
              <a:rPr lang="ru-RU" sz="1200" dirty="0" err="1" smtClean="0"/>
              <a:t>батько</a:t>
            </a:r>
            <a:r>
              <a:rPr lang="ru-RU" sz="1200" dirty="0" smtClean="0"/>
              <a:t> - </a:t>
            </a:r>
            <a:r>
              <a:rPr lang="ru-RU" sz="1200" dirty="0" err="1" smtClean="0"/>
              <a:t>високоосвічений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поміщик</a:t>
            </a:r>
            <a:r>
              <a:rPr lang="ru-RU" sz="1200" dirty="0" smtClean="0"/>
              <a:t>, що </a:t>
            </a:r>
            <a:r>
              <a:rPr lang="ru-RU" sz="1200" dirty="0" err="1" smtClean="0"/>
              <a:t>надзвичайно</a:t>
            </a:r>
            <a:r>
              <a:rPr lang="ru-RU" sz="1200" dirty="0" smtClean="0"/>
              <a:t> любив </a:t>
            </a:r>
            <a:r>
              <a:rPr lang="ru-RU" sz="1200" dirty="0" err="1" smtClean="0"/>
              <a:t>літературу</a:t>
            </a:r>
            <a:r>
              <a:rPr lang="ru-RU" sz="1200" dirty="0" smtClean="0"/>
              <a:t> та </a:t>
            </a:r>
            <a:r>
              <a:rPr lang="ru-RU" sz="1200" dirty="0" err="1" smtClean="0"/>
              <a:t>живопис</a:t>
            </a:r>
            <a:r>
              <a:rPr lang="ru-RU" sz="1200" dirty="0" smtClean="0"/>
              <a:t>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/>
              <a:t>Слайд 4 </a:t>
            </a:r>
            <a:r>
              <a:rPr lang="uk-UA" spc="50" dirty="0" smtClean="0">
                <a:ln w="11430"/>
                <a:latin typeface="Bookman Old Style" panose="02050604050505020204" pitchFamily="18" charset="0"/>
              </a:rPr>
              <a:t>Росла і виховувалась у великій родині - мала трьох сестер і двох братів. </a:t>
            </a:r>
          </a:p>
          <a:p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шістьох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Косачів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Леся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найбільше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вдалася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батька: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вродою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характером,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звичками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Вони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обоє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поблажливі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ставленні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себе,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важко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уявити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вони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зробили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щось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вважали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нечесне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Їм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огидні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жадоба,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зажерливість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користолюбство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них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риса: вони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надзвичайно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цінували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людську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гідність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Леся Українка та її брат Михайло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вчилися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приватних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учителів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Рано (у 4 роки)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навчилася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Сердечна дружба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єднає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Ларису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її старшим братом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Михайлом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За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нерозлучність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сім'ї їх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спільним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ім'ям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Мишелосею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пізніше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Ларису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перезвали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сім'ї на Лесю. А через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рік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Леся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самостійно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писала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коротенькі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своєї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бабусі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Гадяч та за кордон до дядька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Михайла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Драгоманова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b="0" i="0" spc="50" dirty="0" smtClean="0">
                <a:ln w="11430"/>
                <a:latin typeface="Bookman Old Style" panose="02050604050505020204" pitchFamily="18" charset="0"/>
              </a:rPr>
              <a:t>Леся за допомогою гувернантки і матері вивчила німецьку,французьку, російську мови, а згодом - ще 9 іноземних мов. 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uk-UA" b="1" dirty="0" smtClean="0">
                <a:latin typeface="+mn-lt"/>
              </a:rPr>
              <a:t>Слайд</a:t>
            </a:r>
            <a:r>
              <a:rPr lang="uk-UA" b="1" baseline="0" dirty="0" smtClean="0">
                <a:latin typeface="+mn-lt"/>
              </a:rPr>
              <a:t> 5 </a:t>
            </a:r>
            <a:r>
              <a:rPr lang="ru-RU" dirty="0" smtClean="0">
                <a:latin typeface="Bookman Old Style" panose="02050604050505020204" pitchFamily="18" charset="0"/>
              </a:rPr>
              <a:t>До десяти </a:t>
            </a:r>
            <a:r>
              <a:rPr lang="ru-RU" dirty="0" err="1" smtClean="0">
                <a:latin typeface="Bookman Old Style" panose="02050604050505020204" pitchFamily="18" charset="0"/>
              </a:rPr>
              <a:t>років</a:t>
            </a:r>
            <a:r>
              <a:rPr lang="ru-RU" dirty="0" smtClean="0">
                <a:latin typeface="Bookman Old Style" panose="02050604050505020204" pitchFamily="18" charset="0"/>
              </a:rPr>
              <a:t> Леся росла </a:t>
            </a:r>
            <a:r>
              <a:rPr lang="ru-RU" dirty="0" err="1" smtClean="0">
                <a:latin typeface="Bookman Old Style" panose="02050604050505020204" pitchFamily="18" charset="0"/>
              </a:rPr>
              <a:t>і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розвивалася</a:t>
            </a:r>
            <a:r>
              <a:rPr lang="ru-RU" dirty="0" smtClean="0">
                <a:latin typeface="Bookman Old Style" panose="02050604050505020204" pitchFamily="18" charset="0"/>
              </a:rPr>
              <a:t>, як </a:t>
            </a:r>
            <a:r>
              <a:rPr lang="ru-RU" dirty="0" err="1" smtClean="0">
                <a:latin typeface="Bookman Old Style" panose="02050604050505020204" pitchFamily="18" charset="0"/>
              </a:rPr>
              <a:t>і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всі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діти</a:t>
            </a:r>
            <a:r>
              <a:rPr lang="ru-RU" dirty="0" smtClean="0">
                <a:latin typeface="Bookman Old Style" panose="02050604050505020204" pitchFamily="18" charset="0"/>
              </a:rPr>
              <a:t>. </a:t>
            </a:r>
            <a:r>
              <a:rPr lang="ru-RU" dirty="0" err="1" smtClean="0">
                <a:latin typeface="Bookman Old Style" panose="02050604050505020204" pitchFamily="18" charset="0"/>
              </a:rPr>
              <a:t>Була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радісна</a:t>
            </a:r>
            <a:r>
              <a:rPr lang="ru-RU" dirty="0" smtClean="0">
                <a:latin typeface="Bookman Old Style" panose="02050604050505020204" pitchFamily="18" charset="0"/>
              </a:rPr>
              <a:t>, весела, любила </a:t>
            </a:r>
            <a:r>
              <a:rPr lang="ru-RU" dirty="0" err="1" smtClean="0">
                <a:latin typeface="Bookman Old Style" panose="02050604050505020204" pitchFamily="18" charset="0"/>
              </a:rPr>
              <a:t>співати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</a:p>
          <a:p>
            <a:pPr algn="l"/>
            <a:r>
              <a:rPr lang="uk-UA" dirty="0" smtClean="0">
                <a:latin typeface="Bookman Old Style" panose="02050604050505020204" pitchFamily="18" charset="0"/>
              </a:rPr>
              <a:t>й дуже добре танцювала із братом "козака". </a:t>
            </a:r>
            <a:r>
              <a:rPr lang="ru-RU" dirty="0" smtClean="0">
                <a:latin typeface="Bookman Old Style" panose="02050604050505020204" pitchFamily="18" charset="0"/>
              </a:rPr>
              <a:t>Коли їй </a:t>
            </a:r>
            <a:r>
              <a:rPr lang="ru-RU" dirty="0" err="1" smtClean="0">
                <a:latin typeface="Bookman Old Style" panose="02050604050505020204" pitchFamily="18" charset="0"/>
              </a:rPr>
              <a:t>виповнилося</a:t>
            </a:r>
            <a:r>
              <a:rPr lang="ru-RU" dirty="0" smtClean="0">
                <a:latin typeface="Bookman Old Style" panose="02050604050505020204" pitchFamily="18" charset="0"/>
              </a:rPr>
              <a:t> 5 </a:t>
            </a:r>
            <a:r>
              <a:rPr lang="ru-RU" dirty="0" err="1" smtClean="0">
                <a:latin typeface="Bookman Old Style" panose="02050604050505020204" pitchFamily="18" charset="0"/>
              </a:rPr>
              <a:t>років</a:t>
            </a:r>
            <a:r>
              <a:rPr lang="ru-RU" dirty="0" smtClean="0">
                <a:latin typeface="Bookman Old Style" panose="02050604050505020204" pitchFamily="18" charset="0"/>
              </a:rPr>
              <a:t>, батьки купили їй </a:t>
            </a:r>
            <a:r>
              <a:rPr lang="ru-RU" dirty="0" err="1" smtClean="0">
                <a:latin typeface="Bookman Old Style" panose="02050604050505020204" pitchFamily="18" charset="0"/>
              </a:rPr>
              <a:t>фортепіано</a:t>
            </a:r>
            <a:r>
              <a:rPr lang="ru-RU" dirty="0" smtClean="0">
                <a:latin typeface="Bookman Old Style" panose="02050604050505020204" pitchFamily="18" charset="0"/>
              </a:rPr>
              <a:t>. Вона не </a:t>
            </a:r>
            <a:r>
              <a:rPr lang="ru-RU" dirty="0" err="1" smtClean="0">
                <a:latin typeface="Bookman Old Style" panose="02050604050505020204" pitchFamily="18" charset="0"/>
              </a:rPr>
              <a:t>тільки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успішно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вчилась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грати</a:t>
            </a:r>
            <a:r>
              <a:rPr lang="ru-RU" dirty="0" smtClean="0">
                <a:latin typeface="Bookman Old Style" panose="02050604050505020204" pitchFamily="18" charset="0"/>
              </a:rPr>
              <a:t>, а </a:t>
            </a:r>
            <a:r>
              <a:rPr lang="ru-RU" dirty="0" err="1" smtClean="0">
                <a:latin typeface="Bookman Old Style" panose="02050604050505020204" pitchFamily="18" charset="0"/>
              </a:rPr>
              <a:t>й</a:t>
            </a:r>
            <a:r>
              <a:rPr lang="ru-RU" dirty="0" smtClean="0">
                <a:latin typeface="Bookman Old Style" panose="02050604050505020204" pitchFamily="18" charset="0"/>
              </a:rPr>
              <a:t> сама </a:t>
            </a:r>
            <a:r>
              <a:rPr lang="uk-UA" dirty="0" smtClean="0">
                <a:latin typeface="Bookman Old Style" panose="02050604050505020204" pitchFamily="18" charset="0"/>
              </a:rPr>
              <a:t>бралася складати музичні твори. </a:t>
            </a:r>
            <a:r>
              <a:rPr lang="ru-RU" dirty="0" smtClean="0">
                <a:latin typeface="Bookman Old Style" panose="02050604050505020204" pitchFamily="18" charset="0"/>
              </a:rPr>
              <a:t>Любила Леся </a:t>
            </a:r>
            <a:r>
              <a:rPr lang="ru-RU" dirty="0" err="1" smtClean="0">
                <a:latin typeface="Bookman Old Style" panose="02050604050505020204" pitchFamily="18" charset="0"/>
              </a:rPr>
              <a:t>й</a:t>
            </a:r>
            <a:r>
              <a:rPr lang="ru-RU" dirty="0" smtClean="0">
                <a:latin typeface="Bookman Old Style" panose="02050604050505020204" pitchFamily="18" charset="0"/>
              </a:rPr>
              <a:t> серйозну роботу – </a:t>
            </a:r>
            <a:r>
              <a:rPr lang="ru-RU" dirty="0" err="1" smtClean="0">
                <a:latin typeface="Bookman Old Style" panose="02050604050505020204" pitchFamily="18" charset="0"/>
              </a:rPr>
              <a:t>господарчу</a:t>
            </a:r>
            <a:r>
              <a:rPr lang="ru-RU" dirty="0" smtClean="0">
                <a:latin typeface="Bookman Old Style" panose="02050604050505020204" pitchFamily="18" charset="0"/>
              </a:rPr>
              <a:t>. Вона </a:t>
            </a:r>
            <a:r>
              <a:rPr lang="ru-RU" dirty="0" err="1" smtClean="0">
                <a:latin typeface="Bookman Old Style" panose="02050604050505020204" pitchFamily="18" charset="0"/>
              </a:rPr>
              <a:t>завжди</a:t>
            </a:r>
            <a:r>
              <a:rPr lang="ru-RU" dirty="0" smtClean="0">
                <a:latin typeface="Bookman Old Style" panose="02050604050505020204" pitchFamily="18" charset="0"/>
              </a:rPr>
              <a:t> мала </a:t>
            </a:r>
            <a:r>
              <a:rPr lang="ru-RU" dirty="0" err="1" smtClean="0">
                <a:latin typeface="Bookman Old Style" panose="02050604050505020204" pitchFamily="18" charset="0"/>
              </a:rPr>
              <a:t>свій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uk-UA" dirty="0" smtClean="0">
                <a:latin typeface="Bookman Old Style" panose="02050604050505020204" pitchFamily="18" charset="0"/>
              </a:rPr>
              <a:t>квітник і город, </a:t>
            </a:r>
            <a:r>
              <a:rPr lang="ru-RU" dirty="0" smtClean="0">
                <a:latin typeface="Bookman Old Style" panose="02050604050505020204" pitchFamily="18" charset="0"/>
              </a:rPr>
              <a:t>сама його </a:t>
            </a:r>
            <a:r>
              <a:rPr lang="ru-RU" dirty="0" err="1" smtClean="0">
                <a:latin typeface="Bookman Old Style" panose="02050604050505020204" pitchFamily="18" charset="0"/>
              </a:rPr>
              <a:t>обробляла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й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доглядала</a:t>
            </a:r>
            <a:r>
              <a:rPr lang="ru-RU" dirty="0" smtClean="0">
                <a:latin typeface="Bookman Old Style" panose="02050604050505020204" pitchFamily="18" charset="0"/>
              </a:rPr>
              <a:t>. </a:t>
            </a:r>
            <a:r>
              <a:rPr lang="ru-RU" dirty="0" err="1" smtClean="0">
                <a:latin typeface="Bookman Old Style" panose="02050604050505020204" pitchFamily="18" charset="0"/>
              </a:rPr>
              <a:t>Зовсім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маленької</a:t>
            </a:r>
            <a:r>
              <a:rPr lang="ru-RU" dirty="0" smtClean="0">
                <a:latin typeface="Bookman Old Style" panose="02050604050505020204" pitchFamily="18" charset="0"/>
              </a:rPr>
              <a:t> – в 6 </a:t>
            </a:r>
            <a:r>
              <a:rPr lang="ru-RU" dirty="0" err="1" smtClean="0">
                <a:latin typeface="Bookman Old Style" panose="02050604050505020204" pitchFamily="18" charset="0"/>
              </a:rPr>
              <a:t>років</a:t>
            </a:r>
            <a:r>
              <a:rPr lang="ru-RU" dirty="0" smtClean="0">
                <a:latin typeface="Bookman Old Style" panose="02050604050505020204" pitchFamily="18" charset="0"/>
              </a:rPr>
              <a:t> – </a:t>
            </a:r>
            <a:r>
              <a:rPr lang="ru-RU" dirty="0" err="1" smtClean="0">
                <a:latin typeface="Bookman Old Style" panose="02050604050505020204" pitchFamily="18" charset="0"/>
              </a:rPr>
              <a:t>навчилася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шити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і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вишивати</a:t>
            </a:r>
            <a:r>
              <a:rPr lang="ru-RU" dirty="0" smtClean="0">
                <a:latin typeface="Bookman Old Style" panose="02050604050505020204" pitchFamily="18" charset="0"/>
              </a:rPr>
              <a:t>, а </a:t>
            </a:r>
            <a:r>
              <a:rPr lang="ru-RU" dirty="0" err="1" smtClean="0">
                <a:latin typeface="Bookman Old Style" panose="02050604050505020204" pitchFamily="18" charset="0"/>
              </a:rPr>
              <a:t>згодом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навіть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взялася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мережити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батькові</a:t>
            </a:r>
            <a:r>
              <a:rPr lang="ru-RU" dirty="0" smtClean="0">
                <a:latin typeface="Bookman Old Style" panose="02050604050505020204" pitchFamily="18" charset="0"/>
              </a:rPr>
              <a:t> сорочку. </a:t>
            </a:r>
            <a:endParaRPr lang="uk-UA" dirty="0" smtClean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b="1" dirty="0" smtClean="0"/>
              <a:t>Слайд </a:t>
            </a:r>
            <a:r>
              <a:rPr lang="uk-UA" b="1" i="0" dirty="0" smtClean="0"/>
              <a:t>6</a:t>
            </a:r>
            <a:r>
              <a:rPr lang="uk-UA" b="0" i="0" dirty="0" smtClean="0"/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Навесні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1882 року родина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Косачів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перебралася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постійне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проживання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села Колодяжного, що </a:t>
            </a:r>
          </a:p>
          <a:p>
            <a:pPr algn="just"/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недалеко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повітового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містечка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Ковеля. </a:t>
            </a:r>
            <a:r>
              <a:rPr lang="uk-UA" b="0" i="0" dirty="0" smtClean="0">
                <a:latin typeface="Bookman Old Style" panose="02050604050505020204" pitchFamily="18" charset="0"/>
              </a:rPr>
              <a:t>Саме тут минули дитинство та юність Лесі.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Поліська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народна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стихія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заполонила Лесю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якийсь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повністю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її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поглинула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Леся за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допомогою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свого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брата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Михайла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виконала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цінну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роботу: записала від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різних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людей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дуже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пісень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Перед текстами кожної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пісні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наклеєна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стрічка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нотного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паперу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нотами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мелодії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тієї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пісні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b="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/>
              <a:t>Слайд 7 </a:t>
            </a:r>
            <a:r>
              <a:rPr lang="uk-UA" dirty="0" smtClean="0">
                <a:latin typeface="Bookman Old Style" panose="02050604050505020204" pitchFamily="18" charset="0"/>
              </a:rPr>
              <a:t>Дуже рано почала Леся знайомитися з народною творчістю: піснями та художніми виробами. Мати возила дітей до різних сіл та містечок. Там вона зачаровано слухала веснянки, які селяни співали бодай чи не всім селом. Діти, а особливо Леся, сприймали це все з великим захопленням. Багато пісень увійшло у побут Косачів і стали там улюбленими піснями; це такі як "Подоляночка", "Зайчик", "</a:t>
            </a:r>
            <a:r>
              <a:rPr lang="uk-UA" dirty="0" err="1" smtClean="0">
                <a:latin typeface="Bookman Old Style" panose="02050604050505020204" pitchFamily="18" charset="0"/>
              </a:rPr>
              <a:t>Женчичок</a:t>
            </a:r>
            <a:r>
              <a:rPr lang="uk-UA" dirty="0" smtClean="0">
                <a:latin typeface="Bookman Old Style" panose="02050604050505020204" pitchFamily="18" charset="0"/>
              </a:rPr>
              <a:t> - </a:t>
            </a:r>
            <a:r>
              <a:rPr lang="uk-UA" dirty="0" err="1" smtClean="0">
                <a:latin typeface="Bookman Old Style" panose="02050604050505020204" pitchFamily="18" charset="0"/>
              </a:rPr>
              <a:t>бренчичок</a:t>
            </a:r>
            <a:r>
              <a:rPr lang="uk-UA" dirty="0" smtClean="0">
                <a:latin typeface="Bookman Old Style" panose="02050604050505020204" pitchFamily="18" charset="0"/>
              </a:rPr>
              <a:t>" та інші.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Слайд 8 </a:t>
            </a:r>
            <a:r>
              <a:rPr lang="uk-UA" b="0" dirty="0" smtClean="0"/>
              <a:t>Лариса Косач виховувалася у літературно-мистецькому</a:t>
            </a:r>
            <a:r>
              <a:rPr lang="uk-UA" b="0" baseline="0" dirty="0" smtClean="0"/>
              <a:t> оточенні родини </a:t>
            </a:r>
            <a:r>
              <a:rPr lang="uk-UA" b="0" baseline="0" dirty="0" err="1" smtClean="0"/>
              <a:t>Лисенків</a:t>
            </a:r>
            <a:r>
              <a:rPr lang="uk-UA" b="0" baseline="0" dirty="0" smtClean="0"/>
              <a:t> і Старицьких. У сім’ї часто велися розмови про становище України й українського народу в Російській імперії, обговорювались ідеї поліпшення життя, освіти простих людей. Тітку Лесі, Олену Антонівну Косач, за революційну діяльність було заслано в </a:t>
            </a:r>
            <a:r>
              <a:rPr lang="uk-UA" b="0" baseline="0" dirty="0" err="1" smtClean="0"/>
              <a:t>Олонецьку</a:t>
            </a:r>
            <a:r>
              <a:rPr lang="uk-UA" b="0" baseline="0" dirty="0" smtClean="0"/>
              <a:t> губернію, а через два роки – у Сибір. Леся гостро сприймала все почуте, тому під впливом розмов про арешт і заслання тітки вона ще дівчинкою написала свій перший вірш </a:t>
            </a:r>
            <a:r>
              <a:rPr lang="uk-UA" b="0" baseline="0" dirty="0" err="1" smtClean="0"/>
              <a:t>“Надія”</a:t>
            </a:r>
            <a:r>
              <a:rPr lang="uk-UA" b="0" baseline="0" dirty="0" smtClean="0"/>
              <a:t>.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долі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волі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у мене нема, 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Зосталася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тільки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одна: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вернутись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Вкраїну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Поглянути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рідну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країну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Поглянути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синій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Дніпро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– </a:t>
            </a:r>
          </a:p>
          <a:p>
            <a:pPr algn="ct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Там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жити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чи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вмерти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мені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все одно;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Поглянути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степ, могилки, 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Востаннє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згадати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палкої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гадки…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долі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волі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у мене нема, </a:t>
            </a: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Зосталася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тільки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одна.</a:t>
            </a:r>
            <a:endParaRPr lang="uk-UA" i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uk-UA" b="1" dirty="0" smtClean="0"/>
              <a:t>Слайд 9 </a:t>
            </a:r>
            <a:r>
              <a:rPr lang="ru-RU" dirty="0" smtClean="0">
                <a:latin typeface="Bookman Old Style" panose="02050604050505020204" pitchFamily="18" charset="0"/>
              </a:rPr>
              <a:t>"… 6 </a:t>
            </a:r>
            <a:r>
              <a:rPr lang="ru-RU" dirty="0" err="1" smtClean="0">
                <a:latin typeface="Bookman Old Style" panose="02050604050505020204" pitchFamily="18" charset="0"/>
              </a:rPr>
              <a:t>січня</a:t>
            </a:r>
            <a:r>
              <a:rPr lang="ru-RU" dirty="0" smtClean="0">
                <a:latin typeface="Bookman Old Style" panose="02050604050505020204" pitchFamily="18" charset="0"/>
              </a:rPr>
              <a:t> 1881 року в </a:t>
            </a:r>
            <a:r>
              <a:rPr lang="ru-RU" dirty="0" err="1" smtClean="0">
                <a:latin typeface="Bookman Old Style" panose="02050604050505020204" pitchFamily="18" charset="0"/>
              </a:rPr>
              <a:t>Луцьку</a:t>
            </a:r>
            <a:r>
              <a:rPr lang="ru-RU" dirty="0" smtClean="0">
                <a:latin typeface="Bookman Old Style" panose="02050604050505020204" pitchFamily="18" charset="0"/>
              </a:rPr>
              <a:t> Леся </a:t>
            </a:r>
            <a:r>
              <a:rPr lang="ru-RU" dirty="0" err="1" smtClean="0">
                <a:latin typeface="Bookman Old Style" panose="02050604050505020204" pitchFamily="18" charset="0"/>
              </a:rPr>
              <a:t>пішла</a:t>
            </a:r>
            <a:r>
              <a:rPr lang="ru-RU" dirty="0" smtClean="0">
                <a:latin typeface="Bookman Old Style" panose="02050604050505020204" pitchFamily="18" charset="0"/>
              </a:rPr>
              <a:t> на </a:t>
            </a:r>
            <a:r>
              <a:rPr lang="ru-RU" dirty="0" err="1" smtClean="0">
                <a:latin typeface="Bookman Old Style" panose="02050604050505020204" pitchFamily="18" charset="0"/>
              </a:rPr>
              <a:t>річку</a:t>
            </a:r>
            <a:r>
              <a:rPr lang="ru-RU" dirty="0" smtClean="0">
                <a:latin typeface="Bookman Old Style" panose="02050604050505020204" pitchFamily="18" charset="0"/>
              </a:rPr>
              <a:t> Стер </a:t>
            </a:r>
            <a:r>
              <a:rPr lang="ru-RU" dirty="0" err="1" smtClean="0">
                <a:latin typeface="Bookman Old Style" panose="02050604050505020204" pitchFamily="18" charset="0"/>
              </a:rPr>
              <a:t>подивитися</a:t>
            </a:r>
            <a:r>
              <a:rPr lang="ru-RU" dirty="0" smtClean="0">
                <a:latin typeface="Bookman Old Style" panose="02050604050505020204" pitchFamily="18" charset="0"/>
              </a:rPr>
              <a:t> як </a:t>
            </a:r>
            <a:r>
              <a:rPr lang="ru-RU" dirty="0" err="1" smtClean="0">
                <a:latin typeface="Bookman Old Style" panose="02050604050505020204" pitchFamily="18" charset="0"/>
              </a:rPr>
              <a:t>святять</a:t>
            </a:r>
            <a:r>
              <a:rPr lang="ru-RU" dirty="0" smtClean="0">
                <a:latin typeface="Bookman Old Style" panose="02050604050505020204" pitchFamily="18" charset="0"/>
              </a:rPr>
              <a:t> воду </a:t>
            </a:r>
            <a:r>
              <a:rPr lang="ru-RU" dirty="0" err="1" smtClean="0">
                <a:latin typeface="Bookman Old Style" panose="02050604050505020204" pitchFamily="18" charset="0"/>
              </a:rPr>
              <a:t>і</a:t>
            </a:r>
            <a:r>
              <a:rPr lang="ru-RU" dirty="0" smtClean="0">
                <a:latin typeface="Bookman Old Style" panose="02050604050505020204" pitchFamily="18" charset="0"/>
              </a:rPr>
              <a:t> в </a:t>
            </a:r>
            <a:r>
              <a:rPr lang="ru-RU" dirty="0" err="1" smtClean="0">
                <a:latin typeface="Bookman Old Style" panose="02050604050505020204" pitchFamily="18" charset="0"/>
              </a:rPr>
              <a:t>неї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дуже</a:t>
            </a:r>
            <a:r>
              <a:rPr lang="ru-RU" dirty="0" smtClean="0">
                <a:latin typeface="Bookman Old Style" panose="02050604050505020204" pitchFamily="18" charset="0"/>
              </a:rPr>
              <a:t> померзли ноги. </a:t>
            </a:r>
            <a:r>
              <a:rPr lang="uk-UA" dirty="0" smtClean="0">
                <a:latin typeface="Bookman Old Style" panose="02050604050505020204" pitchFamily="18" charset="0"/>
              </a:rPr>
              <a:t>Ця застуда призвела до </a:t>
            </a:r>
            <a:r>
              <a:rPr lang="ru-RU" dirty="0" err="1" smtClean="0">
                <a:latin typeface="Bookman Old Style" panose="02050604050505020204" pitchFamily="18" charset="0"/>
              </a:rPr>
              <a:t>тяжкої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хвороби</a:t>
            </a:r>
            <a:r>
              <a:rPr lang="ru-RU" dirty="0" smtClean="0">
                <a:latin typeface="Bookman Old Style" panose="02050604050505020204" pitchFamily="18" charset="0"/>
              </a:rPr>
              <a:t> яка </a:t>
            </a:r>
            <a:r>
              <a:rPr lang="ru-RU" dirty="0" err="1" smtClean="0">
                <a:latin typeface="Bookman Old Style" panose="02050604050505020204" pitchFamily="18" charset="0"/>
              </a:rPr>
              <a:t>змінила</a:t>
            </a:r>
            <a:r>
              <a:rPr lang="ru-RU" dirty="0" smtClean="0">
                <a:latin typeface="Bookman Old Style" panose="02050604050505020204" pitchFamily="18" charset="0"/>
              </a:rPr>
              <a:t> все її </a:t>
            </a:r>
            <a:r>
              <a:rPr lang="ru-RU" dirty="0" err="1" smtClean="0">
                <a:latin typeface="Bookman Old Style" panose="02050604050505020204" pitchFamily="18" charset="0"/>
              </a:rPr>
              <a:t>життя</a:t>
            </a:r>
            <a:r>
              <a:rPr lang="ru-RU" dirty="0" smtClean="0">
                <a:latin typeface="Bookman Old Style" panose="02050604050505020204" pitchFamily="18" charset="0"/>
              </a:rPr>
              <a:t>.  </a:t>
            </a:r>
            <a:r>
              <a:rPr lang="uk-UA" dirty="0" smtClean="0">
                <a:latin typeface="Bookman Old Style" panose="02050604050505020204" pitchFamily="18" charset="0"/>
              </a:rPr>
              <a:t>Що інтенсивніше наступала </a:t>
            </a:r>
          </a:p>
          <a:p>
            <a:pPr algn="l"/>
            <a:r>
              <a:rPr lang="ru-RU" dirty="0" smtClean="0">
                <a:latin typeface="Bookman Old Style" panose="02050604050505020204" pitchFamily="18" charset="0"/>
              </a:rPr>
              <a:t>хвороба, то </a:t>
            </a:r>
            <a:r>
              <a:rPr lang="ru-RU" dirty="0" err="1" smtClean="0">
                <a:latin typeface="Bookman Old Style" panose="02050604050505020204" pitchFamily="18" charset="0"/>
              </a:rPr>
              <a:t>непоборнішим</a:t>
            </a:r>
            <a:r>
              <a:rPr lang="ru-RU" dirty="0" smtClean="0">
                <a:latin typeface="Bookman Old Style" panose="02050604050505020204" pitchFamily="18" charset="0"/>
              </a:rPr>
              <a:t> ставав дух, </a:t>
            </a:r>
            <a:r>
              <a:rPr lang="ru-RU" dirty="0" err="1" smtClean="0">
                <a:latin typeface="Bookman Old Style" panose="02050604050505020204" pitchFamily="18" charset="0"/>
              </a:rPr>
              <a:t>незламнішою</a:t>
            </a:r>
            <a:r>
              <a:rPr lang="ru-RU" dirty="0" smtClean="0">
                <a:latin typeface="Bookman Old Style" panose="02050604050505020204" pitchFamily="18" charset="0"/>
              </a:rPr>
              <a:t> воля </a:t>
            </a:r>
            <a:r>
              <a:rPr lang="ru-RU" dirty="0" err="1" smtClean="0">
                <a:latin typeface="Bookman Old Style" panose="02050604050505020204" pitchFamily="18" charset="0"/>
              </a:rPr>
              <a:t>і</a:t>
            </a:r>
            <a:r>
              <a:rPr lang="ru-RU" dirty="0" smtClean="0">
                <a:latin typeface="Bookman Old Style" panose="02050604050505020204" pitchFamily="18" charset="0"/>
              </a:rPr>
              <a:t> жадоба до </a:t>
            </a:r>
            <a:r>
              <a:rPr lang="ru-RU" dirty="0" err="1" smtClean="0">
                <a:latin typeface="Bookman Old Style" panose="02050604050505020204" pitchFamily="18" charset="0"/>
              </a:rPr>
              <a:t>життя</a:t>
            </a:r>
            <a:r>
              <a:rPr lang="ru-RU" dirty="0" smtClean="0">
                <a:latin typeface="Bookman Old Style" panose="02050604050505020204" pitchFamily="18" charset="0"/>
              </a:rPr>
              <a:t>. Не раз про </a:t>
            </a:r>
            <a:r>
              <a:rPr lang="ru-RU" dirty="0" err="1" smtClean="0">
                <a:latin typeface="Bookman Old Style" panose="02050604050505020204" pitchFamily="18" charset="0"/>
              </a:rPr>
              <a:t>це</a:t>
            </a:r>
            <a:r>
              <a:rPr lang="ru-RU" dirty="0" smtClean="0">
                <a:latin typeface="Bookman Old Style" panose="02050604050505020204" pitchFamily="18" charset="0"/>
              </a:rPr>
              <a:t> заявляла </a:t>
            </a:r>
            <a:r>
              <a:rPr lang="ru-RU" dirty="0" err="1" smtClean="0">
                <a:latin typeface="Bookman Old Style" panose="02050604050505020204" pitchFamily="18" charset="0"/>
              </a:rPr>
              <a:t>і</a:t>
            </a:r>
            <a:r>
              <a:rPr lang="ru-RU" dirty="0" smtClean="0">
                <a:latin typeface="Bookman Old Style" panose="02050604050505020204" pitchFamily="18" charset="0"/>
              </a:rPr>
              <a:t> сама </a:t>
            </a:r>
            <a:r>
              <a:rPr lang="ru-RU" dirty="0" err="1" smtClean="0">
                <a:latin typeface="Bookman Old Style" panose="02050604050505020204" pitchFamily="18" charset="0"/>
              </a:rPr>
              <a:t>поетеса</a:t>
            </a:r>
            <a:r>
              <a:rPr lang="ru-RU" dirty="0" smtClean="0">
                <a:latin typeface="Bookman Old Style" panose="02050604050505020204" pitchFamily="18" charset="0"/>
              </a:rPr>
              <a:t>. Так у </a:t>
            </a:r>
            <a:r>
              <a:rPr lang="ru-RU" dirty="0" err="1" smtClean="0">
                <a:latin typeface="Bookman Old Style" panose="02050604050505020204" pitchFamily="18" charset="0"/>
              </a:rPr>
              <a:t>чудовому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творі</a:t>
            </a:r>
            <a:r>
              <a:rPr lang="ru-RU" dirty="0" smtClean="0">
                <a:latin typeface="Bookman Old Style" panose="02050604050505020204" pitchFamily="18" charset="0"/>
              </a:rPr>
              <a:t>  </a:t>
            </a:r>
            <a:r>
              <a:rPr lang="en-US" dirty="0" smtClean="0">
                <a:latin typeface="Bookman Old Style" panose="02050604050505020204" pitchFamily="18" charset="0"/>
              </a:rPr>
              <a:t>"Contra </a:t>
            </a:r>
            <a:r>
              <a:rPr lang="en-US" dirty="0" err="1" smtClean="0">
                <a:latin typeface="Bookman Old Style" panose="02050604050505020204" pitchFamily="18" charset="0"/>
              </a:rPr>
              <a:t>spem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spero</a:t>
            </a:r>
            <a:r>
              <a:rPr lang="en-US" dirty="0" smtClean="0">
                <a:latin typeface="Bookman Old Style" panose="02050604050505020204" pitchFamily="18" charset="0"/>
              </a:rPr>
              <a:t>“ </a:t>
            </a:r>
            <a:r>
              <a:rPr lang="ru-RU" dirty="0" smtClean="0">
                <a:latin typeface="Bookman Old Style" panose="02050604050505020204" pitchFamily="18" charset="0"/>
              </a:rPr>
              <a:t>("Без </a:t>
            </a:r>
            <a:r>
              <a:rPr lang="ru-RU" dirty="0" err="1" smtClean="0">
                <a:latin typeface="Bookman Old Style" panose="02050604050505020204" pitchFamily="18" charset="0"/>
              </a:rPr>
              <a:t>надії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latin typeface="Bookman Old Style" panose="02050604050505020204" pitchFamily="18" charset="0"/>
              </a:rPr>
              <a:t>сподіваюсь</a:t>
            </a:r>
            <a:r>
              <a:rPr lang="ru-RU" dirty="0" smtClean="0">
                <a:latin typeface="Bookman Old Style" panose="02050604050505020204" pitchFamily="18" charset="0"/>
              </a:rPr>
              <a:t>") вона пише: </a:t>
            </a:r>
          </a:p>
          <a:p>
            <a:pPr algn="ctr"/>
            <a:endParaRPr lang="ru-RU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i="1" dirty="0" err="1" smtClean="0">
                <a:latin typeface="Bookman Old Style" panose="02050604050505020204" pitchFamily="18" charset="0"/>
              </a:rPr>
              <a:t>Гетьте</a:t>
            </a:r>
            <a:r>
              <a:rPr lang="ru-RU" sz="1400" i="1" dirty="0" smtClean="0">
                <a:latin typeface="Bookman Old Style" panose="02050604050505020204" pitchFamily="18" charset="0"/>
              </a:rPr>
              <a:t>,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думи</a:t>
            </a:r>
            <a:r>
              <a:rPr lang="ru-RU" sz="1400" i="1" dirty="0" smtClean="0">
                <a:latin typeface="Bookman Old Style" panose="02050604050505020204" pitchFamily="18" charset="0"/>
              </a:rPr>
              <a:t>,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ви</a:t>
            </a:r>
            <a:r>
              <a:rPr lang="ru-RU" sz="1400" i="1" dirty="0" smtClean="0">
                <a:latin typeface="Bookman Old Style" panose="02050604050505020204" pitchFamily="18" charset="0"/>
              </a:rPr>
              <a:t>, хмари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осінні</a:t>
            </a:r>
            <a:r>
              <a:rPr lang="ru-RU" sz="1400" i="1" dirty="0" smtClean="0">
                <a:latin typeface="Bookman Old Style" panose="02050604050505020204" pitchFamily="18" charset="0"/>
              </a:rPr>
              <a:t>! 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То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тепера</a:t>
            </a:r>
            <a:r>
              <a:rPr lang="ru-RU" sz="1400" i="1" dirty="0" smtClean="0">
                <a:latin typeface="Bookman Old Style" panose="02050604050505020204" pitchFamily="18" charset="0"/>
              </a:rPr>
              <a:t> весна молода! </a:t>
            </a:r>
          </a:p>
          <a:p>
            <a:pPr algn="ctr"/>
            <a:r>
              <a:rPr lang="ru-RU" sz="1400" i="1" dirty="0" err="1" smtClean="0">
                <a:latin typeface="Bookman Old Style" panose="02050604050505020204" pitchFamily="18" charset="0"/>
              </a:rPr>
              <a:t>Чи</a:t>
            </a:r>
            <a:r>
              <a:rPr lang="ru-RU" sz="1400" i="1" dirty="0" smtClean="0">
                <a:latin typeface="Bookman Old Style" panose="02050604050505020204" pitchFamily="18" charset="0"/>
              </a:rPr>
              <a:t> то так у жалю, в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голосінні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400" i="1" dirty="0" err="1" smtClean="0">
                <a:latin typeface="Bookman Old Style" panose="02050604050505020204" pitchFamily="18" charset="0"/>
              </a:rPr>
              <a:t>Поминуть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молодії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літа</a:t>
            </a:r>
            <a:r>
              <a:rPr lang="ru-RU" sz="1400" i="1" dirty="0" smtClean="0">
                <a:latin typeface="Bookman Old Style" panose="02050604050505020204" pitchFamily="18" charset="0"/>
              </a:rPr>
              <a:t>? </a:t>
            </a:r>
          </a:p>
          <a:p>
            <a:pPr algn="ctr"/>
            <a:r>
              <a:rPr lang="ru-RU" sz="1400" i="1" dirty="0" err="1" smtClean="0">
                <a:latin typeface="Bookman Old Style" panose="02050604050505020204" pitchFamily="18" charset="0"/>
              </a:rPr>
              <a:t>Ні</a:t>
            </a:r>
            <a:r>
              <a:rPr lang="ru-RU" sz="1400" i="1" dirty="0" smtClean="0">
                <a:latin typeface="Bookman Old Style" panose="02050604050505020204" pitchFamily="18" charset="0"/>
              </a:rPr>
              <a:t>, я хочу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крізь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сльози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сміятись</a:t>
            </a:r>
            <a:r>
              <a:rPr lang="ru-RU" sz="1400" i="1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Серед лиха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співати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пісні</a:t>
            </a:r>
            <a:r>
              <a:rPr lang="ru-RU" sz="1400" i="1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Без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надії</a:t>
            </a:r>
            <a:r>
              <a:rPr lang="ru-RU" sz="1400" i="1" dirty="0" smtClean="0">
                <a:latin typeface="Bookman Old Style" panose="02050604050505020204" pitchFamily="18" charset="0"/>
              </a:rPr>
              <a:t> таки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сподіватись</a:t>
            </a:r>
            <a:r>
              <a:rPr lang="ru-RU" sz="1400" i="1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1400" i="1" dirty="0" err="1" smtClean="0">
                <a:latin typeface="Bookman Old Style" panose="02050604050505020204" pitchFamily="18" charset="0"/>
              </a:rPr>
              <a:t>Жити</a:t>
            </a:r>
            <a:r>
              <a:rPr lang="ru-RU" sz="1400" i="1" dirty="0" smtClean="0">
                <a:latin typeface="Bookman Old Style" panose="02050604050505020204" pitchFamily="18" charset="0"/>
              </a:rPr>
              <a:t> хочу!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Геть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думи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сумні</a:t>
            </a:r>
            <a:r>
              <a:rPr lang="ru-RU" sz="1400" i="1" dirty="0" smtClean="0">
                <a:latin typeface="Bookman Old Style" panose="02050604050505020204" pitchFamily="18" charset="0"/>
              </a:rPr>
              <a:t>! </a:t>
            </a:r>
            <a:endParaRPr lang="uk-UA" sz="1400" dirty="0" smtClean="0">
              <a:latin typeface="Bookman Old Style" panose="02050604050505020204" pitchFamily="18" charset="0"/>
            </a:endParaRPr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2054-1A74-41DA-B318-595B06B7F770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715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2662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809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5922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23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74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4916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0190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535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222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430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88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3EF9-DBE5-4968-9C79-609B762AD890}" type="datetimeFigureOut">
              <a:rPr lang="uk-UA" smtClean="0"/>
              <a:pPr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E5C2-7526-4C82-944E-06ADC72DB8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840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hyperlink" Target="http://uk.wikipedia.org/wiki/%D0%A4%D0%B0%D0%B9%D0%BB:Lesya_ukrainka_-_telavi.jpg" TargetMode="Externa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лая лента лицом вверх 6"/>
          <p:cNvSpPr/>
          <p:nvPr/>
        </p:nvSpPr>
        <p:spPr>
          <a:xfrm>
            <a:off x="103217" y="0"/>
            <a:ext cx="9040783" cy="2348221"/>
          </a:xfrm>
          <a:prstGeom prst="ellipseRibbon2">
            <a:avLst>
              <a:gd name="adj1" fmla="val 47480"/>
              <a:gd name="adj2" fmla="val 100000"/>
              <a:gd name="adj3" fmla="val 12500"/>
            </a:avLst>
          </a:prstGeom>
          <a:gradFill flip="none" rotWithShape="1">
            <a:gsLst>
              <a:gs pos="0">
                <a:srgbClr val="FF8080">
                  <a:alpha val="50196"/>
                </a:srgbClr>
              </a:gs>
              <a:gs pos="50000">
                <a:srgbClr val="FFB3B3">
                  <a:alpha val="50196"/>
                </a:srgbClr>
              </a:gs>
              <a:gs pos="100000">
                <a:srgbClr val="FFDADA">
                  <a:alpha val="6902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552728" cy="965969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її імені барви України</a:t>
            </a:r>
            <a:endParaRPr lang="uk-UA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70601" y="1610152"/>
            <a:ext cx="3499579" cy="4794616"/>
            <a:chOff x="232403" y="1343304"/>
            <a:chExt cx="3761440" cy="511824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2403" y="1343304"/>
              <a:ext cx="3761440" cy="5118249"/>
              <a:chOff x="954576" y="1335087"/>
              <a:chExt cx="4518838" cy="449897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6866"/>
              <a:stretch/>
            </p:blipFill>
            <p:spPr bwMode="auto">
              <a:xfrm flipV="1">
                <a:off x="973422" y="4930192"/>
                <a:ext cx="4499992" cy="903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576" y="1335087"/>
                <a:ext cx="4498975" cy="847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780201" y="3160713"/>
                <a:ext cx="44989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854025" y="3160713"/>
                <a:ext cx="44989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26" t="5722" r="15862" b="10531"/>
            <a:stretch/>
          </p:blipFill>
          <p:spPr bwMode="auto">
            <a:xfrm>
              <a:off x="438478" y="1722823"/>
              <a:ext cx="3230286" cy="4359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436096" y="524114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  <a:br>
              <a:rPr lang="uk-UA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10-А класу</a:t>
            </a:r>
            <a:br>
              <a:rPr lang="uk-UA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Ізяславського НВК №2</a:t>
            </a:r>
          </a:p>
          <a:p>
            <a:pPr algn="ctr"/>
            <a:r>
              <a:rPr lang="uk-UA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Куліш Інна</a:t>
            </a:r>
            <a:endParaRPr lang="uk-UA" sz="20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9986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000" dirty="0">
                <a:latin typeface="Bookman Old Style" panose="02050604050505020204" pitchFamily="18" charset="0"/>
              </a:rPr>
              <a:t>Коли Лесі виповнилося 13 років, у журналі “Зоря” (1884 р.) у м. Львові було опубліковано її вірш “Конвалія” - який присвятила своїй тітці Олександрі </a:t>
            </a:r>
            <a:r>
              <a:rPr lang="uk-UA" sz="2000" dirty="0" err="1">
                <a:latin typeface="Bookman Old Style" panose="02050604050505020204" pitchFamily="18" charset="0"/>
              </a:rPr>
              <a:t>Судовщиковій</a:t>
            </a:r>
            <a:r>
              <a:rPr lang="uk-UA" sz="2000" dirty="0">
                <a:latin typeface="Bookman Old Style" panose="02050604050505020204" pitchFamily="18" charset="0"/>
              </a:rPr>
              <a:t>. І з того часу пішли по всьому світу прекрасні поетичні рядки, підписані гордим і гарним ім’ям Українка. </a:t>
            </a:r>
            <a:endParaRPr lang="uk-UA" dirty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>
                <a:latin typeface="Bookman Old Style" panose="02050604050505020204" pitchFamily="18" charset="0"/>
              </a:rPr>
              <a:t>КОНВАЛІЯ </a:t>
            </a:r>
            <a:endParaRPr lang="uk-UA" dirty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>
                <a:latin typeface="Bookman Old Style" panose="02050604050505020204" pitchFamily="18" charset="0"/>
              </a:rPr>
              <a:t>Росла в гаю конвалія </a:t>
            </a:r>
            <a:endParaRPr lang="uk-UA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Під </a:t>
            </a:r>
            <a:r>
              <a:rPr lang="uk-UA" b="1" i="1" dirty="0">
                <a:latin typeface="Bookman Old Style" panose="02050604050505020204" pitchFamily="18" charset="0"/>
              </a:rPr>
              <a:t>дубом високим</a:t>
            </a:r>
            <a:r>
              <a:rPr lang="uk-UA" b="1" i="1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 </a:t>
            </a:r>
            <a:r>
              <a:rPr lang="uk-UA" b="1" i="1" dirty="0">
                <a:latin typeface="Bookman Old Style" panose="02050604050505020204" pitchFamily="18" charset="0"/>
              </a:rPr>
              <a:t>Захищалась від негоди </a:t>
            </a:r>
            <a:endParaRPr lang="uk-UA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Під </a:t>
            </a:r>
            <a:r>
              <a:rPr lang="uk-UA" b="1" i="1" dirty="0">
                <a:latin typeface="Bookman Old Style" panose="02050604050505020204" pitchFamily="18" charset="0"/>
              </a:rPr>
              <a:t>віттям широким. </a:t>
            </a:r>
            <a:endParaRPr lang="uk-UA" b="1" i="1" dirty="0" smtClean="0">
              <a:latin typeface="Bookman Old Style" panose="02050604050505020204" pitchFamily="18" charset="0"/>
            </a:endParaRPr>
          </a:p>
          <a:p>
            <a:pPr algn="ctr"/>
            <a:endParaRPr lang="uk-UA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Та </a:t>
            </a:r>
            <a:r>
              <a:rPr lang="uk-UA" b="1" i="1" dirty="0">
                <a:latin typeface="Bookman Old Style" panose="02050604050505020204" pitchFamily="18" charset="0"/>
              </a:rPr>
              <a:t>недовго навтішалась </a:t>
            </a:r>
            <a:endParaRPr lang="uk-UA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Конвалія </a:t>
            </a:r>
            <a:r>
              <a:rPr lang="uk-UA" b="1" i="1" dirty="0">
                <a:latin typeface="Bookman Old Style" panose="02050604050505020204" pitchFamily="18" charset="0"/>
              </a:rPr>
              <a:t>біла, - </a:t>
            </a:r>
            <a:endParaRPr lang="uk-UA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І </a:t>
            </a:r>
            <a:r>
              <a:rPr lang="uk-UA" b="1" i="1" dirty="0">
                <a:latin typeface="Bookman Old Style" panose="02050604050505020204" pitchFamily="18" charset="0"/>
              </a:rPr>
              <a:t>їй рука </a:t>
            </a:r>
            <a:r>
              <a:rPr lang="uk-UA" b="1" i="1" dirty="0" smtClean="0">
                <a:latin typeface="Bookman Old Style" panose="02050604050505020204" pitchFamily="18" charset="0"/>
              </a:rPr>
              <a:t>чоловіча</a:t>
            </a:r>
          </a:p>
          <a:p>
            <a:pPr algn="ctr"/>
            <a:r>
              <a:rPr lang="uk-UA" b="1" i="1" dirty="0" smtClean="0">
                <a:latin typeface="Bookman Old Style" panose="02050604050505020204" pitchFamily="18" charset="0"/>
              </a:rPr>
              <a:t> </a:t>
            </a:r>
            <a:r>
              <a:rPr lang="uk-UA" b="1" i="1" dirty="0">
                <a:latin typeface="Bookman Old Style" panose="02050604050505020204" pitchFamily="18" charset="0"/>
              </a:rPr>
              <a:t>Віку вкоротила… 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487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Вимушені потребою лікування подорожі до Німеччини,</a:t>
            </a:r>
          </a:p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Австро-Угорщини, Італії, Єгипту, кількаразові перебування на Кавказі</a:t>
            </a:r>
            <a:r>
              <a:rPr lang="uk-UA" sz="2000" dirty="0" smtClean="0">
                <a:latin typeface="Bookman Old Style" panose="02050604050505020204" pitchFamily="18" charset="0"/>
              </a:rPr>
              <a:t>, в </a:t>
            </a:r>
            <a:r>
              <a:rPr lang="uk-UA" sz="2000" dirty="0">
                <a:latin typeface="Bookman Old Style" panose="02050604050505020204" pitchFamily="18" charset="0"/>
              </a:rPr>
              <a:t>Криму збагатили її враження та сприяли </a:t>
            </a:r>
            <a:r>
              <a:rPr lang="uk-UA" sz="2000" dirty="0" smtClean="0">
                <a:latin typeface="Bookman Old Style" panose="02050604050505020204" pitchFamily="18" charset="0"/>
              </a:rPr>
              <a:t>розширенню </a:t>
            </a:r>
            <a:r>
              <a:rPr lang="uk-UA" sz="2000" dirty="0">
                <a:latin typeface="Bookman Old Style" panose="02050604050505020204" pitchFamily="18" charset="0"/>
              </a:rPr>
              <a:t>кругозору письменниці. Побувавши в 1891р.</a:t>
            </a:r>
          </a:p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у Галичині, а пізніше й на Буковині, Українка познайомилася з багатьма визначними діячами Західної України</a:t>
            </a:r>
            <a:r>
              <a:rPr lang="uk-UA" sz="2000" dirty="0" smtClean="0">
                <a:latin typeface="Bookman Old Style" panose="02050604050505020204" pitchFamily="18" charset="0"/>
              </a:rPr>
              <a:t>: І</a:t>
            </a:r>
            <a:r>
              <a:rPr lang="uk-UA" sz="2000" dirty="0">
                <a:latin typeface="Bookman Old Style" panose="02050604050505020204" pitchFamily="18" charset="0"/>
              </a:rPr>
              <a:t>. Франком, М. Павликом</a:t>
            </a:r>
            <a:r>
              <a:rPr lang="uk-UA" sz="2000" dirty="0" smtClean="0">
                <a:latin typeface="Bookman Old Style" panose="02050604050505020204" pitchFamily="18" charset="0"/>
              </a:rPr>
              <a:t>, О</a:t>
            </a:r>
            <a:r>
              <a:rPr lang="uk-UA" sz="2000" dirty="0">
                <a:latin typeface="Bookman Old Style" panose="02050604050505020204" pitchFamily="18" charset="0"/>
              </a:rPr>
              <a:t>. Кобилянською, В. Стефаником</a:t>
            </a:r>
            <a:r>
              <a:rPr lang="uk-UA" sz="2000" dirty="0" smtClean="0">
                <a:latin typeface="Bookman Old Style" panose="02050604050505020204" pitchFamily="18" charset="0"/>
              </a:rPr>
              <a:t>, О</a:t>
            </a:r>
            <a:r>
              <a:rPr lang="uk-UA" sz="2000" dirty="0">
                <a:latin typeface="Bookman Old Style" panose="02050604050505020204" pitchFamily="18" charset="0"/>
              </a:rPr>
              <a:t>. Маковеєм, </a:t>
            </a:r>
            <a:endParaRPr lang="uk-UA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2000" dirty="0" smtClean="0">
                <a:latin typeface="Bookman Old Style" panose="02050604050505020204" pitchFamily="18" charset="0"/>
              </a:rPr>
              <a:t>Н</a:t>
            </a:r>
            <a:r>
              <a:rPr lang="uk-UA" sz="2000" dirty="0">
                <a:latin typeface="Bookman Old Style" panose="02050604050505020204" pitchFamily="18" charset="0"/>
              </a:rPr>
              <a:t>. Кобринською</a:t>
            </a:r>
            <a:r>
              <a:rPr lang="uk-UA" sz="2000" dirty="0" smtClean="0">
                <a:latin typeface="Bookman Old Style" panose="02050604050505020204" pitchFamily="18" charset="0"/>
              </a:rPr>
              <a:t>.</a:t>
            </a:r>
          </a:p>
          <a:p>
            <a:endParaRPr lang="uk-UA" sz="2000" dirty="0" smtClean="0">
              <a:latin typeface="Bookman Old Style" panose="02050604050505020204" pitchFamily="18" charset="0"/>
            </a:endParaRPr>
          </a:p>
          <a:p>
            <a:endParaRPr lang="uk-UA" sz="2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2000" b="1" i="1" dirty="0" smtClean="0">
                <a:latin typeface="Bookman Old Style" panose="02050604050505020204" pitchFamily="18" charset="0"/>
              </a:rPr>
              <a:t>Прощай</a:t>
            </a:r>
            <a:r>
              <a:rPr lang="uk-UA" sz="2000" b="1" i="1" dirty="0">
                <a:latin typeface="Bookman Old Style" panose="02050604050505020204" pitchFamily="18" charset="0"/>
              </a:rPr>
              <a:t>, Волинь! </a:t>
            </a: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2000" b="1" i="1" dirty="0" smtClean="0">
                <a:latin typeface="Bookman Old Style" panose="02050604050505020204" pitchFamily="18" charset="0"/>
              </a:rPr>
              <a:t>прощай</a:t>
            </a:r>
            <a:r>
              <a:rPr lang="uk-UA" sz="2000" b="1" i="1" dirty="0">
                <a:latin typeface="Bookman Old Style" panose="02050604050505020204" pitchFamily="18" charset="0"/>
              </a:rPr>
              <a:t>, рідний куточок! </a:t>
            </a: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2000" b="1" i="1" dirty="0" smtClean="0">
                <a:latin typeface="Bookman Old Style" panose="02050604050505020204" pitchFamily="18" charset="0"/>
              </a:rPr>
              <a:t>Мене </a:t>
            </a:r>
            <a:r>
              <a:rPr lang="uk-UA" sz="2000" b="1" i="1" dirty="0">
                <a:latin typeface="Bookman Old Style" panose="02050604050505020204" pitchFamily="18" charset="0"/>
              </a:rPr>
              <a:t>від тебе доленька жене, </a:t>
            </a:r>
            <a:endParaRPr lang="uk-UA" sz="2000" b="1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2000" b="1" i="1" dirty="0" smtClean="0">
                <a:latin typeface="Bookman Old Style" panose="02050604050505020204" pitchFamily="18" charset="0"/>
              </a:rPr>
              <a:t>Немов </a:t>
            </a:r>
            <a:r>
              <a:rPr lang="uk-UA" sz="2000" b="1" i="1" dirty="0">
                <a:latin typeface="Bookman Old Style" panose="02050604050505020204" pitchFamily="18" charset="0"/>
              </a:rPr>
              <a:t>од дерева одірваний листочок…</a:t>
            </a:r>
          </a:p>
        </p:txBody>
      </p:sp>
    </p:spTree>
    <p:extLst>
      <p:ext uri="{BB962C8B-B14F-4D97-AF65-F5344CB8AC3E}">
        <p14:creationId xmlns:p14="http://schemas.microsoft.com/office/powerpoint/2010/main" xmlns="" val="38311426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251520" y="116632"/>
            <a:ext cx="6176341" cy="3168352"/>
          </a:xfrm>
          <a:prstGeom prst="flowChartTerminator">
            <a:avLst/>
          </a:prstGeom>
          <a:solidFill>
            <a:srgbClr val="F2FF87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Bookman Old Style" panose="02050604050505020204" pitchFamily="18" charset="0"/>
              </a:rPr>
              <a:t>1892 </a:t>
            </a:r>
            <a:r>
              <a:rPr lang="uk-UA" sz="2000" dirty="0">
                <a:latin typeface="Bookman Old Style" panose="02050604050505020204" pitchFamily="18" charset="0"/>
              </a:rPr>
              <a:t>у Львові вийшла «Книга пісень» Генріха Гейне в перекладах Лесі Українки (спільно </a:t>
            </a:r>
            <a:r>
              <a:rPr lang="uk-UA" sz="2000" dirty="0" smtClean="0">
                <a:latin typeface="Bookman Old Style" panose="02050604050505020204" pitchFamily="18" charset="0"/>
              </a:rPr>
              <a:t>з М</a:t>
            </a:r>
            <a:r>
              <a:rPr lang="uk-UA" sz="2000" dirty="0">
                <a:latin typeface="Bookman Old Style" panose="02050604050505020204" pitchFamily="18" charset="0"/>
              </a:rPr>
              <a:t>. </a:t>
            </a:r>
            <a:r>
              <a:rPr lang="uk-UA" sz="2000" dirty="0" err="1">
                <a:latin typeface="Bookman Old Style" panose="02050604050505020204" pitchFamily="18" charset="0"/>
              </a:rPr>
              <a:t>Славінським</a:t>
            </a:r>
            <a:r>
              <a:rPr lang="uk-UA" sz="2000" dirty="0">
                <a:latin typeface="Bookman Old Style" panose="02050604050505020204" pitchFamily="18" charset="0"/>
              </a:rPr>
              <a:t>). Перша збірка її оригінальних поезій «На крилах пісень» з'явилася у Львові (1893, друге видання в Києві 1904), там же вийшла й друга збірка «Думи і мрії» (1899), третя «Відгуки» (1902) — в Чернівцях.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3452871"/>
            <a:ext cx="2215459" cy="322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452871"/>
            <a:ext cx="2359917" cy="322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24256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98029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568952" cy="6408712"/>
          </a:xfrm>
          <a:prstGeom prst="round2DiagRect">
            <a:avLst/>
          </a:prstGeom>
          <a:gradFill>
            <a:gsLst>
              <a:gs pos="0">
                <a:srgbClr val="FFEFD1">
                  <a:alpha val="80000"/>
                </a:srgbClr>
              </a:gs>
              <a:gs pos="64999">
                <a:srgbClr val="F0EBD5">
                  <a:alpha val="80000"/>
                </a:srgbClr>
              </a:gs>
              <a:gs pos="100000">
                <a:srgbClr val="D1C39F">
                  <a:alpha val="80000"/>
                </a:srgbClr>
              </a:gs>
            </a:gsLst>
            <a:lin ang="27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66" name="Picture 2" descr="http://www.wz.lviv.ua/images/content/a48708f432b36df89038347b064344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260" y="3140968"/>
            <a:ext cx="2390621" cy="300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85800"/>
            <a:ext cx="49598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Bookman Old Style" panose="02050604050505020204" pitchFamily="18" charset="0"/>
              </a:rPr>
              <a:t>   Ще </a:t>
            </a:r>
            <a:r>
              <a:rPr lang="uk-UA" sz="2000" dirty="0">
                <a:latin typeface="Bookman Old Style" panose="02050604050505020204" pitchFamily="18" charset="0"/>
              </a:rPr>
              <a:t>один штрих до характеру </a:t>
            </a:r>
            <a:r>
              <a:rPr lang="uk-UA" sz="2000" dirty="0" smtClean="0">
                <a:latin typeface="Bookman Old Style" panose="02050604050505020204" pitchFamily="18" charset="0"/>
              </a:rPr>
              <a:t>поетеси - це її стосунки </a:t>
            </a:r>
            <a:r>
              <a:rPr lang="uk-UA" sz="2000" dirty="0">
                <a:latin typeface="Bookman Old Style" panose="02050604050505020204" pitchFamily="18" charset="0"/>
              </a:rPr>
              <a:t>з </a:t>
            </a:r>
            <a:r>
              <a:rPr lang="uk-UA" sz="2000" dirty="0" err="1">
                <a:latin typeface="Bookman Old Style" panose="02050604050505020204" pitchFamily="18" charset="0"/>
              </a:rPr>
              <a:t>Мержинським</a:t>
            </a:r>
            <a:r>
              <a:rPr lang="uk-UA" sz="2000" dirty="0" smtClean="0">
                <a:latin typeface="Bookman Old Style" panose="02050604050505020204" pitchFamily="18" charset="0"/>
              </a:rPr>
              <a:t>. </a:t>
            </a:r>
          </a:p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smtClean="0">
                <a:latin typeface="Bookman Old Style" panose="02050604050505020204" pitchFamily="18" charset="0"/>
              </a:rPr>
              <a:t>  На таку любов здатна лише </a:t>
            </a:r>
            <a:r>
              <a:rPr lang="uk-UA" sz="2000" dirty="0">
                <a:latin typeface="Bookman Old Style" panose="02050604050505020204" pitchFamily="18" charset="0"/>
              </a:rPr>
              <a:t>людина шляхетної душі і глибоких </a:t>
            </a:r>
            <a:r>
              <a:rPr lang="uk-UA" sz="2000" dirty="0" smtClean="0">
                <a:latin typeface="Bookman Old Style" panose="02050604050505020204" pitchFamily="18" charset="0"/>
              </a:rPr>
              <a:t>почувань.  Сергій </a:t>
            </a:r>
            <a:r>
              <a:rPr lang="uk-UA" sz="2000" dirty="0">
                <a:latin typeface="Bookman Old Style" panose="02050604050505020204" pitchFamily="18" charset="0"/>
              </a:rPr>
              <a:t>не кохав Лесю</a:t>
            </a:r>
            <a:r>
              <a:rPr lang="uk-UA" sz="2000" dirty="0" smtClean="0">
                <a:latin typeface="Bookman Old Style" panose="02050604050505020204" pitchFamily="18" charset="0"/>
              </a:rPr>
              <a:t>, але </a:t>
            </a:r>
            <a:r>
              <a:rPr lang="uk-UA" sz="2000" dirty="0">
                <a:latin typeface="Bookman Old Style" panose="02050604050505020204" pitchFamily="18" charset="0"/>
              </a:rPr>
              <a:t>саме вона </a:t>
            </a:r>
            <a:r>
              <a:rPr lang="uk-UA" sz="2000" dirty="0" smtClean="0">
                <a:latin typeface="Bookman Old Style" panose="02050604050505020204" pitchFamily="18" charset="0"/>
              </a:rPr>
              <a:t>поїхала у </a:t>
            </a:r>
            <a:r>
              <a:rPr lang="uk-UA" sz="2000" dirty="0">
                <a:latin typeface="Bookman Old Style" panose="02050604050505020204" pitchFamily="18" charset="0"/>
              </a:rPr>
              <a:t>Мінськ до приреченого хворого</a:t>
            </a:r>
            <a:r>
              <a:rPr lang="uk-UA" sz="2000" dirty="0" smtClean="0">
                <a:latin typeface="Bookman Old Style" panose="02050604050505020204" pitchFamily="18" charset="0"/>
              </a:rPr>
              <a:t>, коли всі залишили </a:t>
            </a:r>
            <a:r>
              <a:rPr lang="uk-UA" sz="2000" dirty="0">
                <a:latin typeface="Bookman Old Style" panose="02050604050505020204" pitchFamily="18" charset="0"/>
              </a:rPr>
              <a:t>його</a:t>
            </a:r>
            <a:r>
              <a:rPr lang="uk-UA" sz="2000" dirty="0" smtClean="0">
                <a:latin typeface="Bookman Old Style" panose="02050604050505020204" pitchFamily="18" charset="0"/>
              </a:rPr>
              <a:t>. Поїхала</a:t>
            </a:r>
            <a:r>
              <a:rPr lang="uk-UA" sz="2000" dirty="0">
                <a:latin typeface="Bookman Old Style" panose="02050604050505020204" pitchFamily="18" charset="0"/>
              </a:rPr>
              <a:t>, </a:t>
            </a:r>
            <a:r>
              <a:rPr lang="uk-UA" sz="2000" dirty="0" smtClean="0">
                <a:latin typeface="Bookman Old Style" panose="02050604050505020204" pitchFamily="18" charset="0"/>
              </a:rPr>
              <a:t>навіть переступивши через </a:t>
            </a:r>
            <a:r>
              <a:rPr lang="uk-UA" sz="2000" dirty="0">
                <a:latin typeface="Bookman Old Style" panose="02050604050505020204" pitchFamily="18" charset="0"/>
              </a:rPr>
              <a:t>заборону матері</a:t>
            </a:r>
            <a:r>
              <a:rPr lang="uk-UA" sz="2000" dirty="0" smtClean="0">
                <a:latin typeface="Bookman Old Style" panose="02050604050505020204" pitchFamily="18" charset="0"/>
              </a:rPr>
              <a:t>. </a:t>
            </a:r>
          </a:p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smtClean="0">
                <a:latin typeface="Bookman Old Style" panose="02050604050505020204" pitchFamily="18" charset="0"/>
              </a:rPr>
              <a:t>   У </a:t>
            </a:r>
            <a:r>
              <a:rPr lang="uk-UA" sz="2000" dirty="0">
                <a:latin typeface="Bookman Old Style" panose="02050604050505020204" pitchFamily="18" charset="0"/>
              </a:rPr>
              <a:t>ніч смерті </a:t>
            </a:r>
            <a:r>
              <a:rPr lang="uk-UA" sz="2000" dirty="0" smtClean="0">
                <a:latin typeface="Bookman Old Style" panose="02050604050505020204" pitchFamily="18" charset="0"/>
              </a:rPr>
              <a:t>коханого вона </a:t>
            </a:r>
            <a:r>
              <a:rPr lang="uk-UA" sz="2000" dirty="0">
                <a:latin typeface="Bookman Old Style" panose="02050604050505020204" pitchFamily="18" charset="0"/>
              </a:rPr>
              <a:t>створила </a:t>
            </a:r>
            <a:r>
              <a:rPr lang="uk-UA" sz="2000" dirty="0" smtClean="0">
                <a:latin typeface="Bookman Old Style" panose="02050604050505020204" pitchFamily="18" charset="0"/>
              </a:rPr>
              <a:t>драму “</a:t>
            </a:r>
            <a:r>
              <a:rPr lang="uk-UA" sz="2000" dirty="0">
                <a:latin typeface="Bookman Old Style" panose="02050604050505020204" pitchFamily="18" charset="0"/>
              </a:rPr>
              <a:t>Одержима” і тому</a:t>
            </a:r>
            <a:r>
              <a:rPr lang="uk-UA" sz="2000" dirty="0" smtClean="0">
                <a:latin typeface="Bookman Old Style" panose="02050604050505020204" pitchFamily="18" charset="0"/>
              </a:rPr>
              <a:t>, як напише згодом, пережила цей </a:t>
            </a:r>
            <a:r>
              <a:rPr lang="uk-UA" sz="2000" dirty="0">
                <a:latin typeface="Bookman Old Style" panose="02050604050505020204" pitchFamily="18" charset="0"/>
              </a:rPr>
              <a:t>немилосердний удар </a:t>
            </a:r>
            <a:r>
              <a:rPr lang="uk-UA" sz="2000" dirty="0" smtClean="0">
                <a:latin typeface="Bookman Old Style" panose="02050604050505020204" pitchFamily="18" charset="0"/>
              </a:rPr>
              <a:t>долі. </a:t>
            </a:r>
          </a:p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smtClean="0">
                <a:latin typeface="Bookman Old Style" panose="02050604050505020204" pitchFamily="18" charset="0"/>
              </a:rPr>
              <a:t>  Ця </a:t>
            </a:r>
            <a:r>
              <a:rPr lang="uk-UA" sz="2000" dirty="0">
                <a:latin typeface="Bookman Old Style" panose="02050604050505020204" pitchFamily="18" charset="0"/>
              </a:rPr>
              <a:t>сторінка життя </a:t>
            </a:r>
            <a:r>
              <a:rPr lang="uk-UA" sz="2000" dirty="0" smtClean="0">
                <a:latin typeface="Bookman Old Style" panose="02050604050505020204" pitchFamily="18" charset="0"/>
              </a:rPr>
              <a:t>відкрила нам </a:t>
            </a:r>
            <a:r>
              <a:rPr lang="uk-UA" sz="2000" dirty="0">
                <a:latin typeface="Bookman Old Style" panose="02050604050505020204" pitchFamily="18" charset="0"/>
              </a:rPr>
              <a:t>жінку люблячу</a:t>
            </a:r>
            <a:r>
              <a:rPr lang="uk-UA" sz="2000" dirty="0" smtClean="0">
                <a:latin typeface="Bookman Old Style" panose="02050604050505020204" pitchFamily="18" charset="0"/>
              </a:rPr>
              <a:t>, сильну духом, саможертовну </a:t>
            </a:r>
            <a:r>
              <a:rPr lang="uk-UA" sz="2000" dirty="0">
                <a:latin typeface="Bookman Old Style" panose="02050604050505020204" pitchFamily="18" charset="0"/>
              </a:rPr>
              <a:t>і </a:t>
            </a:r>
            <a:r>
              <a:rPr lang="uk-UA" sz="2000" dirty="0" smtClean="0">
                <a:latin typeface="Bookman Old Style" panose="02050604050505020204" pitchFamily="18" charset="0"/>
              </a:rPr>
              <a:t>героїчну</a:t>
            </a:r>
            <a:r>
              <a:rPr lang="uk-UA" sz="2000" dirty="0">
                <a:latin typeface="Bookman Old Style" panose="02050604050505020204" pitchFamily="18" charset="0"/>
              </a:rPr>
              <a:t>.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just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" t="5206" r="3725" b="7376"/>
          <a:stretch/>
        </p:blipFill>
        <p:spPr bwMode="auto">
          <a:xfrm>
            <a:off x="5589597" y="476672"/>
            <a:ext cx="3163094" cy="24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05982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357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 У тридцять шість років, вона знову полюбила. Людину, що на її почуття відповіла не менш щирою і глибокою прихильністю - Климента Квітку, ученого музикознавця-фольклориста, збирача народних переказів і пісень. </a:t>
            </a:r>
            <a:r>
              <a:rPr lang="uk-UA" sz="2000" dirty="0" smtClean="0">
                <a:latin typeface="Bookman Old Style" panose="02050604050505020204" pitchFamily="18" charset="0"/>
              </a:rPr>
              <a:t>Квітка </a:t>
            </a:r>
            <a:r>
              <a:rPr lang="uk-UA" sz="2000" dirty="0">
                <a:latin typeface="Bookman Old Style" panose="02050604050505020204" pitchFamily="18" charset="0"/>
              </a:rPr>
              <a:t>так жагуче прив'язався до тоненької, хворої жінки з великими сумними очима, яка розуміє його з півслова, що навідріз відмовився її залишити! І, незважаючи на весь гнів і похмурі прогнози майбутнього молодих, Ольга Петрівна була змушена погодитися на шлюб дочки.</a:t>
            </a:r>
          </a:p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0641"/>
            <a:ext cx="2376264" cy="345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Файл:Гадяч Леся Українка та Климент Квітка біля Успенського собор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068960"/>
            <a:ext cx="5004048" cy="35341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3212976"/>
            <a:ext cx="4968552" cy="646331"/>
          </a:xfrm>
          <a:prstGeom prst="rect">
            <a:avLst/>
          </a:prstGeom>
          <a:solidFill>
            <a:srgbClr val="F5FFB7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Гадяч.</a:t>
            </a:r>
            <a:r>
              <a:rPr lang="ru-RU" dirty="0" smtClean="0">
                <a:latin typeface="Bookman Old Style" pitchFamily="18" charset="0"/>
              </a:rPr>
              <a:t> Леся Українка та </a:t>
            </a:r>
            <a:r>
              <a:rPr lang="ru-RU" dirty="0" err="1" smtClean="0">
                <a:latin typeface="Bookman Old Style" pitchFamily="18" charset="0"/>
              </a:rPr>
              <a:t>Климент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Квітка</a:t>
            </a:r>
            <a:r>
              <a:rPr lang="ru-RU" dirty="0" smtClean="0">
                <a:latin typeface="Bookman Old Style" pitchFamily="18" charset="0"/>
              </a:rPr>
              <a:t> </a:t>
            </a:r>
            <a:r>
              <a:rPr lang="ru-RU" dirty="0" err="1" smtClean="0">
                <a:latin typeface="Bookman Old Style" pitchFamily="18" charset="0"/>
              </a:rPr>
              <a:t>біля</a:t>
            </a:r>
            <a:r>
              <a:rPr lang="ru-RU" dirty="0" smtClean="0">
                <a:latin typeface="Bookman Old Style" pitchFamily="18" charset="0"/>
              </a:rPr>
              <a:t> </a:t>
            </a:r>
            <a:r>
              <a:rPr lang="ru-RU" dirty="0" err="1" smtClean="0">
                <a:latin typeface="Bookman Old Style" pitchFamily="18" charset="0"/>
              </a:rPr>
              <a:t>Свято-Успенського</a:t>
            </a:r>
            <a:r>
              <a:rPr lang="ru-RU" dirty="0" smtClean="0">
                <a:latin typeface="Bookman Old Style" pitchFamily="18" charset="0"/>
              </a:rPr>
              <a:t> собору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4253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76470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Останні роки Л.Косач-Квітки </a:t>
            </a:r>
            <a:r>
              <a:rPr lang="uk-UA" sz="2000" dirty="0" smtClean="0">
                <a:latin typeface="Bookman Old Style" panose="02050604050505020204" pitchFamily="18" charset="0"/>
              </a:rPr>
              <a:t>пройшли в </a:t>
            </a:r>
            <a:r>
              <a:rPr lang="uk-UA" sz="2000" dirty="0" smtClean="0">
                <a:latin typeface="Bookman Old Style" panose="02050604050505020204" pitchFamily="18" charset="0"/>
              </a:rPr>
              <a:t>подорожах не по власній волі. </a:t>
            </a:r>
            <a:r>
              <a:rPr lang="uk-UA" sz="2000" dirty="0">
                <a:latin typeface="Bookman Old Style" panose="02050604050505020204" pitchFamily="18" charset="0"/>
              </a:rPr>
              <a:t>На звістку про важкий </a:t>
            </a:r>
            <a:r>
              <a:rPr lang="uk-UA" sz="2000" dirty="0" smtClean="0">
                <a:latin typeface="Bookman Old Style" panose="02050604050505020204" pitchFamily="18" charset="0"/>
              </a:rPr>
              <a:t>стан Лариси </a:t>
            </a:r>
            <a:r>
              <a:rPr lang="uk-UA" sz="2000" dirty="0">
                <a:latin typeface="Bookman Old Style" panose="02050604050505020204" pitchFamily="18" charset="0"/>
              </a:rPr>
              <a:t>Петрівни  в Грузію приїхала її мати</a:t>
            </a:r>
            <a:r>
              <a:rPr lang="uk-UA" sz="2000" dirty="0" smtClean="0">
                <a:latin typeface="Bookman Old Style" panose="02050604050505020204" pitchFamily="18" charset="0"/>
              </a:rPr>
              <a:t>. Їй </a:t>
            </a:r>
            <a:r>
              <a:rPr lang="uk-UA" sz="2000" dirty="0">
                <a:latin typeface="Bookman Old Style" panose="02050604050505020204" pitchFamily="18" charset="0"/>
              </a:rPr>
              <a:t>письменниця продиктувала проект </a:t>
            </a:r>
            <a:r>
              <a:rPr lang="uk-UA" sz="2000" dirty="0" smtClean="0">
                <a:latin typeface="Bookman Old Style" panose="02050604050505020204" pitchFamily="18" charset="0"/>
              </a:rPr>
              <a:t>своєї так </a:t>
            </a:r>
            <a:r>
              <a:rPr lang="uk-UA" sz="2000" dirty="0">
                <a:latin typeface="Bookman Old Style" panose="02050604050505020204" pitchFamily="18" charset="0"/>
              </a:rPr>
              <a:t>і ненаписаної драми ”На берегах Александрії</a:t>
            </a:r>
            <a:r>
              <a:rPr lang="uk-UA" sz="2000" dirty="0" smtClean="0">
                <a:latin typeface="Bookman Old Style" panose="02050604050505020204" pitchFamily="18" charset="0"/>
              </a:rPr>
              <a:t>”.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1913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80728"/>
            <a:ext cx="3009908" cy="4294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1403648" y="5445224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latin typeface="Bookman Old Style" panose="02050604050505020204" pitchFamily="18" charset="0"/>
              </a:rPr>
              <a:t>1913 рік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www.tpg.ua/userfiles/image/Egypt/Alexandria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05019"/>
            <a:ext cx="3960440" cy="29747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1533665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1667" y="260648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Bookman Old Style" panose="02050604050505020204" pitchFamily="18" charset="0"/>
              </a:rPr>
              <a:t>   Вона </a:t>
            </a:r>
            <a:r>
              <a:rPr lang="uk-UA" sz="2000" dirty="0">
                <a:latin typeface="Bookman Old Style" panose="02050604050505020204" pitchFamily="18" charset="0"/>
              </a:rPr>
              <a:t>померла в </a:t>
            </a:r>
            <a:r>
              <a:rPr lang="uk-UA" sz="2000" dirty="0" smtClean="0">
                <a:latin typeface="Bookman Old Style" panose="02050604050505020204" pitchFamily="18" charset="0"/>
              </a:rPr>
              <a:t>м</a:t>
            </a:r>
            <a:r>
              <a:rPr lang="uk-UA" sz="2000" dirty="0">
                <a:latin typeface="Bookman Old Style" panose="02050604050505020204" pitchFamily="18" charset="0"/>
              </a:rPr>
              <a:t>. </a:t>
            </a:r>
            <a:r>
              <a:rPr lang="uk-UA" sz="2000" dirty="0" err="1">
                <a:latin typeface="Bookman Old Style" panose="02050604050505020204" pitchFamily="18" charset="0"/>
              </a:rPr>
              <a:t>Сурамі</a:t>
            </a:r>
            <a:r>
              <a:rPr lang="uk-UA" sz="2000" dirty="0">
                <a:latin typeface="Bookman Old Style" panose="02050604050505020204" pitchFamily="18" charset="0"/>
              </a:rPr>
              <a:t> (Грузія) </a:t>
            </a:r>
            <a:r>
              <a:rPr lang="uk-UA" sz="2000" dirty="0" smtClean="0">
                <a:latin typeface="Bookman Old Style" panose="02050604050505020204" pitchFamily="18" charset="0"/>
              </a:rPr>
              <a:t>1 </a:t>
            </a:r>
            <a:r>
              <a:rPr lang="uk-UA" sz="2000" dirty="0">
                <a:latin typeface="Bookman Old Style" panose="02050604050505020204" pitchFamily="18" charset="0"/>
              </a:rPr>
              <a:t>серпня 1913 </a:t>
            </a:r>
            <a:r>
              <a:rPr lang="uk-UA" sz="2000" dirty="0" smtClean="0">
                <a:latin typeface="Bookman Old Style" panose="02050604050505020204" pitchFamily="18" charset="0"/>
              </a:rPr>
              <a:t>року у віці 42 років. </a:t>
            </a:r>
            <a:r>
              <a:rPr lang="uk-UA" sz="2000" dirty="0">
                <a:latin typeface="Bookman Old Style" panose="02050604050505020204" pitchFamily="18" charset="0"/>
              </a:rPr>
              <a:t>Полетіла "на крилах пісні". Здійснилася її давня мрія: вона завжди хотіла поторкати руками хмари...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589" y="-171400"/>
            <a:ext cx="4536504" cy="7330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589" y="30689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spc="50" dirty="0" err="1">
                <a:ln w="11430"/>
                <a:latin typeface="Bookman Old Style" panose="02050604050505020204" pitchFamily="18" charset="0"/>
              </a:rPr>
              <a:t>Хто</a:t>
            </a:r>
            <a:r>
              <a:rPr lang="ru-RU" i="1" spc="50" dirty="0">
                <a:ln w="11430"/>
                <a:latin typeface="Bookman Old Style" panose="02050604050505020204" pitchFamily="18" charset="0"/>
              </a:rPr>
              <a:t> вам </a:t>
            </a:r>
            <a:r>
              <a:rPr lang="ru-RU" i="1" spc="50" dirty="0" err="1">
                <a:ln w="11430"/>
                <a:latin typeface="Bookman Old Style" panose="02050604050505020204" pitchFamily="18" charset="0"/>
              </a:rPr>
              <a:t>сказав,що</a:t>
            </a:r>
            <a:r>
              <a:rPr lang="ru-RU" i="1" spc="50" dirty="0">
                <a:ln w="11430"/>
                <a:latin typeface="Bookman Old Style" panose="02050604050505020204" pitchFamily="18" charset="0"/>
              </a:rPr>
              <a:t> я </a:t>
            </a:r>
            <a:r>
              <a:rPr lang="ru-RU" i="1" spc="50" dirty="0" err="1">
                <a:ln w="11430"/>
                <a:latin typeface="Bookman Old Style" panose="02050604050505020204" pitchFamily="18" charset="0"/>
              </a:rPr>
              <a:t>слабка</a:t>
            </a:r>
            <a:r>
              <a:rPr lang="ru-RU" i="1" spc="50" dirty="0">
                <a:ln w="11430"/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i="1" spc="50" dirty="0">
                <a:ln w="11430"/>
                <a:latin typeface="Bookman Old Style" panose="02050604050505020204" pitchFamily="18" charset="0"/>
              </a:rPr>
              <a:t>Що я </a:t>
            </a:r>
            <a:r>
              <a:rPr lang="ru-RU" i="1" spc="50" dirty="0" err="1">
                <a:ln w="11430"/>
                <a:latin typeface="Bookman Old Style" panose="02050604050505020204" pitchFamily="18" charset="0"/>
              </a:rPr>
              <a:t>корюся</a:t>
            </a:r>
            <a:r>
              <a:rPr lang="ru-RU" i="1" spc="50" dirty="0">
                <a:ln w="11430"/>
                <a:latin typeface="Bookman Old Style" panose="02050604050505020204" pitchFamily="18" charset="0"/>
              </a:rPr>
              <a:t> дол</a:t>
            </a:r>
            <a:r>
              <a:rPr lang="uk-UA" i="1" spc="50" dirty="0">
                <a:ln w="11430"/>
                <a:latin typeface="Bookman Old Style" panose="02050604050505020204" pitchFamily="18" charset="0"/>
              </a:rPr>
              <a:t>і?</a:t>
            </a:r>
          </a:p>
          <a:p>
            <a:pPr algn="ctr"/>
            <a:r>
              <a:rPr lang="uk-UA" i="1" spc="50" dirty="0">
                <a:ln w="11430"/>
                <a:latin typeface="Bookman Old Style" panose="02050604050505020204" pitchFamily="18" charset="0"/>
              </a:rPr>
              <a:t>Хіба тремтить моя рука</a:t>
            </a:r>
          </a:p>
          <a:p>
            <a:pPr algn="ctr"/>
            <a:r>
              <a:rPr lang="uk-UA" i="1" spc="50" dirty="0">
                <a:ln w="11430"/>
                <a:latin typeface="Bookman Old Style" panose="02050604050505020204" pitchFamily="18" charset="0"/>
              </a:rPr>
              <a:t>Чи пісня й думка кволі?</a:t>
            </a:r>
          </a:p>
          <a:p>
            <a:pPr algn="ctr"/>
            <a:r>
              <a:rPr lang="uk-UA" i="1" spc="50" dirty="0">
                <a:ln w="11430"/>
                <a:latin typeface="Bookman Old Style" panose="02050604050505020204" pitchFamily="18" charset="0"/>
              </a:rPr>
              <a:t>                          </a:t>
            </a:r>
            <a:endParaRPr lang="ru-RU" i="1" spc="50" dirty="0">
              <a:ln w="11430"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3824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4" y="332656"/>
            <a:ext cx="9133335" cy="400110"/>
          </a:xfrm>
          <a:prstGeom prst="rect">
            <a:avLst/>
          </a:prstGeom>
          <a:solidFill>
            <a:srgbClr val="F2FF87">
              <a:alpha val="6902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Bookman Old Style" panose="02050604050505020204" pitchFamily="18" charset="0"/>
              </a:rPr>
              <a:t>Тіло</a:t>
            </a:r>
            <a:r>
              <a:rPr lang="ru-RU" sz="2000" dirty="0">
                <a:latin typeface="Bookman Old Style" panose="02050604050505020204" pitchFamily="18" charset="0"/>
              </a:rPr>
              <a:t> її перевезли до </a:t>
            </a:r>
            <a:r>
              <a:rPr lang="ru-RU" sz="2000" dirty="0" err="1">
                <a:latin typeface="Bookman Old Style" panose="02050604050505020204" pitchFamily="18" charset="0"/>
              </a:rPr>
              <a:t>Києва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поховали</a:t>
            </a:r>
            <a:r>
              <a:rPr lang="ru-RU" sz="2000" dirty="0">
                <a:latin typeface="Bookman Old Style" panose="02050604050505020204" pitchFamily="18" charset="0"/>
              </a:rPr>
              <a:t> на Байковому </a:t>
            </a:r>
            <a:r>
              <a:rPr lang="ru-RU" sz="2000" dirty="0" err="1">
                <a:latin typeface="Bookman Old Style" panose="02050604050505020204" pitchFamily="18" charset="0"/>
              </a:rPr>
              <a:t>кладовищі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978" y="908720"/>
            <a:ext cx="2874908" cy="56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902860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707904" y="90156"/>
            <a:ext cx="5256584" cy="2171733"/>
          </a:xfrm>
          <a:prstGeom prst="rect">
            <a:avLst/>
          </a:prstGeom>
          <a:solidFill>
            <a:srgbClr val="F5FFB7">
              <a:alpha val="5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Музеї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Bookman Old Style" pitchFamily="18" charset="0"/>
                <a:cs typeface="Arial" charset="0"/>
                <a:hlinkClick r:id="rId4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Музей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Лесі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Українки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 у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Bookman Old Style" pitchFamily="18" charset="0"/>
                <a:cs typeface="Arial" charset="0"/>
              </a:rPr>
              <a:t>Києві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у Колодяжному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у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Новограді-Волинському</a:t>
            </a:r>
            <a:endParaRPr lang="ru-RU" sz="16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у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Сурамі</a:t>
            </a:r>
            <a:endParaRPr lang="ru-RU" sz="16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родини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Косачів</a:t>
            </a:r>
            <a:endParaRPr lang="ru-RU" sz="16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Лесі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Українки</a:t>
            </a:r>
            <a:r>
              <a:rPr lang="ru-RU" sz="1600" dirty="0" smtClean="0">
                <a:latin typeface="Bookman Old Style" pitchFamily="18" charset="0"/>
                <a:cs typeface="Arial" charset="0"/>
              </a:rPr>
              <a:t> у </a:t>
            </a:r>
            <a:r>
              <a:rPr lang="ru-RU" sz="1600" dirty="0" err="1" smtClean="0">
                <a:latin typeface="Bookman Old Style" pitchFamily="18" charset="0"/>
                <a:cs typeface="Arial" charset="0"/>
              </a:rPr>
              <a:t>Ялті</a:t>
            </a:r>
            <a:endParaRPr lang="ru-RU" sz="1400" dirty="0" smtClean="0">
              <a:latin typeface="Bookman Old Style" pitchFamily="18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7892" name="Picture 4" descr="http://bits.wikimedia.org/static-1.23wmf16/skins/common/images/magnify-clip.png">
            <a:hlinkClick r:id="rId4" tooltip="Збільшити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75" y="-842963"/>
            <a:ext cx="142875" cy="104775"/>
          </a:xfrm>
          <a:prstGeom prst="rect">
            <a:avLst/>
          </a:prstGeom>
          <a:noFill/>
        </p:spPr>
      </p:pic>
      <p:pic>
        <p:nvPicPr>
          <p:cNvPr id="37896" name="Picture 8" descr="http://kololesi.at.ua/imag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3096344" cy="1944216"/>
          </a:xfrm>
          <a:prstGeom prst="rect">
            <a:avLst/>
          </a:prstGeom>
          <a:noFill/>
          <a:ln w="38100">
            <a:solidFill>
              <a:srgbClr val="A7EF31"/>
            </a:solidFill>
            <a:prstDash val="solid"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3861048"/>
            <a:ext cx="3168352" cy="307777"/>
          </a:xfrm>
          <a:prstGeom prst="rect">
            <a:avLst/>
          </a:prstGeom>
          <a:solidFill>
            <a:srgbClr val="F5FFB7">
              <a:alpha val="50196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Bookman Old Style" pitchFamily="18" charset="0"/>
                <a:cs typeface="Arial" charset="0"/>
              </a:rPr>
              <a:t>Музей </a:t>
            </a:r>
            <a:r>
              <a:rPr lang="ru-RU" sz="1400" b="1" i="1" dirty="0" smtClean="0">
                <a:latin typeface="Bookman Old Style" pitchFamily="18" charset="0"/>
                <a:cs typeface="Arial" charset="0"/>
              </a:rPr>
              <a:t>у </a:t>
            </a:r>
            <a:r>
              <a:rPr lang="ru-RU" sz="1400" b="1" i="1" dirty="0" smtClean="0">
                <a:latin typeface="Bookman Old Style" pitchFamily="18" charset="0"/>
                <a:cs typeface="Arial" charset="0"/>
              </a:rPr>
              <a:t>Колодяжному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79512" y="4437112"/>
            <a:ext cx="3096344" cy="2036000"/>
            <a:chOff x="179512" y="4437112"/>
            <a:chExt cx="3168352" cy="2036000"/>
          </a:xfrm>
        </p:grpSpPr>
        <p:pic>
          <p:nvPicPr>
            <p:cNvPr id="37898" name="Picture 10" descr="http://static.iloveukraine.com.ua/p/0/63/63984/a53f86b9bb1ade738aa0519e7adebbcb_600x100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4437112"/>
              <a:ext cx="3168352" cy="2036000"/>
            </a:xfrm>
            <a:prstGeom prst="rect">
              <a:avLst/>
            </a:prstGeom>
            <a:noFill/>
            <a:ln w="38100">
              <a:solidFill>
                <a:srgbClr val="A7EF31"/>
              </a:solidFill>
              <a:prstDash val="solid"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179512" y="5949280"/>
              <a:ext cx="3168352" cy="523220"/>
            </a:xfrm>
            <a:prstGeom prst="rect">
              <a:avLst/>
            </a:prstGeom>
            <a:solidFill>
              <a:srgbClr val="F5FFB7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latin typeface="Bookman Old Style" pitchFamily="18" charset="0"/>
                  <a:cs typeface="Arial" charset="0"/>
                </a:rPr>
                <a:t>Музей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latin typeface="Bookman Old Style" pitchFamily="18" charset="0"/>
                  <a:cs typeface="Arial" charset="0"/>
                </a:rPr>
                <a:t> у </a:t>
              </a:r>
              <a:r>
                <a:rPr lang="ru-RU" sz="1400" b="1" i="1" dirty="0" err="1" smtClean="0">
                  <a:latin typeface="Bookman Old Style" pitchFamily="18" charset="0"/>
                  <a:cs typeface="Arial" charset="0"/>
                </a:rPr>
                <a:t>Новограді-Волинському</a:t>
              </a:r>
              <a:endParaRPr lang="ru-RU" sz="1400" b="1" i="1" dirty="0" smtClean="0">
                <a:latin typeface="Bookman Old Style" pitchFamily="18" charset="0"/>
                <a:cs typeface="Arial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9872" y="3284984"/>
            <a:ext cx="2664296" cy="2016224"/>
            <a:chOff x="3491880" y="3284984"/>
            <a:chExt cx="2664296" cy="2016224"/>
          </a:xfrm>
        </p:grpSpPr>
        <p:pic>
          <p:nvPicPr>
            <p:cNvPr id="37900" name="Picture 12" descr="http://ridna.ua/wp-content/uploads/2011/02/surami_muz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3284984"/>
              <a:ext cx="2664296" cy="2016224"/>
            </a:xfrm>
            <a:prstGeom prst="rect">
              <a:avLst/>
            </a:prstGeom>
            <a:noFill/>
            <a:ln w="38100">
              <a:solidFill>
                <a:srgbClr val="A7EF31"/>
              </a:solidFill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3491880" y="4797152"/>
              <a:ext cx="2664296" cy="307777"/>
            </a:xfrm>
            <a:prstGeom prst="rect">
              <a:avLst/>
            </a:prstGeom>
            <a:solidFill>
              <a:srgbClr val="F5FFB7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latin typeface="Bookman Old Style" pitchFamily="18" charset="0"/>
                  <a:cs typeface="Arial" charset="0"/>
                </a:rPr>
                <a:t>Музей </a:t>
              </a:r>
              <a:r>
                <a:rPr lang="ru-RU" sz="1400" b="1" i="1" dirty="0" smtClean="0">
                  <a:latin typeface="Bookman Old Style" pitchFamily="18" charset="0"/>
                  <a:cs typeface="Arial" charset="0"/>
                </a:rPr>
                <a:t>у </a:t>
              </a:r>
              <a:r>
                <a:rPr lang="ru-RU" sz="1400" b="1" i="1" dirty="0" smtClean="0">
                  <a:latin typeface="Bookman Old Style" pitchFamily="18" charset="0"/>
                  <a:cs typeface="Arial" charset="0"/>
                </a:rPr>
                <a:t> </a:t>
              </a:r>
              <a:r>
                <a:rPr lang="ru-RU" sz="1400" b="1" i="1" dirty="0" err="1" smtClean="0">
                  <a:latin typeface="Bookman Old Style" pitchFamily="18" charset="0"/>
                  <a:cs typeface="Arial" charset="0"/>
                </a:rPr>
                <a:t>Сурамі</a:t>
              </a:r>
              <a:endParaRPr lang="ru-RU" sz="1400" b="1" i="1" dirty="0" smtClean="0">
                <a:latin typeface="Bookman Old Style" pitchFamily="18" charset="0"/>
                <a:cs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228184" y="2204864"/>
            <a:ext cx="2688299" cy="2016224"/>
            <a:chOff x="6300192" y="2132856"/>
            <a:chExt cx="2688299" cy="2016224"/>
          </a:xfrm>
        </p:grpSpPr>
        <p:pic>
          <p:nvPicPr>
            <p:cNvPr id="37902" name="Picture 14" descr="http://3.bp.blogspot.com/_fTybFBGkvhw/TUK1v-f9O-I/AAAAAAAAAAM/fyV2qoueNPY/s1600/P803087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00192" y="2132856"/>
              <a:ext cx="2688299" cy="2016224"/>
            </a:xfrm>
            <a:prstGeom prst="rect">
              <a:avLst/>
            </a:prstGeom>
            <a:noFill/>
            <a:ln w="38100">
              <a:solidFill>
                <a:srgbClr val="A7EF31"/>
              </a:solidFill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6300192" y="3789040"/>
              <a:ext cx="2664296" cy="307777"/>
            </a:xfrm>
            <a:prstGeom prst="rect">
              <a:avLst/>
            </a:prstGeom>
            <a:solidFill>
              <a:srgbClr val="F5FFB7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dirty="0" smtClean="0">
                  <a:latin typeface="Bookman Old Style" pitchFamily="18" charset="0"/>
                  <a:cs typeface="Arial" charset="0"/>
                </a:rPr>
                <a:t>Музей </a:t>
              </a:r>
              <a:r>
                <a:rPr lang="ru-RU" sz="1400" b="1" i="1" dirty="0" err="1" smtClean="0">
                  <a:latin typeface="Bookman Old Style" pitchFamily="18" charset="0"/>
                  <a:cs typeface="Arial" charset="0"/>
                </a:rPr>
                <a:t>родини</a:t>
              </a:r>
              <a:r>
                <a:rPr lang="ru-RU" sz="1400" b="1" i="1" dirty="0" smtClean="0">
                  <a:latin typeface="Bookman Old Style" pitchFamily="18" charset="0"/>
                  <a:cs typeface="Arial" charset="0"/>
                </a:rPr>
                <a:t> </a:t>
              </a:r>
              <a:r>
                <a:rPr lang="ru-RU" sz="1400" b="1" i="1" dirty="0" err="1" smtClean="0">
                  <a:latin typeface="Bookman Old Style" pitchFamily="18" charset="0"/>
                  <a:cs typeface="Arial" charset="0"/>
                </a:rPr>
                <a:t>Косачів</a:t>
              </a:r>
              <a:endParaRPr lang="ru-RU" sz="1400" b="1" i="1" dirty="0" smtClean="0">
                <a:latin typeface="Bookman Old Style" pitchFamily="18" charset="0"/>
                <a:cs typeface="Arial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28184" y="4365104"/>
            <a:ext cx="2771800" cy="2016224"/>
            <a:chOff x="6300192" y="4365104"/>
            <a:chExt cx="2843808" cy="2016224"/>
          </a:xfrm>
        </p:grpSpPr>
        <p:pic>
          <p:nvPicPr>
            <p:cNvPr id="37904" name="Picture 16" descr="http://upload.wikimedia.org/wikipedia/uk/b/b8/%D0%9F%D0%B0%D0%BC'%D1%8F%D1%82%D0%BD%D0%B8%D0%BA_%D0%9B%D0%B5%D1%81%D1%96_%D0%A3%D0%BA%D1%80%D0%B0%D1%97%D0%BD%D1%86%D1%96_%D0%B2_%D0%AF%D0%BB%D1%82%D1%96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00192" y="4365104"/>
              <a:ext cx="2742922" cy="2016224"/>
            </a:xfrm>
            <a:prstGeom prst="rect">
              <a:avLst/>
            </a:prstGeom>
            <a:noFill/>
            <a:ln w="38100">
              <a:solidFill>
                <a:srgbClr val="A7EF31"/>
              </a:solidFill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6300192" y="6021288"/>
              <a:ext cx="2843808" cy="276999"/>
            </a:xfrm>
            <a:prstGeom prst="rect">
              <a:avLst/>
            </a:prstGeom>
            <a:solidFill>
              <a:srgbClr val="F5FFB7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i="1" dirty="0" smtClean="0">
                  <a:latin typeface="Bookman Old Style" pitchFamily="18" charset="0"/>
                  <a:cs typeface="Arial" charset="0"/>
                </a:rPr>
                <a:t>Музей </a:t>
              </a:r>
              <a:r>
                <a:rPr lang="ru-RU" sz="1200" b="1" i="1" dirty="0" err="1" smtClean="0">
                  <a:latin typeface="Bookman Old Style" pitchFamily="18" charset="0"/>
                  <a:cs typeface="Arial" charset="0"/>
                </a:rPr>
                <a:t>Лесі</a:t>
              </a:r>
              <a:r>
                <a:rPr lang="ru-RU" sz="1200" b="1" i="1" dirty="0" smtClean="0">
                  <a:latin typeface="Bookman Old Style" pitchFamily="18" charset="0"/>
                  <a:cs typeface="Arial" charset="0"/>
                </a:rPr>
                <a:t> </a:t>
              </a:r>
              <a:r>
                <a:rPr lang="ru-RU" sz="1200" b="1" i="1" dirty="0" err="1" smtClean="0">
                  <a:latin typeface="Bookman Old Style" pitchFamily="18" charset="0"/>
                  <a:cs typeface="Arial" charset="0"/>
                </a:rPr>
                <a:t>Українки</a:t>
              </a:r>
              <a:r>
                <a:rPr lang="ru-RU" sz="1200" b="1" i="1" dirty="0" smtClean="0">
                  <a:latin typeface="Bookman Old Style" pitchFamily="18" charset="0"/>
                  <a:cs typeface="Arial" charset="0"/>
                </a:rPr>
                <a:t> у </a:t>
              </a:r>
              <a:r>
                <a:rPr lang="ru-RU" sz="1200" b="1" i="1" dirty="0" err="1" smtClean="0">
                  <a:latin typeface="Bookman Old Style" pitchFamily="18" charset="0"/>
                  <a:cs typeface="Arial" charset="0"/>
                </a:rPr>
                <a:t>Ялті</a:t>
              </a:r>
              <a:endParaRPr lang="ru-RU" sz="1100" b="1" i="1" dirty="0" smtClean="0">
                <a:latin typeface="Bookman Old Style" pitchFamily="18" charset="0"/>
                <a:cs typeface="Arial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9512" y="188640"/>
            <a:ext cx="3096344" cy="2016224"/>
            <a:chOff x="179512" y="188640"/>
            <a:chExt cx="3168352" cy="2016224"/>
          </a:xfrm>
        </p:grpSpPr>
        <p:pic>
          <p:nvPicPr>
            <p:cNvPr id="37894" name="Picture 6" descr="http://turson.at.ua/LESY-UKRAINKA/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512" y="188640"/>
              <a:ext cx="3168352" cy="2016224"/>
            </a:xfrm>
            <a:prstGeom prst="rect">
              <a:avLst/>
            </a:prstGeom>
            <a:noFill/>
            <a:ln w="38100">
              <a:solidFill>
                <a:srgbClr val="A7EF31"/>
              </a:solidFill>
              <a:prstDash val="solid"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79512" y="1844824"/>
              <a:ext cx="3168352" cy="307777"/>
            </a:xfrm>
            <a:prstGeom prst="rect">
              <a:avLst/>
            </a:prstGeom>
            <a:solidFill>
              <a:srgbClr val="F5FFB7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i="1" spc="-150" dirty="0" smtClean="0">
                  <a:latin typeface="Bookman Old Style" pitchFamily="18" charset="0"/>
                  <a:cs typeface="Arial" charset="0"/>
                </a:rPr>
                <a:t>Музей </a:t>
              </a:r>
              <a:r>
                <a:rPr lang="ru-RU" sz="1400" b="1" i="1" spc="-150" dirty="0" smtClean="0">
                  <a:latin typeface="Bookman Old Style" pitchFamily="18" charset="0"/>
                  <a:cs typeface="Arial" charset="0"/>
                </a:rPr>
                <a:t>у  </a:t>
              </a:r>
              <a:r>
                <a:rPr lang="ru-RU" sz="1400" b="1" i="1" spc="-150" dirty="0" err="1" smtClean="0">
                  <a:latin typeface="Bookman Old Style" pitchFamily="18" charset="0"/>
                  <a:cs typeface="Arial" charset="0"/>
                </a:rPr>
                <a:t>Києві</a:t>
              </a:r>
              <a:endParaRPr lang="ru-RU" sz="1400" b="1" i="1" spc="-150" dirty="0" smtClean="0">
                <a:latin typeface="Bookman Old Style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8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1563927"/>
            <a:ext cx="3528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algn="ctr"/>
            <a:r>
              <a:rPr lang="uk-UA" sz="2400" i="1" dirty="0" smtClean="0">
                <a:latin typeface="Bookman Old Style" panose="02050604050505020204" pitchFamily="18" charset="0"/>
                <a:cs typeface="Arial" pitchFamily="34" charset="0"/>
              </a:rPr>
              <a:t>Люди</a:t>
            </a:r>
            <a:r>
              <a:rPr lang="uk-UA" sz="2400" i="1" dirty="0" smtClean="0">
                <a:latin typeface="Bookman Old Style" panose="02050604050505020204" pitchFamily="18" charset="0"/>
                <a:cs typeface="Arial" pitchFamily="34" charset="0"/>
              </a:rPr>
              <a:t>, як зорі, полишають </a:t>
            </a:r>
            <a:r>
              <a:rPr lang="uk-UA" sz="2400" i="1" dirty="0" smtClean="0">
                <a:latin typeface="Bookman Old Style" panose="02050604050505020204" pitchFamily="18" charset="0"/>
                <a:cs typeface="Arial" pitchFamily="34" charset="0"/>
              </a:rPr>
              <a:t>свій слід</a:t>
            </a:r>
          </a:p>
          <a:p>
            <a:pPr algn="ctr"/>
            <a:r>
              <a:rPr lang="uk-UA" sz="2400" i="1" dirty="0" smtClean="0">
                <a:latin typeface="Bookman Old Style" panose="02050604050505020204" pitchFamily="18" charset="0"/>
                <a:cs typeface="Arial" pitchFamily="34" charset="0"/>
              </a:rPr>
              <a:t>у свідомості майбутніх поколінь,особливо люди</a:t>
            </a:r>
          </a:p>
          <a:p>
            <a:pPr algn="ctr"/>
            <a:r>
              <a:rPr lang="uk-UA" sz="2400" i="1" dirty="0" smtClean="0">
                <a:latin typeface="Bookman Old Style" panose="02050604050505020204" pitchFamily="18" charset="0"/>
                <a:cs typeface="Arial" pitchFamily="34" charset="0"/>
              </a:rPr>
              <a:t>талановиті. Мовби крізь серпанок легендарності проступає до нас образ поетеси,образ ніжний і чистий.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3045" y="199859"/>
            <a:ext cx="65827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Леся Українка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(1871-1913)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5512"/>
            <a:ext cx="3456384" cy="4348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Хозяин\Local Settings\Temporary Internet Files\Content.IE5\CCVV33L8\MC90043477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backgroundMark x1="59028" y1="54167" x2="47222" y2="36111"/>
                        <a14:backgroundMark x1="46528" y1="34722" x2="59722" y2="27778"/>
                        <a14:backgroundMark x1="73611" y1="35417" x2="61111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64773">
            <a:off x="519265" y="1314195"/>
            <a:ext cx="991904" cy="9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1671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5383969" y="764704"/>
            <a:ext cx="3595201" cy="4656651"/>
          </a:xfrm>
          <a:prstGeom prst="snip2DiagRect">
            <a:avLst/>
          </a:prstGeom>
          <a:gradFill flip="none" rotWithShape="1">
            <a:gsLst>
              <a:gs pos="0">
                <a:srgbClr val="497313">
                  <a:alpha val="74902"/>
                </a:srgbClr>
              </a:gs>
              <a:gs pos="50000">
                <a:srgbClr val="6CA720">
                  <a:alpha val="74902"/>
                </a:srgbClr>
              </a:gs>
              <a:gs pos="100000">
                <a:srgbClr val="81C729">
                  <a:alpha val="74902"/>
                </a:srgbClr>
              </a:gs>
            </a:gsLst>
            <a:lin ang="16200000" scaled="1"/>
            <a:tileRect/>
          </a:gradFill>
          <a:ln cap="rnd">
            <a:solidFill>
              <a:srgbClr val="156B13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566461" y="1196752"/>
            <a:ext cx="33843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Леся Українка(Лариса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Петрівна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Косач)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народилася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25 лютого у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Новограді-Волинському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Мати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і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батько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походили з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дворянських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родів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Кожен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з них був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особистістю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непересічною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яскраво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обдарованою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79" b="4731"/>
          <a:stretch/>
        </p:blipFill>
        <p:spPr bwMode="auto">
          <a:xfrm>
            <a:off x="1073316" y="260649"/>
            <a:ext cx="3203827" cy="2332426"/>
          </a:xfrm>
          <a:prstGeom prst="rect">
            <a:avLst/>
          </a:prstGeom>
          <a:noFill/>
          <a:ln w="28575">
            <a:solidFill>
              <a:srgbClr val="156B13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9" t="6872" r="9107" b="7488"/>
          <a:stretch/>
        </p:blipFill>
        <p:spPr bwMode="auto">
          <a:xfrm>
            <a:off x="2987824" y="2954932"/>
            <a:ext cx="2160240" cy="3178754"/>
          </a:xfrm>
          <a:prstGeom prst="rect">
            <a:avLst/>
          </a:prstGeom>
          <a:noFill/>
          <a:ln w="28575">
            <a:solidFill>
              <a:srgbClr val="156B1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upload.wikimedia.org/wikipedia/commons/thumb/4/41/%D0%9F%D1%87%D0%B8%D0%BB%D0%BA%D0%B0.jpg/200px-%D0%9F%D1%87%D0%B8%D0%BB%D0%BA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52" y="2912632"/>
            <a:ext cx="2229120" cy="3212837"/>
          </a:xfrm>
          <a:prstGeom prst="rect">
            <a:avLst/>
          </a:prstGeom>
          <a:noFill/>
          <a:ln w="28575">
            <a:solidFill>
              <a:srgbClr val="156B1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6174410"/>
            <a:ext cx="2578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pc="-150" dirty="0" smtClean="0">
                <a:ln>
                  <a:solidFill>
                    <a:schemeClr val="bg1"/>
                  </a:solidFill>
                </a:ln>
                <a:solidFill>
                  <a:srgbClr val="156B13"/>
                </a:solidFill>
                <a:latin typeface="Bookman Old Style" panose="02050604050505020204" pitchFamily="18" charset="0"/>
              </a:rPr>
              <a:t>Петро Антонович  Косач</a:t>
            </a:r>
            <a:endParaRPr lang="uk-UA" sz="2000" b="1" i="1" spc="-150" dirty="0">
              <a:ln>
                <a:solidFill>
                  <a:schemeClr val="bg1"/>
                </a:solidFill>
              </a:ln>
              <a:solidFill>
                <a:srgbClr val="156B1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52" y="6154595"/>
            <a:ext cx="222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pc="-150" dirty="0" smtClean="0">
                <a:ln>
                  <a:solidFill>
                    <a:schemeClr val="bg1"/>
                  </a:solidFill>
                </a:ln>
                <a:solidFill>
                  <a:srgbClr val="156B13"/>
                </a:solidFill>
                <a:latin typeface="Bookman Old Style" panose="02050604050505020204" pitchFamily="18" charset="0"/>
              </a:rPr>
              <a:t>Ольга Петр</a:t>
            </a:r>
            <a:r>
              <a:rPr lang="uk-UA" sz="2000" b="1" i="1" spc="-150" dirty="0" err="1" smtClean="0">
                <a:ln>
                  <a:solidFill>
                    <a:schemeClr val="bg1"/>
                  </a:solidFill>
                </a:ln>
                <a:solidFill>
                  <a:srgbClr val="156B13"/>
                </a:solidFill>
                <a:latin typeface="Bookman Old Style" panose="02050604050505020204" pitchFamily="18" charset="0"/>
              </a:rPr>
              <a:t>івна</a:t>
            </a:r>
            <a:r>
              <a:rPr lang="uk-UA" sz="2000" b="1" i="1" spc="-150" dirty="0" smtClean="0">
                <a:ln>
                  <a:solidFill>
                    <a:schemeClr val="bg1"/>
                  </a:solidFill>
                </a:ln>
                <a:solidFill>
                  <a:srgbClr val="156B13"/>
                </a:solidFill>
                <a:latin typeface="Bookman Old Style" panose="02050604050505020204" pitchFamily="18" charset="0"/>
              </a:rPr>
              <a:t>  (Олена Пчілка)</a:t>
            </a:r>
            <a:endParaRPr lang="uk-UA" sz="2000" b="1" i="1" spc="-150" dirty="0">
              <a:ln>
                <a:solidFill>
                  <a:schemeClr val="bg1"/>
                </a:solidFill>
              </a:ln>
              <a:solidFill>
                <a:srgbClr val="156B13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8375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9" t="4127" r="6564" b="5847"/>
          <a:stretch/>
        </p:blipFill>
        <p:spPr bwMode="auto">
          <a:xfrm>
            <a:off x="886472" y="2076252"/>
            <a:ext cx="2389384" cy="34669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641" y="2049466"/>
            <a:ext cx="2402384" cy="346597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760" y="2020242"/>
            <a:ext cx="2304256" cy="348324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886472" y="5134150"/>
            <a:ext cx="2378594" cy="369332"/>
          </a:xfrm>
          <a:prstGeom prst="rect">
            <a:avLst/>
          </a:prstGeom>
          <a:solidFill>
            <a:srgbClr val="F2FF87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i="1" dirty="0" smtClean="0">
                <a:solidFill>
                  <a:srgbClr val="156B13"/>
                </a:solidFill>
                <a:latin typeface="Bookman Old Style" panose="02050604050505020204" pitchFamily="18" charset="0"/>
              </a:rPr>
              <a:t>Леся з сестрами</a:t>
            </a:r>
            <a:endParaRPr lang="ru-RU" b="1" i="1" dirty="0">
              <a:solidFill>
                <a:srgbClr val="156B1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554759" y="5092486"/>
            <a:ext cx="4768565" cy="369332"/>
          </a:xfrm>
          <a:prstGeom prst="rect">
            <a:avLst/>
          </a:prstGeom>
          <a:solidFill>
            <a:srgbClr val="F2FF87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i="1" dirty="0" smtClean="0">
                <a:solidFill>
                  <a:srgbClr val="156B13"/>
                </a:solidFill>
                <a:latin typeface="Bookman Old Style" panose="02050604050505020204" pitchFamily="18" charset="0"/>
              </a:rPr>
              <a:t>Леся з братом  Михайлом</a:t>
            </a:r>
            <a:endParaRPr lang="ru-RU" b="1" i="1" dirty="0">
              <a:solidFill>
                <a:srgbClr val="156B1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54877"/>
            <a:ext cx="7902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pc="50" dirty="0">
                <a:ln w="11430"/>
                <a:latin typeface="Bookman Old Style" panose="02050604050505020204" pitchFamily="18" charset="0"/>
              </a:rPr>
              <a:t>Росла і виховувалась у великій родині - мала трьох сестер і двох братів. </a:t>
            </a:r>
          </a:p>
          <a:p>
            <a:pPr algn="just"/>
            <a:r>
              <a:rPr lang="uk-UA" spc="50" dirty="0">
                <a:ln w="11430"/>
                <a:latin typeface="Bookman Old Style" panose="02050604050505020204" pitchFamily="18" charset="0"/>
              </a:rPr>
              <a:t>   Читати почала в 4 роки. Леся за допомогою гувернантки і матері вивчила німецьку,французьку, </a:t>
            </a:r>
            <a:r>
              <a:rPr lang="uk-UA" spc="50" dirty="0" smtClean="0">
                <a:ln w="11430"/>
                <a:latin typeface="Bookman Old Style" panose="02050604050505020204" pitchFamily="18" charset="0"/>
              </a:rPr>
              <a:t>російську </a:t>
            </a:r>
            <a:r>
              <a:rPr lang="uk-UA" spc="50" dirty="0">
                <a:ln w="11430"/>
                <a:latin typeface="Bookman Old Style" panose="02050604050505020204" pitchFamily="18" charset="0"/>
              </a:rPr>
              <a:t>мови, а згодом - ще 9 іноземних мов.</a:t>
            </a:r>
            <a:endParaRPr lang="ru-RU" spc="50" dirty="0">
              <a:ln w="11430"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6160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До десяти </a:t>
            </a:r>
            <a:r>
              <a:rPr lang="ru-RU" dirty="0" err="1">
                <a:latin typeface="Bookman Old Style" panose="02050604050505020204" pitchFamily="18" charset="0"/>
              </a:rPr>
              <a:t>років</a:t>
            </a:r>
            <a:r>
              <a:rPr lang="ru-RU" dirty="0">
                <a:latin typeface="Bookman Old Style" panose="02050604050505020204" pitchFamily="18" charset="0"/>
              </a:rPr>
              <a:t> Леся росла і </a:t>
            </a:r>
            <a:r>
              <a:rPr lang="ru-RU" dirty="0" err="1">
                <a:latin typeface="Bookman Old Style" panose="02050604050505020204" pitchFamily="18" charset="0"/>
              </a:rPr>
              <a:t>розвивалася</a:t>
            </a:r>
            <a:r>
              <a:rPr lang="ru-RU" dirty="0">
                <a:latin typeface="Bookman Old Style" panose="02050604050505020204" pitchFamily="18" charset="0"/>
              </a:rPr>
              <a:t>, як і </a:t>
            </a:r>
            <a:r>
              <a:rPr lang="ru-RU" dirty="0" err="1">
                <a:latin typeface="Bookman Old Style" panose="02050604050505020204" pitchFamily="18" charset="0"/>
              </a:rPr>
              <a:t>всі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діти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ru-RU" dirty="0" err="1">
                <a:latin typeface="Bookman Old Style" panose="02050604050505020204" pitchFamily="18" charset="0"/>
              </a:rPr>
              <a:t>Була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радісна</a:t>
            </a:r>
            <a:r>
              <a:rPr lang="ru-RU" dirty="0">
                <a:latin typeface="Bookman Old Style" panose="02050604050505020204" pitchFamily="18" charset="0"/>
              </a:rPr>
              <a:t>, весела, любила </a:t>
            </a:r>
            <a:r>
              <a:rPr lang="ru-RU" dirty="0" err="1">
                <a:latin typeface="Bookman Old Style" panose="02050604050505020204" pitchFamily="18" charset="0"/>
              </a:rPr>
              <a:t>співати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uk-UA" dirty="0">
                <a:latin typeface="Bookman Old Style" panose="02050604050505020204" pitchFamily="18" charset="0"/>
              </a:rPr>
              <a:t>й дуже добре танцювала </a:t>
            </a:r>
          </a:p>
          <a:p>
            <a:pPr algn="ctr"/>
            <a:r>
              <a:rPr lang="uk-UA" dirty="0">
                <a:latin typeface="Bookman Old Style" panose="02050604050505020204" pitchFamily="18" charset="0"/>
              </a:rPr>
              <a:t>із братом "козака". </a:t>
            </a:r>
            <a:endParaRPr lang="uk-UA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Коли </a:t>
            </a:r>
            <a:r>
              <a:rPr lang="ru-RU" dirty="0">
                <a:latin typeface="Bookman Old Style" panose="02050604050505020204" pitchFamily="18" charset="0"/>
              </a:rPr>
              <a:t>їй </a:t>
            </a:r>
            <a:r>
              <a:rPr lang="ru-RU" dirty="0" err="1">
                <a:latin typeface="Bookman Old Style" panose="02050604050505020204" pitchFamily="18" charset="0"/>
              </a:rPr>
              <a:t>виповнилося</a:t>
            </a:r>
            <a:r>
              <a:rPr lang="ru-RU" dirty="0">
                <a:latin typeface="Bookman Old Style" panose="02050604050505020204" pitchFamily="18" charset="0"/>
              </a:rPr>
              <a:t> 5 </a:t>
            </a:r>
            <a:r>
              <a:rPr lang="ru-RU" dirty="0" err="1">
                <a:latin typeface="Bookman Old Style" panose="02050604050505020204" pitchFamily="18" charset="0"/>
              </a:rPr>
              <a:t>років</a:t>
            </a:r>
            <a:r>
              <a:rPr lang="ru-RU" dirty="0">
                <a:latin typeface="Bookman Old Style" panose="02050604050505020204" pitchFamily="18" charset="0"/>
              </a:rPr>
              <a:t>, батьки купили їй </a:t>
            </a:r>
            <a:r>
              <a:rPr lang="ru-RU" dirty="0" err="1">
                <a:latin typeface="Bookman Old Style" panose="02050604050505020204" pitchFamily="18" charset="0"/>
              </a:rPr>
              <a:t>фортепіано</a:t>
            </a:r>
            <a:r>
              <a:rPr lang="ru-RU" dirty="0">
                <a:latin typeface="Bookman Old Style" panose="02050604050505020204" pitchFamily="18" charset="0"/>
              </a:rPr>
              <a:t>. Вона не </a:t>
            </a:r>
            <a:r>
              <a:rPr lang="ru-RU" dirty="0" err="1">
                <a:latin typeface="Bookman Old Style" panose="02050604050505020204" pitchFamily="18" charset="0"/>
              </a:rPr>
              <a:t>тільки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успішно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вчилась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грати</a:t>
            </a:r>
            <a:r>
              <a:rPr lang="ru-RU" dirty="0">
                <a:latin typeface="Bookman Old Style" panose="02050604050505020204" pitchFamily="18" charset="0"/>
              </a:rPr>
              <a:t>, а й сама </a:t>
            </a:r>
          </a:p>
          <a:p>
            <a:pPr algn="ctr"/>
            <a:r>
              <a:rPr lang="uk-UA" dirty="0">
                <a:latin typeface="Bookman Old Style" panose="02050604050505020204" pitchFamily="18" charset="0"/>
              </a:rPr>
              <a:t>бралася складати музичні твори. </a:t>
            </a: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Любила </a:t>
            </a:r>
            <a:r>
              <a:rPr lang="ru-RU" dirty="0">
                <a:latin typeface="Bookman Old Style" panose="02050604050505020204" pitchFamily="18" charset="0"/>
              </a:rPr>
              <a:t>Леся й серйозну роботу – </a:t>
            </a:r>
            <a:r>
              <a:rPr lang="ru-RU" dirty="0" err="1">
                <a:latin typeface="Bookman Old Style" panose="02050604050505020204" pitchFamily="18" charset="0"/>
              </a:rPr>
              <a:t>господарчу</a:t>
            </a:r>
            <a:r>
              <a:rPr lang="ru-RU" dirty="0">
                <a:latin typeface="Bookman Old Style" panose="02050604050505020204" pitchFamily="18" charset="0"/>
              </a:rPr>
              <a:t>. Вона </a:t>
            </a:r>
            <a:r>
              <a:rPr lang="ru-RU" dirty="0" err="1">
                <a:latin typeface="Bookman Old Style" panose="02050604050505020204" pitchFamily="18" charset="0"/>
              </a:rPr>
              <a:t>завжди</a:t>
            </a:r>
            <a:r>
              <a:rPr lang="ru-RU" dirty="0">
                <a:latin typeface="Bookman Old Style" panose="02050604050505020204" pitchFamily="18" charset="0"/>
              </a:rPr>
              <a:t> мала </a:t>
            </a:r>
            <a:r>
              <a:rPr lang="ru-RU" dirty="0" err="1">
                <a:latin typeface="Bookman Old Style" panose="02050604050505020204" pitchFamily="18" charset="0"/>
              </a:rPr>
              <a:t>свій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uk-UA" dirty="0">
                <a:latin typeface="Bookman Old Style" panose="02050604050505020204" pitchFamily="18" charset="0"/>
              </a:rPr>
              <a:t>квітник і город,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сама його </a:t>
            </a:r>
            <a:r>
              <a:rPr lang="ru-RU" dirty="0" err="1">
                <a:latin typeface="Bookman Old Style" panose="02050604050505020204" pitchFamily="18" charset="0"/>
              </a:rPr>
              <a:t>обробляла</a:t>
            </a:r>
            <a:r>
              <a:rPr lang="ru-RU" dirty="0">
                <a:latin typeface="Bookman Old Style" panose="02050604050505020204" pitchFamily="18" charset="0"/>
              </a:rPr>
              <a:t> й </a:t>
            </a:r>
            <a:r>
              <a:rPr lang="ru-RU" dirty="0" err="1">
                <a:latin typeface="Bookman Old Style" panose="02050604050505020204" pitchFamily="18" charset="0"/>
              </a:rPr>
              <a:t>доглядала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ru-RU" dirty="0" err="1">
                <a:latin typeface="Bookman Old Style" panose="02050604050505020204" pitchFamily="18" charset="0"/>
              </a:rPr>
              <a:t>Зовсім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маленької</a:t>
            </a:r>
            <a:r>
              <a:rPr lang="ru-RU" dirty="0">
                <a:latin typeface="Bookman Old Style" panose="02050604050505020204" pitchFamily="18" charset="0"/>
              </a:rPr>
              <a:t> – в 6 </a:t>
            </a:r>
            <a:r>
              <a:rPr lang="ru-RU" dirty="0" err="1">
                <a:latin typeface="Bookman Old Style" panose="02050604050505020204" pitchFamily="18" charset="0"/>
              </a:rPr>
              <a:t>років</a:t>
            </a:r>
            <a:r>
              <a:rPr lang="ru-RU" dirty="0">
                <a:latin typeface="Bookman Old Style" panose="02050604050505020204" pitchFamily="18" charset="0"/>
              </a:rPr>
              <a:t> – </a:t>
            </a:r>
            <a:r>
              <a:rPr lang="ru-RU" dirty="0" err="1">
                <a:latin typeface="Bookman Old Style" panose="02050604050505020204" pitchFamily="18" charset="0"/>
              </a:rPr>
              <a:t>навчилася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шити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вишивати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а </a:t>
            </a:r>
            <a:r>
              <a:rPr lang="ru-RU" dirty="0" err="1">
                <a:latin typeface="Bookman Old Style" panose="02050604050505020204" pitchFamily="18" charset="0"/>
              </a:rPr>
              <a:t>згодом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навіть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взялася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мережити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батькові</a:t>
            </a:r>
            <a:r>
              <a:rPr lang="ru-RU" dirty="0">
                <a:latin typeface="Bookman Old Style" panose="02050604050505020204" pitchFamily="18" charset="0"/>
              </a:rPr>
              <a:t> сорочку. 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646"/>
            <a:ext cx="1894892" cy="2844305"/>
          </a:xfrm>
          <a:prstGeom prst="rect">
            <a:avLst/>
          </a:prstGeom>
          <a:noFill/>
          <a:ln w="28575">
            <a:solidFill>
              <a:srgbClr val="156B1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2099" y="2726040"/>
            <a:ext cx="192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spc="-150" dirty="0" smtClean="0">
                <a:ln>
                  <a:solidFill>
                    <a:schemeClr val="bg1"/>
                  </a:solidFill>
                </a:ln>
                <a:solidFill>
                  <a:srgbClr val="156B13"/>
                </a:solidFill>
                <a:latin typeface="Bookman Old Style" panose="02050604050505020204" pitchFamily="18" charset="0"/>
              </a:rPr>
              <a:t>Лесі 7 років</a:t>
            </a:r>
            <a:endParaRPr lang="uk-UA" sz="2000" b="1" i="1" spc="-150" dirty="0">
              <a:ln>
                <a:solidFill>
                  <a:schemeClr val="bg1"/>
                </a:solidFill>
              </a:ln>
              <a:solidFill>
                <a:srgbClr val="156B1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8" t="6535" r="5038" b="6761"/>
          <a:stretch/>
        </p:blipFill>
        <p:spPr bwMode="auto">
          <a:xfrm>
            <a:off x="5261140" y="3397062"/>
            <a:ext cx="380531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2776" y="6181273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Рояль Лесі  в Ялті</a:t>
            </a:r>
            <a:endParaRPr lang="ru-RU" sz="2000" b="1" i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7298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377" y="481797"/>
            <a:ext cx="768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222" y="289679"/>
            <a:ext cx="5228874" cy="1477328"/>
          </a:xfrm>
          <a:prstGeom prst="rect">
            <a:avLst/>
          </a:prstGeom>
          <a:solidFill>
            <a:srgbClr val="F9FFDC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Bookman Old Style" panose="02050604050505020204" pitchFamily="18" charset="0"/>
              </a:rPr>
              <a:t>Переведення Петра Косача по службі </a:t>
            </a:r>
            <a:r>
              <a:rPr lang="uk-UA" dirty="0" smtClean="0">
                <a:latin typeface="Bookman Old Style" panose="02050604050505020204" pitchFamily="18" charset="0"/>
              </a:rPr>
              <a:t>зробило </a:t>
            </a:r>
            <a:r>
              <a:rPr lang="uk-UA" dirty="0">
                <a:latin typeface="Bookman Old Style" panose="02050604050505020204" pitchFamily="18" charset="0"/>
              </a:rPr>
              <a:t>постійним місцем проживання родини село </a:t>
            </a:r>
            <a:r>
              <a:rPr lang="uk-UA" dirty="0" err="1">
                <a:latin typeface="Bookman Old Style" panose="02050604050505020204" pitchFamily="18" charset="0"/>
              </a:rPr>
              <a:t>Колодяжне</a:t>
            </a:r>
            <a:r>
              <a:rPr lang="uk-UA" dirty="0">
                <a:latin typeface="Bookman Old Style" panose="02050604050505020204" pitchFamily="18" charset="0"/>
              </a:rPr>
              <a:t> </a:t>
            </a:r>
            <a:r>
              <a:rPr lang="uk-UA" dirty="0" smtClean="0">
                <a:latin typeface="Bookman Old Style" panose="02050604050505020204" pitchFamily="18" charset="0"/>
              </a:rPr>
              <a:t>неподалік </a:t>
            </a:r>
            <a:r>
              <a:rPr lang="uk-UA" dirty="0">
                <a:latin typeface="Bookman Old Style" panose="02050604050505020204" pitchFamily="18" charset="0"/>
              </a:rPr>
              <a:t>міста Ковеля. Саме тут минули дитинство та юність Лесі. Чарівна природа Волині,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767007"/>
            <a:ext cx="1728192" cy="923330"/>
          </a:xfrm>
          <a:prstGeom prst="rect">
            <a:avLst/>
          </a:prstGeom>
          <a:solidFill>
            <a:srgbClr val="F9FFDC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атмосфера </a:t>
            </a:r>
            <a:r>
              <a:rPr lang="uk-UA" dirty="0" err="1">
                <a:latin typeface="Bookman Old Style" panose="02050604050505020204" pitchFamily="18" charset="0"/>
              </a:rPr>
              <a:t>доброзич-ливості</a:t>
            </a:r>
            <a:r>
              <a:rPr lang="uk-UA" dirty="0">
                <a:latin typeface="Bookman Old Style" panose="02050604050505020204" pitchFamily="18" charset="0"/>
              </a:rPr>
              <a:t> </a:t>
            </a:r>
            <a:r>
              <a:rPr lang="uk-UA" dirty="0" smtClean="0">
                <a:latin typeface="Bookman Old Style" panose="02050604050505020204" pitchFamily="18" charset="0"/>
              </a:rPr>
              <a:t>та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690337"/>
            <a:ext cx="5245180" cy="1754326"/>
          </a:xfrm>
          <a:prstGeom prst="rect">
            <a:avLst/>
          </a:prstGeom>
          <a:solidFill>
            <a:srgbClr val="F9FFDC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любові, що панувала в сім’ї, національне виховання – ось основні чинники формування характеру майбутньої </a:t>
            </a:r>
            <a:r>
              <a:rPr lang="uk-UA" dirty="0" smtClean="0">
                <a:latin typeface="Bookman Old Style" panose="02050604050505020204" pitchFamily="18" charset="0"/>
              </a:rPr>
              <a:t>письменниці.</a:t>
            </a:r>
          </a:p>
          <a:p>
            <a:endParaRPr lang="uk-UA" dirty="0"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22" y="4237421"/>
            <a:ext cx="8745862" cy="2481936"/>
          </a:xfrm>
          <a:prstGeom prst="rect">
            <a:avLst/>
          </a:prstGeom>
          <a:noFill/>
          <a:ln w="38100">
            <a:solidFill>
              <a:srgbClr val="A7EF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227" y="5877272"/>
            <a:ext cx="8745862" cy="646331"/>
          </a:xfrm>
          <a:prstGeom prst="rect">
            <a:avLst/>
          </a:prstGeom>
          <a:solidFill>
            <a:srgbClr val="F9FFDC">
              <a:alpha val="4509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156B13"/>
                </a:solidFill>
                <a:latin typeface="Bookman Old Style" panose="02050604050505020204" pitchFamily="18" charset="0"/>
              </a:rPr>
              <a:t>Літературно-меморіальний</a:t>
            </a:r>
            <a:br>
              <a:rPr lang="uk-UA" b="1" i="1" dirty="0">
                <a:solidFill>
                  <a:srgbClr val="156B13"/>
                </a:solidFill>
                <a:latin typeface="Bookman Old Style" panose="02050604050505020204" pitchFamily="18" charset="0"/>
              </a:rPr>
            </a:br>
            <a:r>
              <a:rPr lang="uk-UA" b="1" i="1" dirty="0">
                <a:solidFill>
                  <a:srgbClr val="156B13"/>
                </a:solidFill>
                <a:latin typeface="Bookman Old Style" panose="02050604050505020204" pitchFamily="18" charset="0"/>
              </a:rPr>
              <a:t>музей-садиба Лесі </a:t>
            </a:r>
            <a:r>
              <a:rPr lang="uk-UA" b="1" i="1" dirty="0" smtClean="0">
                <a:solidFill>
                  <a:srgbClr val="156B13"/>
                </a:solidFill>
                <a:latin typeface="Bookman Old Style" panose="02050604050505020204" pitchFamily="18" charset="0"/>
              </a:rPr>
              <a:t>Українки в </a:t>
            </a:r>
            <a:r>
              <a:rPr lang="uk-UA" b="1" i="1" dirty="0" err="1" smtClean="0">
                <a:solidFill>
                  <a:srgbClr val="156B13"/>
                </a:solidFill>
                <a:latin typeface="Bookman Old Style" panose="02050604050505020204" pitchFamily="18" charset="0"/>
              </a:rPr>
              <a:t>с.Колодяжне</a:t>
            </a:r>
            <a:endParaRPr lang="uk-UA" i="1" dirty="0">
              <a:solidFill>
                <a:srgbClr val="156B1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9678"/>
            <a:ext cx="3516988" cy="2400659"/>
          </a:xfrm>
          <a:prstGeom prst="rect">
            <a:avLst/>
          </a:prstGeom>
          <a:noFill/>
          <a:ln w="38100">
            <a:solidFill>
              <a:srgbClr val="A7EF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25948" y="2110971"/>
            <a:ext cx="3524920" cy="523220"/>
          </a:xfrm>
          <a:prstGeom prst="rect">
            <a:avLst/>
          </a:prstGeom>
          <a:solidFill>
            <a:srgbClr val="F5FFB7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spc="-150" dirty="0" err="1">
                <a:solidFill>
                  <a:srgbClr val="156B13"/>
                </a:solidFill>
                <a:latin typeface="Bookman Old Style" panose="02050604050505020204" pitchFamily="18" charset="0"/>
              </a:rPr>
              <a:t>Знаменитий</a:t>
            </a:r>
            <a:r>
              <a:rPr lang="ru-RU" sz="1400" b="1" i="1" spc="-150" dirty="0">
                <a:solidFill>
                  <a:srgbClr val="156B13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i="1" spc="-150" dirty="0" err="1">
                <a:solidFill>
                  <a:srgbClr val="156B13"/>
                </a:solidFill>
                <a:latin typeface="Bookman Old Style" panose="02050604050505020204" pitchFamily="18" charset="0"/>
              </a:rPr>
              <a:t>ставочок</a:t>
            </a:r>
            <a:r>
              <a:rPr lang="ru-RU" sz="1400" b="1" i="1" spc="-150" dirty="0">
                <a:solidFill>
                  <a:srgbClr val="156B13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i="1" spc="-150" dirty="0" err="1">
                <a:solidFill>
                  <a:srgbClr val="156B13"/>
                </a:solidFill>
                <a:latin typeface="Bookman Old Style" panose="02050604050505020204" pitchFamily="18" charset="0"/>
              </a:rPr>
              <a:t>біля</a:t>
            </a:r>
            <a:r>
              <a:rPr lang="ru-RU" sz="1400" b="1" i="1" spc="-150" dirty="0">
                <a:solidFill>
                  <a:srgbClr val="156B13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i="1" spc="-150" dirty="0" err="1">
                <a:solidFill>
                  <a:srgbClr val="156B13"/>
                </a:solidFill>
                <a:latin typeface="Bookman Old Style" panose="02050604050505020204" pitchFamily="18" charset="0"/>
              </a:rPr>
              <a:t>якого</a:t>
            </a:r>
            <a:endParaRPr lang="ru-RU" sz="1400" b="1" i="1" spc="-150" dirty="0">
              <a:solidFill>
                <a:srgbClr val="156B13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400" b="1" i="1" spc="-150" dirty="0" err="1">
                <a:solidFill>
                  <a:srgbClr val="156B13"/>
                </a:solidFill>
                <a:latin typeface="Bookman Old Style" panose="02050604050505020204" pitchFamily="18" charset="0"/>
              </a:rPr>
              <a:t>народжувалися</a:t>
            </a:r>
            <a:r>
              <a:rPr lang="ru-RU" sz="1400" b="1" i="1" spc="-150" dirty="0">
                <a:solidFill>
                  <a:srgbClr val="156B13"/>
                </a:solidFill>
                <a:latin typeface="Bookman Old Style" panose="02050604050505020204" pitchFamily="18" charset="0"/>
              </a:rPr>
              <a:t> рядки “</a:t>
            </a:r>
            <a:r>
              <a:rPr lang="ru-RU" sz="1400" b="1" i="1" spc="-150" dirty="0" err="1">
                <a:solidFill>
                  <a:srgbClr val="156B13"/>
                </a:solidFill>
                <a:latin typeface="Bookman Old Style" panose="02050604050505020204" pitchFamily="18" charset="0"/>
              </a:rPr>
              <a:t>Лісової</a:t>
            </a:r>
            <a:r>
              <a:rPr lang="ru-RU" sz="1400" b="1" i="1" spc="-150" dirty="0">
                <a:solidFill>
                  <a:srgbClr val="156B13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i="1" spc="-150" dirty="0" err="1">
                <a:solidFill>
                  <a:srgbClr val="156B13"/>
                </a:solidFill>
                <a:latin typeface="Bookman Old Style" panose="02050604050505020204" pitchFamily="18" charset="0"/>
              </a:rPr>
              <a:t>пісні</a:t>
            </a:r>
            <a:r>
              <a:rPr lang="ru-RU" sz="1400" b="1" i="1" spc="-150" dirty="0">
                <a:solidFill>
                  <a:srgbClr val="156B13"/>
                </a:solidFill>
                <a:latin typeface="Bookman Old Style" panose="02050604050505020204" pitchFamily="18" charset="0"/>
              </a:rPr>
              <a:t>”</a:t>
            </a:r>
            <a:endParaRPr lang="uk-UA" sz="1400" b="1" i="1" spc="-150" dirty="0">
              <a:solidFill>
                <a:srgbClr val="156B1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458" name="Picture 2" descr="Файл:Будинок, де жила Леся Українка (“сірий будинок Косачів”)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72816"/>
            <a:ext cx="3528392" cy="2448272"/>
          </a:xfrm>
          <a:prstGeom prst="rect">
            <a:avLst/>
          </a:prstGeom>
          <a:noFill/>
          <a:ln w="38100">
            <a:solidFill>
              <a:srgbClr val="A7EF3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3501008"/>
            <a:ext cx="3528392" cy="646331"/>
          </a:xfrm>
          <a:prstGeom prst="rect">
            <a:avLst/>
          </a:prstGeom>
          <a:solidFill>
            <a:srgbClr val="F5FFB7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spc="-150" dirty="0" err="1" smtClean="0">
                <a:solidFill>
                  <a:srgbClr val="156B13"/>
                </a:solidFill>
                <a:latin typeface="Bookman Old Style" pitchFamily="18" charset="0"/>
              </a:rPr>
              <a:t>Інтер'єр</a:t>
            </a:r>
            <a:r>
              <a:rPr lang="ru-RU" b="1" i="1" spc="-150" dirty="0" smtClean="0">
                <a:solidFill>
                  <a:srgbClr val="156B13"/>
                </a:solidFill>
                <a:latin typeface="Bookman Old Style" pitchFamily="18" charset="0"/>
              </a:rPr>
              <a:t> </a:t>
            </a:r>
            <a:r>
              <a:rPr lang="ru-RU" b="1" i="1" spc="-150" dirty="0" err="1" smtClean="0">
                <a:solidFill>
                  <a:srgbClr val="156B13"/>
                </a:solidFill>
                <a:latin typeface="Bookman Old Style" pitchFamily="18" charset="0"/>
              </a:rPr>
              <a:t>вітальні</a:t>
            </a:r>
            <a:r>
              <a:rPr lang="ru-RU" b="1" i="1" spc="-150" dirty="0" smtClean="0">
                <a:solidFill>
                  <a:srgbClr val="156B13"/>
                </a:solidFill>
                <a:latin typeface="Bookman Old Style" pitchFamily="18" charset="0"/>
              </a:rPr>
              <a:t> в </a:t>
            </a:r>
            <a:r>
              <a:rPr lang="ru-RU" b="1" i="1" spc="-150" dirty="0" err="1" smtClean="0">
                <a:solidFill>
                  <a:srgbClr val="156B13"/>
                </a:solidFill>
                <a:latin typeface="Bookman Old Style" pitchFamily="18" charset="0"/>
              </a:rPr>
              <a:t>будинку</a:t>
            </a:r>
            <a:r>
              <a:rPr lang="ru-RU" b="1" i="1" spc="-150" dirty="0" smtClean="0">
                <a:solidFill>
                  <a:srgbClr val="156B13"/>
                </a:solidFill>
                <a:latin typeface="Bookman Old Style" pitchFamily="18" charset="0"/>
              </a:rPr>
              <a:t> </a:t>
            </a:r>
            <a:r>
              <a:rPr lang="ru-RU" b="1" i="1" spc="-150" dirty="0" err="1" smtClean="0">
                <a:solidFill>
                  <a:srgbClr val="156B13"/>
                </a:solidFill>
                <a:latin typeface="Bookman Old Style" pitchFamily="18" charset="0"/>
              </a:rPr>
              <a:t>Косачів</a:t>
            </a:r>
            <a:r>
              <a:rPr lang="ru-RU" b="1" i="1" spc="-150" dirty="0" smtClean="0">
                <a:solidFill>
                  <a:srgbClr val="156B13"/>
                </a:solidFill>
                <a:latin typeface="Bookman Old Style" pitchFamily="18" charset="0"/>
              </a:rPr>
              <a:t> </a:t>
            </a:r>
            <a:r>
              <a:rPr lang="ru-RU" b="1" i="1" spc="-150" dirty="0" err="1" smtClean="0">
                <a:solidFill>
                  <a:srgbClr val="156B13"/>
                </a:solidFill>
                <a:latin typeface="Bookman Old Style" pitchFamily="18" charset="0"/>
              </a:rPr>
              <a:t>в</a:t>
            </a:r>
            <a:r>
              <a:rPr lang="ru-RU" b="1" i="1" spc="-150" dirty="0" smtClean="0">
                <a:solidFill>
                  <a:srgbClr val="156B13"/>
                </a:solidFill>
                <a:latin typeface="Bookman Old Style" pitchFamily="18" charset="0"/>
              </a:rPr>
              <a:t> </a:t>
            </a:r>
            <a:r>
              <a:rPr lang="ru-RU" b="1" i="1" spc="-150" dirty="0" err="1" smtClean="0">
                <a:solidFill>
                  <a:srgbClr val="156B13"/>
                </a:solidFill>
                <a:latin typeface="Bookman Old Style" pitchFamily="18" charset="0"/>
              </a:rPr>
              <a:t>селі</a:t>
            </a:r>
            <a:r>
              <a:rPr lang="ru-RU" b="1" i="1" spc="-150" dirty="0" smtClean="0">
                <a:solidFill>
                  <a:srgbClr val="156B13"/>
                </a:solidFill>
                <a:latin typeface="Bookman Old Style" pitchFamily="18" charset="0"/>
              </a:rPr>
              <a:t> </a:t>
            </a:r>
            <a:r>
              <a:rPr lang="ru-RU" b="1" i="1" spc="-150" dirty="0" err="1" smtClean="0">
                <a:solidFill>
                  <a:srgbClr val="156B13"/>
                </a:solidFill>
                <a:latin typeface="Bookman Old Style" pitchFamily="18" charset="0"/>
              </a:rPr>
              <a:t>Колодяжне</a:t>
            </a:r>
            <a:endParaRPr lang="ru-RU" b="1" i="1" spc="-150" dirty="0">
              <a:solidFill>
                <a:srgbClr val="156B13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3932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125760" y="4268696"/>
            <a:ext cx="9018240" cy="2501470"/>
          </a:xfrm>
          <a:prstGeom prst="flowChartTerminator">
            <a:avLst/>
          </a:prstGeom>
          <a:solidFill>
            <a:srgbClr val="F2FF87">
              <a:alpha val="50196"/>
            </a:srgbClr>
          </a:solidFill>
          <a:ln>
            <a:solidFill>
              <a:srgbClr val="156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7" name="Picture 7" descr="http://www.myslenedrevo.com.ua/studies/lesja/images/maps/folkuk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434" y="1113541"/>
            <a:ext cx="4986651" cy="31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Карта України з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місцями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де Леся Українка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робила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фольклорні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записи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308" y="448049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Bookman Old Style" panose="02050604050505020204" pitchFamily="18" charset="0"/>
              </a:rPr>
              <a:t>Дуже рано почала Леся знайомитися з </a:t>
            </a:r>
            <a:r>
              <a:rPr lang="uk-UA" dirty="0" smtClean="0">
                <a:latin typeface="Bookman Old Style" panose="02050604050505020204" pitchFamily="18" charset="0"/>
              </a:rPr>
              <a:t>народною творчістю</a:t>
            </a:r>
            <a:r>
              <a:rPr lang="uk-UA" dirty="0">
                <a:latin typeface="Bookman Old Style" panose="02050604050505020204" pitchFamily="18" charset="0"/>
              </a:rPr>
              <a:t>: піснями та художніми виробами. Мати возила дітей до різних сіл та містечок. Там </a:t>
            </a:r>
            <a:r>
              <a:rPr lang="uk-UA" dirty="0" smtClean="0">
                <a:latin typeface="Bookman Old Style" panose="02050604050505020204" pitchFamily="18" charset="0"/>
              </a:rPr>
              <a:t>вона зачаровано </a:t>
            </a:r>
            <a:r>
              <a:rPr lang="uk-UA" dirty="0">
                <a:latin typeface="Bookman Old Style" panose="02050604050505020204" pitchFamily="18" charset="0"/>
              </a:rPr>
              <a:t>слухала веснянки, які селяни співали </a:t>
            </a:r>
            <a:r>
              <a:rPr lang="uk-UA" dirty="0" smtClean="0">
                <a:latin typeface="Bookman Old Style" panose="02050604050505020204" pitchFamily="18" charset="0"/>
              </a:rPr>
              <a:t>бодай чи </a:t>
            </a:r>
            <a:r>
              <a:rPr lang="uk-UA" dirty="0">
                <a:latin typeface="Bookman Old Style" panose="02050604050505020204" pitchFamily="18" charset="0"/>
              </a:rPr>
              <a:t>не всім селом. Діти, а особливо Леся, сприймали це </a:t>
            </a:r>
            <a:r>
              <a:rPr lang="uk-UA" dirty="0" smtClean="0">
                <a:latin typeface="Bookman Old Style" panose="02050604050505020204" pitchFamily="18" charset="0"/>
              </a:rPr>
              <a:t>все з </a:t>
            </a:r>
            <a:r>
              <a:rPr lang="uk-UA" dirty="0">
                <a:latin typeface="Bookman Old Style" panose="02050604050505020204" pitchFamily="18" charset="0"/>
              </a:rPr>
              <a:t>великим захопленням. Багато пісень увійшло у побут Косачів і стали там </a:t>
            </a:r>
            <a:r>
              <a:rPr lang="uk-UA" dirty="0" smtClean="0">
                <a:latin typeface="Bookman Old Style" panose="02050604050505020204" pitchFamily="18" charset="0"/>
              </a:rPr>
              <a:t>улюбленими піснями</a:t>
            </a:r>
            <a:r>
              <a:rPr lang="uk-UA" dirty="0">
                <a:latin typeface="Bookman Old Style" panose="02050604050505020204" pitchFamily="18" charset="0"/>
              </a:rPr>
              <a:t>; це такі як "Подоляночка", "Зайчик", "</a:t>
            </a:r>
            <a:r>
              <a:rPr lang="uk-UA" dirty="0" err="1">
                <a:latin typeface="Bookman Old Style" panose="02050604050505020204" pitchFamily="18" charset="0"/>
              </a:rPr>
              <a:t>Женчичок</a:t>
            </a:r>
            <a:r>
              <a:rPr lang="uk-UA" dirty="0">
                <a:latin typeface="Bookman Old Style" panose="02050604050505020204" pitchFamily="18" charset="0"/>
              </a:rPr>
              <a:t> - </a:t>
            </a:r>
            <a:r>
              <a:rPr lang="uk-UA" dirty="0" err="1">
                <a:latin typeface="Bookman Old Style" panose="02050604050505020204" pitchFamily="18" charset="0"/>
              </a:rPr>
              <a:t>бренчичок</a:t>
            </a:r>
            <a:r>
              <a:rPr lang="uk-UA" dirty="0">
                <a:latin typeface="Bookman Old Style" panose="02050604050505020204" pitchFamily="18" charset="0"/>
              </a:rPr>
              <a:t>" та інші.</a:t>
            </a:r>
          </a:p>
        </p:txBody>
      </p:sp>
    </p:spTree>
    <p:extLst>
      <p:ext uri="{BB962C8B-B14F-4D97-AF65-F5344CB8AC3E}">
        <p14:creationId xmlns:p14="http://schemas.microsoft.com/office/powerpoint/2010/main" xmlns="" val="14886558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226" y="256098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долі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волі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у мене нема,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Зосталася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тільки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одна:</a:t>
            </a:r>
          </a:p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вернутись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Вкраїну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Поглянути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рідну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країну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Поглянути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синій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Дніпро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– Там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жити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чи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вмерти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мені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все одно;</a:t>
            </a:r>
          </a:p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Поглянути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ще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раз на степ, могилки,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Востаннє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згадати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палкої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гадки…</a:t>
            </a:r>
          </a:p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долі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волі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у мене нема,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Зосталася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тільки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надія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одна.</a:t>
            </a:r>
            <a:endParaRPr lang="uk-UA" i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1226" y="188639"/>
            <a:ext cx="8892480" cy="2372348"/>
            <a:chOff x="89756" y="4522830"/>
            <a:chExt cx="8892480" cy="2146531"/>
          </a:xfrm>
          <a:gradFill flip="none" rotWithShape="1">
            <a:gsLst>
              <a:gs pos="62000">
                <a:srgbClr val="F9FFDC"/>
              </a:gs>
              <a:gs pos="15000">
                <a:srgbClr val="F9FFDC"/>
              </a:gs>
              <a:gs pos="0">
                <a:srgbClr val="6CA720">
                  <a:alpha val="69804"/>
                </a:srgbClr>
              </a:gs>
              <a:gs pos="75000">
                <a:srgbClr val="C5E719">
                  <a:alpha val="70000"/>
                </a:srgbClr>
              </a:gs>
              <a:gs pos="50000">
                <a:srgbClr val="D0E412">
                  <a:alpha val="69804"/>
                </a:srgbClr>
              </a:gs>
              <a:gs pos="94000">
                <a:srgbClr val="F2FF87">
                  <a:alpha val="70000"/>
                </a:srgbClr>
              </a:gs>
              <a:gs pos="30000">
                <a:srgbClr val="A7EF31">
                  <a:alpha val="69804"/>
                </a:srgbClr>
              </a:gs>
            </a:gsLst>
            <a:lin ang="2700000" scaled="1"/>
            <a:tileRect/>
          </a:gradFill>
        </p:grpSpPr>
        <p:sp>
          <p:nvSpPr>
            <p:cNvPr id="6" name="Лента лицом вниз 5"/>
            <p:cNvSpPr/>
            <p:nvPr/>
          </p:nvSpPr>
          <p:spPr>
            <a:xfrm>
              <a:off x="89756" y="4522830"/>
              <a:ext cx="8892480" cy="2146531"/>
            </a:xfrm>
            <a:prstGeom prst="ribbon">
              <a:avLst>
                <a:gd name="adj1" fmla="val 16667"/>
                <a:gd name="adj2" fmla="val 75000"/>
              </a:avLst>
            </a:prstGeom>
            <a:grpFill/>
            <a:ln>
              <a:solidFill>
                <a:srgbClr val="156B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59632" y="4945560"/>
              <a:ext cx="6552728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>
                  <a:latin typeface="Bookman Old Style" panose="02050604050505020204" pitchFamily="18" charset="0"/>
                </a:rPr>
                <a:t>Писати поезії Леся Українка почала рано,</a:t>
              </a:r>
            </a:p>
            <a:p>
              <a:pPr algn="ctr"/>
              <a:r>
                <a:rPr lang="uk-UA" sz="2000" dirty="0">
                  <a:latin typeface="Bookman Old Style" panose="02050604050505020204" pitchFamily="18" charset="0"/>
                </a:rPr>
                <a:t>9-літньою дівчиною (вірш «Надія»). Леся написала цей перший у своєму житті вірш під впливом звістки про долю своєї тітки</a:t>
              </a:r>
            </a:p>
            <a:p>
              <a:pPr algn="ctr"/>
              <a:r>
                <a:rPr lang="uk-UA" sz="2000" dirty="0">
                  <a:latin typeface="Bookman Old Style" panose="02050604050505020204" pitchFamily="18" charset="0"/>
                </a:rPr>
                <a:t>Олени Антонівни Косач.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226" y="2926959"/>
            <a:ext cx="4071386" cy="3050349"/>
          </a:xfrm>
          <a:prstGeom prst="flowChartAlternateProcess">
            <a:avLst/>
          </a:prstGeom>
          <a:gradFill>
            <a:gsLst>
              <a:gs pos="0">
                <a:srgbClr val="6CA720">
                  <a:alpha val="69804"/>
                </a:srgbClr>
              </a:gs>
              <a:gs pos="75000">
                <a:srgbClr val="C5E719">
                  <a:alpha val="70000"/>
                </a:srgbClr>
              </a:gs>
              <a:gs pos="50000">
                <a:srgbClr val="D0E412">
                  <a:alpha val="69804"/>
                </a:srgbClr>
              </a:gs>
              <a:gs pos="94000">
                <a:srgbClr val="F2FF87">
                  <a:alpha val="70000"/>
                </a:srgbClr>
              </a:gs>
              <a:gs pos="30000">
                <a:srgbClr val="A7EF31">
                  <a:alpha val="6980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6272157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113292"/>
            <a:ext cx="9036496" cy="6607324"/>
          </a:xfrm>
          <a:prstGeom prst="verticalScroll">
            <a:avLst/>
          </a:prstGeom>
          <a:gradFill>
            <a:gsLst>
              <a:gs pos="0">
                <a:srgbClr val="FFEFD1">
                  <a:alpha val="80000"/>
                </a:srgbClr>
              </a:gs>
              <a:gs pos="64999">
                <a:srgbClr val="F0EBD5">
                  <a:alpha val="80000"/>
                </a:srgbClr>
              </a:gs>
              <a:gs pos="100000">
                <a:srgbClr val="D1C39F">
                  <a:alpha val="80000"/>
                </a:srgbClr>
              </a:gs>
            </a:gsLst>
            <a:lin ang="2700000" scaled="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809836" y="261989"/>
            <a:ext cx="74168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latin typeface="Bookman Old Style" panose="02050604050505020204" pitchFamily="18" charset="0"/>
            </a:endParaRPr>
          </a:p>
          <a:p>
            <a:pPr algn="ctr"/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"… </a:t>
            </a:r>
            <a:r>
              <a:rPr lang="ru-RU" dirty="0">
                <a:latin typeface="Bookman Old Style" panose="02050604050505020204" pitchFamily="18" charset="0"/>
              </a:rPr>
              <a:t>6 </a:t>
            </a:r>
            <a:r>
              <a:rPr lang="ru-RU" dirty="0" err="1">
                <a:latin typeface="Bookman Old Style" panose="02050604050505020204" pitchFamily="18" charset="0"/>
              </a:rPr>
              <a:t>січня</a:t>
            </a:r>
            <a:r>
              <a:rPr lang="ru-RU" dirty="0">
                <a:latin typeface="Bookman Old Style" panose="02050604050505020204" pitchFamily="18" charset="0"/>
              </a:rPr>
              <a:t> 1881 року в </a:t>
            </a:r>
            <a:r>
              <a:rPr lang="ru-RU" dirty="0" err="1">
                <a:latin typeface="Bookman Old Style" panose="02050604050505020204" pitchFamily="18" charset="0"/>
              </a:rPr>
              <a:t>Луцьку</a:t>
            </a:r>
            <a:r>
              <a:rPr lang="ru-RU" dirty="0">
                <a:latin typeface="Bookman Old Style" panose="02050604050505020204" pitchFamily="18" charset="0"/>
              </a:rPr>
              <a:t> Леся </a:t>
            </a:r>
            <a:r>
              <a:rPr lang="ru-RU" dirty="0" err="1">
                <a:latin typeface="Bookman Old Style" panose="02050604050505020204" pitchFamily="18" charset="0"/>
              </a:rPr>
              <a:t>пішла</a:t>
            </a:r>
            <a:r>
              <a:rPr lang="ru-RU" dirty="0">
                <a:latin typeface="Bookman Old Style" panose="02050604050505020204" pitchFamily="18" charset="0"/>
              </a:rPr>
              <a:t> на </a:t>
            </a:r>
            <a:r>
              <a:rPr lang="ru-RU" dirty="0" err="1">
                <a:latin typeface="Bookman Old Style" panose="02050604050505020204" pitchFamily="18" charset="0"/>
              </a:rPr>
              <a:t>річку</a:t>
            </a:r>
            <a:r>
              <a:rPr lang="ru-RU" dirty="0">
                <a:latin typeface="Bookman Old Style" panose="02050604050505020204" pitchFamily="18" charset="0"/>
              </a:rPr>
              <a:t> Стер </a:t>
            </a:r>
            <a:r>
              <a:rPr lang="ru-RU" dirty="0" err="1">
                <a:latin typeface="Bookman Old Style" panose="02050604050505020204" pitchFamily="18" charset="0"/>
              </a:rPr>
              <a:t>подивитися</a:t>
            </a:r>
            <a:r>
              <a:rPr lang="ru-RU" dirty="0">
                <a:latin typeface="Bookman Old Style" panose="02050604050505020204" pitchFamily="18" charset="0"/>
              </a:rPr>
              <a:t> як </a:t>
            </a:r>
            <a:r>
              <a:rPr lang="ru-RU" dirty="0" err="1">
                <a:latin typeface="Bookman Old Style" panose="02050604050505020204" pitchFamily="18" charset="0"/>
              </a:rPr>
              <a:t>святять</a:t>
            </a:r>
            <a:r>
              <a:rPr lang="ru-RU" dirty="0">
                <a:latin typeface="Bookman Old Style" panose="02050604050505020204" pitchFamily="18" charset="0"/>
              </a:rPr>
              <a:t> воду і в </a:t>
            </a:r>
            <a:r>
              <a:rPr lang="ru-RU" dirty="0" err="1">
                <a:latin typeface="Bookman Old Style" panose="02050604050505020204" pitchFamily="18" charset="0"/>
              </a:rPr>
              <a:t>неї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дуже</a:t>
            </a:r>
            <a:r>
              <a:rPr lang="ru-RU" dirty="0">
                <a:latin typeface="Bookman Old Style" panose="02050604050505020204" pitchFamily="18" charset="0"/>
              </a:rPr>
              <a:t> померзли ноги. </a:t>
            </a:r>
          </a:p>
          <a:p>
            <a:pPr algn="ctr"/>
            <a:r>
              <a:rPr lang="uk-UA" dirty="0">
                <a:latin typeface="Bookman Old Style" panose="02050604050505020204" pitchFamily="18" charset="0"/>
              </a:rPr>
              <a:t>Ця застуда призвела до </a:t>
            </a:r>
          </a:p>
          <a:p>
            <a:pPr algn="ctr"/>
            <a:r>
              <a:rPr lang="ru-RU" dirty="0" err="1">
                <a:latin typeface="Bookman Old Style" panose="02050604050505020204" pitchFamily="18" charset="0"/>
              </a:rPr>
              <a:t>тяжкої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хвороби</a:t>
            </a:r>
            <a:r>
              <a:rPr lang="ru-RU" dirty="0">
                <a:latin typeface="Bookman Old Style" panose="02050604050505020204" pitchFamily="18" charset="0"/>
              </a:rPr>
              <a:t> яка </a:t>
            </a:r>
            <a:r>
              <a:rPr lang="ru-RU" dirty="0" err="1">
                <a:latin typeface="Bookman Old Style" panose="02050604050505020204" pitchFamily="18" charset="0"/>
              </a:rPr>
              <a:t>змінила</a:t>
            </a:r>
            <a:r>
              <a:rPr lang="ru-RU" dirty="0">
                <a:latin typeface="Bookman Old Style" panose="02050604050505020204" pitchFamily="18" charset="0"/>
              </a:rPr>
              <a:t> все її </a:t>
            </a:r>
            <a:r>
              <a:rPr lang="ru-RU" dirty="0" err="1">
                <a:latin typeface="Bookman Old Style" panose="02050604050505020204" pitchFamily="18" charset="0"/>
              </a:rPr>
              <a:t>життя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uk-UA" dirty="0">
                <a:latin typeface="Bookman Old Style" panose="02050604050505020204" pitchFamily="18" charset="0"/>
              </a:rPr>
              <a:t>Що інтенсивніше наступала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хвороба, то </a:t>
            </a:r>
            <a:r>
              <a:rPr lang="ru-RU" dirty="0" err="1">
                <a:latin typeface="Bookman Old Style" panose="02050604050505020204" pitchFamily="18" charset="0"/>
              </a:rPr>
              <a:t>непоборнішим</a:t>
            </a:r>
            <a:r>
              <a:rPr lang="ru-RU" dirty="0">
                <a:latin typeface="Bookman Old Style" panose="02050604050505020204" pitchFamily="18" charset="0"/>
              </a:rPr>
              <a:t> ставав дух, </a:t>
            </a:r>
            <a:r>
              <a:rPr lang="ru-RU" dirty="0" err="1">
                <a:latin typeface="Bookman Old Style" panose="02050604050505020204" pitchFamily="18" charset="0"/>
              </a:rPr>
              <a:t>незламнішою</a:t>
            </a:r>
            <a:r>
              <a:rPr lang="ru-RU" dirty="0">
                <a:latin typeface="Bookman Old Style" panose="02050604050505020204" pitchFamily="18" charset="0"/>
              </a:rPr>
              <a:t> воля і жадоба до </a:t>
            </a:r>
            <a:r>
              <a:rPr lang="ru-RU" dirty="0" err="1">
                <a:latin typeface="Bookman Old Style" panose="02050604050505020204" pitchFamily="18" charset="0"/>
              </a:rPr>
              <a:t>життя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Не раз про </a:t>
            </a:r>
            <a:r>
              <a:rPr lang="ru-RU" dirty="0" err="1">
                <a:latin typeface="Bookman Old Style" panose="02050604050505020204" pitchFamily="18" charset="0"/>
              </a:rPr>
              <a:t>це</a:t>
            </a:r>
            <a:r>
              <a:rPr lang="ru-RU" dirty="0">
                <a:latin typeface="Bookman Old Style" panose="02050604050505020204" pitchFamily="18" charset="0"/>
              </a:rPr>
              <a:t> заявляла і сама </a:t>
            </a:r>
            <a:r>
              <a:rPr lang="ru-RU" dirty="0" err="1">
                <a:latin typeface="Bookman Old Style" panose="02050604050505020204" pitchFamily="18" charset="0"/>
              </a:rPr>
              <a:t>поетеса</a:t>
            </a:r>
            <a:r>
              <a:rPr lang="ru-RU" dirty="0">
                <a:latin typeface="Bookman Old Style" panose="02050604050505020204" pitchFamily="18" charset="0"/>
              </a:rPr>
              <a:t>. Так у </a:t>
            </a:r>
            <a:r>
              <a:rPr lang="ru-RU" dirty="0" err="1">
                <a:latin typeface="Bookman Old Style" panose="02050604050505020204" pitchFamily="18" charset="0"/>
              </a:rPr>
              <a:t>чудовому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творі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dirty="0">
                <a:latin typeface="Bookman Old Style" panose="02050604050505020204" pitchFamily="18" charset="0"/>
              </a:rPr>
              <a:t>"Contra </a:t>
            </a:r>
            <a:r>
              <a:rPr lang="en-US" dirty="0" err="1">
                <a:latin typeface="Bookman Old Style" panose="02050604050505020204" pitchFamily="18" charset="0"/>
              </a:rPr>
              <a:t>spem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spero</a:t>
            </a:r>
            <a:r>
              <a:rPr lang="en-US" dirty="0">
                <a:latin typeface="Bookman Old Style" panose="02050604050505020204" pitchFamily="18" charset="0"/>
              </a:rPr>
              <a:t>“ 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("Без </a:t>
            </a:r>
            <a:r>
              <a:rPr lang="ru-RU" dirty="0" err="1">
                <a:latin typeface="Bookman Old Style" panose="02050604050505020204" pitchFamily="18" charset="0"/>
              </a:rPr>
              <a:t>надії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сподіваюсь</a:t>
            </a:r>
            <a:r>
              <a:rPr lang="ru-RU" dirty="0">
                <a:latin typeface="Bookman Old Style" panose="02050604050505020204" pitchFamily="18" charset="0"/>
              </a:rPr>
              <a:t>") вона пише: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Гетьте</a:t>
            </a:r>
            <a:r>
              <a:rPr lang="ru-RU" sz="2000" i="1" dirty="0" smtClean="0">
                <a:latin typeface="Bookman Old Style" panose="02050604050505020204" pitchFamily="18" charset="0"/>
              </a:rPr>
              <a:t>,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думи</a:t>
            </a:r>
            <a:r>
              <a:rPr lang="ru-RU" sz="2000" i="1" dirty="0" smtClean="0">
                <a:latin typeface="Bookman Old Style" panose="02050604050505020204" pitchFamily="18" charset="0"/>
              </a:rPr>
              <a:t>,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ви</a:t>
            </a:r>
            <a:r>
              <a:rPr lang="ru-RU" sz="2000" i="1" dirty="0" smtClean="0">
                <a:latin typeface="Bookman Old Style" panose="02050604050505020204" pitchFamily="18" charset="0"/>
              </a:rPr>
              <a:t>, хмари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осінні</a:t>
            </a:r>
            <a:r>
              <a:rPr lang="ru-RU" sz="2000" i="1" dirty="0" smtClean="0">
                <a:latin typeface="Bookman Old Style" panose="02050604050505020204" pitchFamily="18" charset="0"/>
              </a:rPr>
              <a:t>! 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То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тепера</a:t>
            </a:r>
            <a:r>
              <a:rPr lang="ru-RU" sz="2000" i="1" dirty="0" smtClean="0">
                <a:latin typeface="Bookman Old Style" panose="02050604050505020204" pitchFamily="18" charset="0"/>
              </a:rPr>
              <a:t> весна молода! </a:t>
            </a:r>
          </a:p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Чи</a:t>
            </a:r>
            <a:r>
              <a:rPr lang="ru-RU" sz="2000" i="1" dirty="0" smtClean="0">
                <a:latin typeface="Bookman Old Style" panose="02050604050505020204" pitchFamily="18" charset="0"/>
              </a:rPr>
              <a:t> то так у жалю, в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голосінні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Поминуть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молодії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літа</a:t>
            </a:r>
            <a:r>
              <a:rPr lang="ru-RU" sz="2000" i="1" dirty="0" smtClean="0">
                <a:latin typeface="Bookman Old Style" panose="02050604050505020204" pitchFamily="18" charset="0"/>
              </a:rPr>
              <a:t>? </a:t>
            </a:r>
          </a:p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Ні</a:t>
            </a:r>
            <a:r>
              <a:rPr lang="ru-RU" sz="2000" i="1" dirty="0" smtClean="0">
                <a:latin typeface="Bookman Old Style" panose="02050604050505020204" pitchFamily="18" charset="0"/>
              </a:rPr>
              <a:t>, я хочу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крізь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сльози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сміятись</a:t>
            </a:r>
            <a:r>
              <a:rPr lang="ru-RU" sz="2000" i="1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Серед лиха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співати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пісні</a:t>
            </a:r>
            <a:r>
              <a:rPr lang="ru-RU" sz="2000" i="1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Без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надії</a:t>
            </a:r>
            <a:r>
              <a:rPr lang="ru-RU" sz="2000" i="1" dirty="0" smtClean="0">
                <a:latin typeface="Bookman Old Style" panose="02050604050505020204" pitchFamily="18" charset="0"/>
              </a:rPr>
              <a:t> таки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сподіватись</a:t>
            </a:r>
            <a:r>
              <a:rPr lang="ru-RU" sz="2000" i="1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2000" i="1" dirty="0" err="1" smtClean="0">
                <a:latin typeface="Bookman Old Style" panose="02050604050505020204" pitchFamily="18" charset="0"/>
              </a:rPr>
              <a:t>Жити</a:t>
            </a:r>
            <a:r>
              <a:rPr lang="ru-RU" sz="2000" i="1" dirty="0" smtClean="0">
                <a:latin typeface="Bookman Old Style" panose="02050604050505020204" pitchFamily="18" charset="0"/>
              </a:rPr>
              <a:t> хочу!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Геть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думи</a:t>
            </a:r>
            <a:r>
              <a:rPr lang="ru-RU" sz="2000" i="1" dirty="0" smtClean="0">
                <a:latin typeface="Bookman Old Style" panose="02050604050505020204" pitchFamily="18" charset="0"/>
              </a:rPr>
              <a:t> </a:t>
            </a:r>
            <a:r>
              <a:rPr lang="ru-RU" sz="2000" i="1" dirty="0" err="1" smtClean="0">
                <a:latin typeface="Bookman Old Style" panose="02050604050505020204" pitchFamily="18" charset="0"/>
              </a:rPr>
              <a:t>сумні</a:t>
            </a:r>
            <a:r>
              <a:rPr lang="ru-RU" sz="2000" i="1" dirty="0" smtClean="0">
                <a:latin typeface="Bookman Old Style" panose="02050604050505020204" pitchFamily="18" charset="0"/>
              </a:rPr>
              <a:t>! </a:t>
            </a:r>
            <a:endParaRPr lang="uk-UA" sz="20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5490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599</TotalTime>
  <Words>2837</Words>
  <Application>Microsoft Office PowerPoint</Application>
  <PresentationFormat>Экран (4:3)</PresentationFormat>
  <Paragraphs>212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 її імені барви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House</dc:creator>
  <cp:lastModifiedBy>House</cp:lastModifiedBy>
  <cp:revision>69</cp:revision>
  <dcterms:created xsi:type="dcterms:W3CDTF">2014-03-14T16:18:45Z</dcterms:created>
  <dcterms:modified xsi:type="dcterms:W3CDTF">2014-03-16T16:00:48Z</dcterms:modified>
</cp:coreProperties>
</file>