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3"/>
  </p:notesMasterIdLst>
  <p:sldIdLst>
    <p:sldId id="256" r:id="rId2"/>
    <p:sldId id="257" r:id="rId3"/>
    <p:sldId id="272" r:id="rId4"/>
    <p:sldId id="259" r:id="rId5"/>
    <p:sldId id="273" r:id="rId6"/>
    <p:sldId id="274" r:id="rId7"/>
    <p:sldId id="275" r:id="rId8"/>
    <p:sldId id="276" r:id="rId9"/>
    <p:sldId id="277" r:id="rId10"/>
    <p:sldId id="278" r:id="rId11"/>
    <p:sldId id="279"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25012BC2-D054-438A-90DC-6D8A06A74294}">
          <p14:sldIdLst>
            <p14:sldId id="256"/>
            <p14:sldId id="257"/>
            <p14:sldId id="272"/>
            <p14:sldId id="259"/>
            <p14:sldId id="273"/>
            <p14:sldId id="274"/>
            <p14:sldId id="275"/>
            <p14:sldId id="276"/>
            <p14:sldId id="277"/>
            <p14:sldId id="278"/>
            <p14:sldId id="27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132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1CAC88-9612-46D5-A3A9-4264AC5CFF57}" type="datetimeFigureOut">
              <a:rPr lang="ru-RU" smtClean="0"/>
              <a:pPr/>
              <a:t>02.02.2015</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58A0D7-29F6-456F-B72B-08AD4CDDBE91}" type="slidenum">
              <a:rPr lang="ru-RU" smtClean="0"/>
              <a:pPr/>
              <a:t>‹#›</a:t>
            </a:fld>
            <a:endParaRPr lang="ru-RU" dirty="0"/>
          </a:p>
        </p:txBody>
      </p:sp>
    </p:spTree>
    <p:extLst>
      <p:ext uri="{BB962C8B-B14F-4D97-AF65-F5344CB8AC3E}">
        <p14:creationId xmlns:p14="http://schemas.microsoft.com/office/powerpoint/2010/main" val="1837118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3F19E113-C4EB-4403-8D72-E7DB22561E85}" type="datetimeFigureOut">
              <a:rPr lang="ru-RU" smtClean="0"/>
              <a:pPr/>
              <a:t>02.02.2015</a:t>
            </a:fld>
            <a:endParaRPr lang="ru-RU" dirty="0"/>
          </a:p>
        </p:txBody>
      </p:sp>
      <p:sp>
        <p:nvSpPr>
          <p:cNvPr id="17" name="Нижний колонтитул 16"/>
          <p:cNvSpPr>
            <a:spLocks noGrp="1"/>
          </p:cNvSpPr>
          <p:nvPr>
            <p:ph type="ftr" sz="quarter" idx="11"/>
          </p:nvPr>
        </p:nvSpPr>
        <p:spPr/>
        <p:txBody>
          <a:bodyPr/>
          <a:lstStyle/>
          <a:p>
            <a:endParaRPr lang="ru-RU" dirty="0"/>
          </a:p>
        </p:txBody>
      </p:sp>
      <p:sp>
        <p:nvSpPr>
          <p:cNvPr id="29" name="Номер слайда 28"/>
          <p:cNvSpPr>
            <a:spLocks noGrp="1"/>
          </p:cNvSpPr>
          <p:nvPr>
            <p:ph type="sldNum" sz="quarter" idx="12"/>
          </p:nvPr>
        </p:nvSpPr>
        <p:spPr/>
        <p:txBody>
          <a:bodyPr/>
          <a:lstStyle/>
          <a:p>
            <a:fld id="{C0DE5AD5-3D6A-4A8D-98C9-10E777E40D64}" type="slidenum">
              <a:rPr lang="ru-RU" smtClean="0"/>
              <a:pPr/>
              <a:t>‹#›</a:t>
            </a:fld>
            <a:endParaRPr lang="ru-RU" dirty="0"/>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transition>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F19E113-C4EB-4403-8D72-E7DB22561E85}" type="datetimeFigureOut">
              <a:rPr lang="ru-RU" smtClean="0"/>
              <a:pPr/>
              <a:t>02.02.2015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C0DE5AD5-3D6A-4A8D-98C9-10E777E40D64}" type="slidenum">
              <a:rPr lang="ru-RU" smtClean="0"/>
              <a:pPr/>
              <a:t>‹#›</a:t>
            </a:fld>
            <a:endParaRPr lang="ru-RU" dirty="0"/>
          </a:p>
        </p:txBody>
      </p:sp>
    </p:spTree>
  </p:cSld>
  <p:clrMapOvr>
    <a:masterClrMapping/>
  </p:clrMapOvr>
  <p:transition>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F19E113-C4EB-4403-8D72-E7DB22561E85}" type="datetimeFigureOut">
              <a:rPr lang="ru-RU" smtClean="0"/>
              <a:pPr/>
              <a:t>02.02.2015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C0DE5AD5-3D6A-4A8D-98C9-10E777E40D64}" type="slidenum">
              <a:rPr lang="ru-RU" smtClean="0"/>
              <a:pPr/>
              <a:t>‹#›</a:t>
            </a:fld>
            <a:endParaRPr lang="ru-RU" dirty="0"/>
          </a:p>
        </p:txBody>
      </p:sp>
    </p:spTree>
  </p:cSld>
  <p:clrMapOvr>
    <a:masterClrMapping/>
  </p:clrMapOvr>
  <p:transition>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F19E113-C4EB-4403-8D72-E7DB22561E85}" type="datetimeFigureOut">
              <a:rPr lang="ru-RU" smtClean="0"/>
              <a:pPr/>
              <a:t>02.02.2015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C0DE5AD5-3D6A-4A8D-98C9-10E777E40D64}" type="slidenum">
              <a:rPr lang="ru-RU" smtClean="0"/>
              <a:pPr/>
              <a:t>‹#›</a:t>
            </a:fld>
            <a:endParaRPr lang="ru-RU" dirty="0"/>
          </a:p>
        </p:txBody>
      </p:sp>
    </p:spTree>
  </p:cSld>
  <p:clrMapOvr>
    <a:masterClrMapping/>
  </p:clrMapOvr>
  <p:transition>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3F19E113-C4EB-4403-8D72-E7DB22561E85}" type="datetimeFigureOut">
              <a:rPr lang="ru-RU" smtClean="0"/>
              <a:pPr/>
              <a:t>02.02.2015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a:xfrm>
            <a:off x="7924800" y="6416675"/>
            <a:ext cx="762000" cy="365125"/>
          </a:xfrm>
        </p:spPr>
        <p:txBody>
          <a:bodyPr/>
          <a:lstStyle/>
          <a:p>
            <a:fld id="{C0DE5AD5-3D6A-4A8D-98C9-10E777E40D64}"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transition>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F19E113-C4EB-4403-8D72-E7DB22561E85}" type="datetimeFigureOut">
              <a:rPr lang="ru-RU" smtClean="0"/>
              <a:pPr/>
              <a:t>02.02.2015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C0DE5AD5-3D6A-4A8D-98C9-10E777E40D64}" type="slidenum">
              <a:rPr lang="ru-RU" smtClean="0"/>
              <a:pPr/>
              <a:t>‹#›</a:t>
            </a:fld>
            <a:endParaRPr lang="ru-RU" dirty="0"/>
          </a:p>
        </p:txBody>
      </p:sp>
    </p:spTree>
  </p:cSld>
  <p:clrMapOvr>
    <a:masterClrMapping/>
  </p:clrMapOvr>
  <p:transition>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3F19E113-C4EB-4403-8D72-E7DB22561E85}" type="datetimeFigureOut">
              <a:rPr lang="ru-RU" smtClean="0"/>
              <a:pPr/>
              <a:t>02.02.2015</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C0DE5AD5-3D6A-4A8D-98C9-10E777E40D64}" type="slidenum">
              <a:rPr lang="ru-RU" smtClean="0"/>
              <a:pPr/>
              <a:t>‹#›</a:t>
            </a:fld>
            <a:endParaRPr lang="ru-RU" dirty="0"/>
          </a:p>
        </p:txBody>
      </p:sp>
    </p:spTree>
  </p:cSld>
  <p:clrMapOvr>
    <a:masterClrMapping/>
  </p:clrMapOvr>
  <p:transition>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3F19E113-C4EB-4403-8D72-E7DB22561E85}" type="datetimeFigureOut">
              <a:rPr lang="ru-RU" smtClean="0"/>
              <a:pPr/>
              <a:t>02.02.2015</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C0DE5AD5-3D6A-4A8D-98C9-10E777E40D64}" type="slidenum">
              <a:rPr lang="ru-RU" smtClean="0"/>
              <a:pPr/>
              <a:t>‹#›</a:t>
            </a:fld>
            <a:endParaRPr lang="ru-RU" dirty="0"/>
          </a:p>
        </p:txBody>
      </p:sp>
    </p:spTree>
  </p:cSld>
  <p:clrMapOvr>
    <a:masterClrMapping/>
  </p:clrMapOvr>
  <p:transition>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F19E113-C4EB-4403-8D72-E7DB22561E85}" type="datetimeFigureOut">
              <a:rPr lang="ru-RU" smtClean="0"/>
              <a:pPr/>
              <a:t>02.02.2015</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C0DE5AD5-3D6A-4A8D-98C9-10E777E40D64}" type="slidenum">
              <a:rPr lang="ru-RU" smtClean="0"/>
              <a:pPr/>
              <a:t>‹#›</a:t>
            </a:fld>
            <a:endParaRPr lang="ru-RU" dirty="0"/>
          </a:p>
        </p:txBody>
      </p:sp>
    </p:spTree>
  </p:cSld>
  <p:clrMapOvr>
    <a:masterClrMapping/>
  </p:clrMapOvr>
  <p:transition>
    <p:wipe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F19E113-C4EB-4403-8D72-E7DB22561E85}" type="datetimeFigureOut">
              <a:rPr lang="ru-RU" smtClean="0"/>
              <a:pPr/>
              <a:t>02.02.2015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C0DE5AD5-3D6A-4A8D-98C9-10E777E40D64}" type="slidenum">
              <a:rPr lang="ru-RU" smtClean="0"/>
              <a:pPr/>
              <a:t>‹#›</a:t>
            </a:fld>
            <a:endParaRPr lang="ru-RU" dirty="0"/>
          </a:p>
        </p:txBody>
      </p:sp>
    </p:spTree>
  </p:cSld>
  <p:clrMapOvr>
    <a:masterClrMapping/>
  </p:clrMapOvr>
  <p:transition>
    <p:wipe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3F19E113-C4EB-4403-8D72-E7DB22561E85}" type="datetimeFigureOut">
              <a:rPr lang="ru-RU" smtClean="0"/>
              <a:pPr/>
              <a:t>02.02.2015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C0DE5AD5-3D6A-4A8D-98C9-10E777E40D64}" type="slidenum">
              <a:rPr lang="ru-RU" smtClean="0"/>
              <a:pPr/>
              <a:t>‹#›</a:t>
            </a:fld>
            <a:endParaRPr lang="ru-RU" dirty="0"/>
          </a:p>
        </p:txBody>
      </p:sp>
    </p:spTree>
  </p:cSld>
  <p:clrMapOvr>
    <a:masterClrMapping/>
  </p:clrMapOvr>
  <p:transition>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F19E113-C4EB-4403-8D72-E7DB22561E85}" type="datetimeFigureOut">
              <a:rPr lang="ru-RU" smtClean="0"/>
              <a:pPr/>
              <a:t>02.02.2015</a:t>
            </a:fld>
            <a:endParaRPr lang="ru-RU" dirty="0"/>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dirty="0"/>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0DE5AD5-3D6A-4A8D-98C9-10E777E40D64}" type="slidenum">
              <a:rPr lang="ru-RU" smtClean="0"/>
              <a:pPr/>
              <a:t>‹#›</a:t>
            </a:fld>
            <a:endParaRPr lang="ru-RU" dirty="0"/>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p:wipe dir="d"/>
  </p:transition>
  <p:timing>
    <p:tnLst>
      <p:par>
        <p:cTn id="1" dur="indefinite" restart="never" nodeType="tmRoot"/>
      </p:par>
    </p:tnLst>
  </p:timing>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hool.xvatit.com/index.php?title=%D0%91%D0%B5%D1%81%D1%96%D0%B4%D0%B0-%D1%80%D0%BE%D0%B7%D0%BF%D0%BE%D0%B2%D1%96%D0%B4%D1%8C_%D0%BF%D1%80%D0%BE_%D0%A2%D0%B0%D1%80%D0%B0%D1%81%D0%B0_%D0%A8%D0%B5%D0%B2%D1%87%D0%B5%D0%BD%D0%BA%D0%B0" TargetMode="External"/><Relationship Id="rId2" Type="http://schemas.openxmlformats.org/officeDocument/2006/relationships/hyperlink" Target="http://school.xvatit.com/index.php?title=%D0%A1%D0%BE%D1%86%D1%96%D0%B0%D0%BB%D1%8C%D0%BD%D0%BE-%D0%BF%D0%BE%D0%B1%D1%83%D1%82%D0%BE%D0%B2%D0%B0_%D0%B4%D1%80%D0%B0%D0%BC%D0%B0_%D0%9D%D0%B0%D1%82%D0%B0%D0%BB%D0%BA%D0%B0_%D0%9F%D0%BE%D0%BB%D1%82%D0%B0%D0%B2%D0%BA%D0%B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hyperlink" Target="http://uk.wikipedia.org/wiki/%D0%A7%D0%B0%D0%BB%D0%B8%D0%B9_%D0%A1%D0%B0%D0%B2%D0%B0" TargetMode="External"/><Relationship Id="rId7" Type="http://schemas.openxmlformats.org/officeDocument/2006/relationships/hyperlink" Target="http://uk.wikipedia.org/wiki/%D0%93%D0%BE%D0%B3%D0%BE%D0%BB%D1%8C_%D0%9C%D0%B8%D0%BA%D0%BE%D0%BB%D0%B0_%D0%92%D0%B0%D1%81%D0%B8%D0%BB%D1%8C%D0%BE%D0%B2%D0%B8%D1%87" TargetMode="External"/><Relationship Id="rId2" Type="http://schemas.openxmlformats.org/officeDocument/2006/relationships/hyperlink" Target="http://uk.wikipedia.org/wiki/%D0%A5%D0%BC%D0%B5%D0%BB%D1%8C%D0%BD%D0%B8%D1%86%D1%8C%D0%BA%D0%B8%D0%B9_%D0%91%D0%BE%D0%B3%D0%B4%D0%B0%D0%BD" TargetMode="External"/><Relationship Id="rId1" Type="http://schemas.openxmlformats.org/officeDocument/2006/relationships/slideLayout" Target="../slideLayouts/slideLayout2.xml"/><Relationship Id="rId6" Type="http://schemas.openxmlformats.org/officeDocument/2006/relationships/hyperlink" Target="http://uk.wikipedia.org/wiki/%D0%9B%D0%B5%D1%81%D1%8F_%D0%A3%D0%BA%D1%80%D0%B0%D1%97%D0%BD%D0%BA%D0%B0" TargetMode="External"/><Relationship Id="rId5" Type="http://schemas.openxmlformats.org/officeDocument/2006/relationships/hyperlink" Target="http://uk.wikipedia.org/wiki/%D0%A1%D1%82%D0%B0%D1%80%D0%B8%D1%86%D1%8C%D0%BA%D0%B0-%D0%A7%D0%B5%D1%80%D0%BD%D1%8F%D1%85%D1%96%D0%B2%D1%81%D1%8C%D0%BA%D0%B0_%D0%9B%D1%8E%D0%B4%D0%BC%D0%B8%D0%BB%D0%B0_%D0%9C%D0%B8%D1%85%D0%B0%D0%B9%D0%BB%D1%96%D0%B2%D0%BD%D0%B0" TargetMode="External"/><Relationship Id="rId4" Type="http://schemas.openxmlformats.org/officeDocument/2006/relationships/hyperlink" Target="http://uk.wikipedia.org/wiki/%D0%94%D0%BE%D1%80%D0%BE%D1%88%D0%B5%D0%BD%D0%BA%D0%BE_%D0%9F%D0%B5%D1%82%D1%80%D0%B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142852"/>
            <a:ext cx="7772400" cy="1470025"/>
          </a:xfrm>
        </p:spPr>
        <p:txBody>
          <a:bodyPr>
            <a:normAutofit/>
          </a:bodyPr>
          <a:lstStyle/>
          <a:p>
            <a:r>
              <a:rPr lang="ru-RU" sz="2800" i="1" dirty="0"/>
              <a:t>Родина </a:t>
            </a:r>
            <a:r>
              <a:rPr lang="ru-RU" sz="2800" i="1" dirty="0" err="1"/>
              <a:t>Тобілевичів</a:t>
            </a:r>
            <a:r>
              <a:rPr lang="ru-RU" sz="2800" dirty="0"/>
              <a:t> — </a:t>
            </a:r>
            <a:r>
              <a:rPr lang="ru-RU" sz="2800" i="1" dirty="0" err="1"/>
              <a:t>яскраве</a:t>
            </a:r>
            <a:r>
              <a:rPr lang="ru-RU" sz="2800" i="1" dirty="0"/>
              <a:t> </a:t>
            </a:r>
            <a:r>
              <a:rPr lang="ru-RU" sz="2800" i="1" dirty="0" err="1"/>
              <a:t>сузір'я</a:t>
            </a:r>
            <a:r>
              <a:rPr lang="ru-RU" sz="2800" i="1" dirty="0"/>
              <a:t> </a:t>
            </a:r>
            <a:r>
              <a:rPr lang="ru-RU" sz="2800" i="1" dirty="0" err="1"/>
              <a:t>корифеїв</a:t>
            </a:r>
            <a:r>
              <a:rPr lang="ru-RU" sz="2800" i="1" dirty="0"/>
              <a:t> </a:t>
            </a:r>
            <a:r>
              <a:rPr lang="ru-RU" sz="2800" i="1" dirty="0" err="1"/>
              <a:t>українського</a:t>
            </a:r>
            <a:r>
              <a:rPr lang="ru-RU" sz="2800" i="1" dirty="0"/>
              <a:t> театру</a:t>
            </a:r>
            <a:r>
              <a:rPr lang="ru-RU" sz="4000" i="1" dirty="0"/>
              <a:t/>
            </a:r>
            <a:br>
              <a:rPr lang="ru-RU" sz="4000" i="1" dirty="0"/>
            </a:br>
            <a:endParaRPr lang="ru-RU" sz="4000" dirty="0"/>
          </a:p>
        </p:txBody>
      </p:sp>
      <p:sp>
        <p:nvSpPr>
          <p:cNvPr id="3" name="Подзаголовок 2"/>
          <p:cNvSpPr>
            <a:spLocks noGrp="1"/>
          </p:cNvSpPr>
          <p:nvPr>
            <p:ph type="subTitle" idx="1"/>
          </p:nvPr>
        </p:nvSpPr>
        <p:spPr>
          <a:xfrm>
            <a:off x="6228184" y="4869160"/>
            <a:ext cx="2448272" cy="1563086"/>
          </a:xfrm>
        </p:spPr>
        <p:txBody>
          <a:bodyPr>
            <a:normAutofit fontScale="40000" lnSpcReduction="20000"/>
          </a:bodyPr>
          <a:lstStyle/>
          <a:p>
            <a:pPr algn="r"/>
            <a:endParaRPr lang="ru-RU" sz="1800" i="1" dirty="0"/>
          </a:p>
          <a:p>
            <a:pPr algn="r"/>
            <a:endParaRPr lang="ru-RU" sz="1800" i="1" dirty="0" smtClean="0"/>
          </a:p>
          <a:p>
            <a:pPr algn="r"/>
            <a:endParaRPr lang="ru-RU" sz="1800" i="1" dirty="0"/>
          </a:p>
          <a:p>
            <a:pPr algn="r"/>
            <a:endParaRPr lang="ru-RU" sz="1800" i="1" dirty="0" smtClean="0"/>
          </a:p>
          <a:p>
            <a:pPr algn="r"/>
            <a:endParaRPr lang="ru-RU" sz="1800" i="1" dirty="0"/>
          </a:p>
          <a:p>
            <a:pPr algn="r"/>
            <a:endParaRPr lang="ru-RU" sz="1800" i="1" dirty="0" smtClean="0"/>
          </a:p>
          <a:p>
            <a:pPr algn="r"/>
            <a:r>
              <a:rPr lang="uk-UA" sz="5500" b="1" dirty="0" smtClean="0"/>
              <a:t>Роботу виконав</a:t>
            </a:r>
          </a:p>
          <a:p>
            <a:pPr algn="r"/>
            <a:r>
              <a:rPr lang="uk-UA" sz="5500" b="1" dirty="0" smtClean="0"/>
              <a:t>учень 10 </a:t>
            </a:r>
            <a:r>
              <a:rPr lang="uk-UA" sz="5500" b="1" dirty="0" smtClean="0"/>
              <a:t>класу</a:t>
            </a:r>
            <a:endParaRPr lang="uk-UA" sz="5500" b="1" dirty="0" smtClean="0"/>
          </a:p>
        </p:txBody>
      </p:sp>
      <p:pic>
        <p:nvPicPr>
          <p:cNvPr id="1026" name="Picture 2"/>
          <p:cNvPicPr>
            <a:picLocks noChangeAspect="1" noChangeArrowheads="1"/>
          </p:cNvPicPr>
          <p:nvPr/>
        </p:nvPicPr>
        <p:blipFill>
          <a:blip r:embed="rId2">
            <a:duotone>
              <a:prstClr val="black"/>
              <a:srgbClr val="D9C3A5">
                <a:tint val="50000"/>
                <a:satMod val="180000"/>
              </a:srgbClr>
            </a:duotone>
          </a:blip>
          <a:srcRect/>
          <a:stretch>
            <a:fillRect/>
          </a:stretch>
        </p:blipFill>
        <p:spPr bwMode="auto">
          <a:xfrm>
            <a:off x="56896" y="1484785"/>
            <a:ext cx="2657716" cy="3024335"/>
          </a:xfrm>
          <a:prstGeom prst="rect">
            <a:avLst/>
          </a:prstGeom>
          <a:noFill/>
          <a:ln w="9525">
            <a:noFill/>
            <a:miter lim="800000"/>
            <a:headEnd/>
            <a:tailEnd/>
          </a:ln>
        </p:spPr>
      </p:pic>
      <p:pic>
        <p:nvPicPr>
          <p:cNvPr id="4" name="Picture 2" descr="C:\Users\Владислав\Desktop\index.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3848" y="1484784"/>
            <a:ext cx="2520280" cy="302433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Владислав\Desktop\а.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2160" y="1477963"/>
            <a:ext cx="2448272" cy="303115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 calcmode="lin" valueType="num">
                                      <p:cBhvr additive="base">
                                        <p:cTn id="1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 calcmode="lin" valueType="num">
                                      <p:cBhvr additive="base">
                                        <p:cTn id="2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1026"/>
                                        </p:tgtEl>
                                        <p:attrNameLst>
                                          <p:attrName>style.visibility</p:attrName>
                                        </p:attrNameLst>
                                      </p:cBhvr>
                                      <p:to>
                                        <p:strVal val="visible"/>
                                      </p:to>
                                    </p:set>
                                    <p:anim calcmode="lin" valueType="num">
                                      <p:cBhvr>
                                        <p:cTn id="26" dur="500" fill="hold"/>
                                        <p:tgtEl>
                                          <p:spTgt spid="1026"/>
                                        </p:tgtEl>
                                        <p:attrNameLst>
                                          <p:attrName>ppt_w</p:attrName>
                                        </p:attrNameLst>
                                      </p:cBhvr>
                                      <p:tavLst>
                                        <p:tav tm="0">
                                          <p:val>
                                            <p:fltVal val="0"/>
                                          </p:val>
                                        </p:tav>
                                        <p:tav tm="100000">
                                          <p:val>
                                            <p:strVal val="#ppt_w"/>
                                          </p:val>
                                        </p:tav>
                                      </p:tavLst>
                                    </p:anim>
                                    <p:anim calcmode="lin" valueType="num">
                                      <p:cBhvr>
                                        <p:cTn id="27" dur="500" fill="hold"/>
                                        <p:tgtEl>
                                          <p:spTgt spid="1026"/>
                                        </p:tgtEl>
                                        <p:attrNameLst>
                                          <p:attrName>ppt_h</p:attrName>
                                        </p:attrNameLst>
                                      </p:cBhvr>
                                      <p:tavLst>
                                        <p:tav tm="0">
                                          <p:val>
                                            <p:fltVal val="0"/>
                                          </p:val>
                                        </p:tav>
                                        <p:tav tm="100000">
                                          <p:val>
                                            <p:strVal val="#ppt_h"/>
                                          </p:val>
                                        </p:tav>
                                      </p:tavLst>
                                    </p:anim>
                                    <p:animEffect transition="in" filter="fade">
                                      <p:cBhvr>
                                        <p:cTn id="28"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25144"/>
            <a:ext cx="8229600" cy="1723201"/>
          </a:xfrm>
        </p:spPr>
        <p:txBody>
          <a:bodyPr>
            <a:normAutofit fontScale="90000"/>
          </a:bodyPr>
          <a:lstStyle/>
          <a:p>
            <a:r>
              <a:rPr lang="uk-UA" sz="2000" dirty="0" smtClean="0"/>
              <a:t/>
            </a:r>
            <a:br>
              <a:rPr lang="uk-UA" sz="2000" dirty="0" smtClean="0"/>
            </a:br>
            <a:r>
              <a:rPr lang="uk-UA" sz="2000" dirty="0"/>
              <a:t/>
            </a:r>
            <a:br>
              <a:rPr lang="uk-UA" sz="2000" dirty="0"/>
            </a:br>
            <a:r>
              <a:rPr lang="uk-UA" sz="2000" dirty="0" smtClean="0"/>
              <a:t>Садовський </a:t>
            </a:r>
            <a:r>
              <a:rPr lang="uk-UA" sz="2000" dirty="0"/>
              <a:t>також сприяв збагаченню українського репертуару перекладами («Ревізор» М. Гоголя, лібрето опер «Галька» С. </a:t>
            </a:r>
            <a:r>
              <a:rPr lang="uk-UA" sz="2000" dirty="0" err="1"/>
              <a:t>Монюшка</a:t>
            </a:r>
            <a:r>
              <a:rPr lang="uk-UA" sz="2000" dirty="0"/>
              <a:t>, «Продана наречена» Б. Сметани та ін.) Як режисер Садовський виховав цілу плеяду українських акторів (А. </a:t>
            </a:r>
            <a:r>
              <a:rPr lang="uk-UA" sz="2000" dirty="0" err="1"/>
              <a:t>Петляш</a:t>
            </a:r>
            <a:r>
              <a:rPr lang="uk-UA" sz="2000" dirty="0"/>
              <a:t>, О. </a:t>
            </a:r>
            <a:r>
              <a:rPr lang="uk-UA" sz="2000" dirty="0" err="1"/>
              <a:t>Корольчук</a:t>
            </a:r>
            <a:r>
              <a:rPr lang="uk-UA" sz="2000" dirty="0"/>
              <a:t>, Є. Хуторна, М. </a:t>
            </a:r>
            <a:r>
              <a:rPr lang="uk-UA" sz="2000" dirty="0" err="1"/>
              <a:t>Малиш-Федорець</a:t>
            </a:r>
            <a:r>
              <a:rPr lang="uk-UA" sz="2000" dirty="0"/>
              <a:t>, І. Ковалевський </a:t>
            </a:r>
            <a:r>
              <a:rPr lang="uk-UA" sz="2000" dirty="0" err="1"/>
              <a:t>і багато ін</a:t>
            </a:r>
            <a:r>
              <a:rPr lang="uk-UA" sz="2000" dirty="0"/>
              <a:t>), даючи їм більшу свободу у створенні образу. </a:t>
            </a:r>
            <a:r>
              <a:rPr lang="uk-UA" dirty="0"/>
              <a:t/>
            </a:r>
            <a:br>
              <a:rPr lang="uk-UA" dirty="0"/>
            </a:br>
            <a:endParaRPr lang="uk-UA" dirty="0"/>
          </a:p>
        </p:txBody>
      </p:sp>
      <p:pic>
        <p:nvPicPr>
          <p:cNvPr id="6146" name="Picture 2" descr="C:\Users\Владислав\Desktop\Sadovskij_Nikolaj_s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60648"/>
            <a:ext cx="2697088" cy="424847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Владислав\Desktop\Садовський_М.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7435" y="296651"/>
            <a:ext cx="3168352" cy="4176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5039474"/>
      </p:ext>
    </p:extLst>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976664"/>
          </a:xfrm>
        </p:spPr>
        <p:txBody>
          <a:bodyPr>
            <a:normAutofit/>
          </a:bodyPr>
          <a:lstStyle/>
          <a:p>
            <a:endParaRPr lang="uk-UA" dirty="0" smtClean="0"/>
          </a:p>
          <a:p>
            <a:endParaRPr lang="uk-UA" dirty="0"/>
          </a:p>
          <a:p>
            <a:endParaRPr lang="uk-UA" dirty="0" smtClean="0"/>
          </a:p>
          <a:p>
            <a:endParaRPr lang="uk-UA" dirty="0"/>
          </a:p>
          <a:p>
            <a:pPr marL="137160" indent="0">
              <a:buNone/>
            </a:pPr>
            <a:endParaRPr lang="uk-UA" dirty="0" smtClean="0"/>
          </a:p>
          <a:p>
            <a:endParaRPr lang="uk-UA" dirty="0"/>
          </a:p>
          <a:p>
            <a:r>
              <a:rPr lang="uk-UA" dirty="0" smtClean="0"/>
              <a:t>“</a:t>
            </a:r>
            <a:r>
              <a:rPr lang="uk-UA" dirty="0"/>
              <a:t>Такі українські актори, як Кропивницький, Заньковецька, </a:t>
            </a:r>
            <a:r>
              <a:rPr lang="uk-UA" dirty="0" smtClean="0"/>
              <a:t>Саксаганський</a:t>
            </a:r>
            <a:r>
              <a:rPr lang="uk-UA" dirty="0"/>
              <a:t>, Садовський – блискуча плеяда майстрів української сцени – ввійшли золотими літерами на скрижалі історії світового мистецтва</a:t>
            </a:r>
            <a:r>
              <a:rPr lang="uk-UA" dirty="0" smtClean="0"/>
              <a:t>”.(</a:t>
            </a:r>
            <a:r>
              <a:rPr lang="uk-UA" dirty="0"/>
              <a:t>Костянтин </a:t>
            </a:r>
            <a:r>
              <a:rPr lang="uk-UA" dirty="0" smtClean="0"/>
              <a:t>Станіславський)</a:t>
            </a:r>
            <a:endParaRPr lang="uk-UA" dirty="0"/>
          </a:p>
        </p:txBody>
      </p:sp>
      <p:pic>
        <p:nvPicPr>
          <p:cNvPr id="7170" name="Picture 2" descr="C:\Users\Владислав\Desktop\4219-1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88640"/>
            <a:ext cx="7056784" cy="3168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1986904"/>
      </p:ext>
    </p:extLst>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Створення театру корифеїв</a:t>
            </a:r>
            <a:endParaRPr lang="ru-RU" dirty="0"/>
          </a:p>
        </p:txBody>
      </p:sp>
      <p:sp>
        <p:nvSpPr>
          <p:cNvPr id="3" name="Содержимое 2"/>
          <p:cNvSpPr>
            <a:spLocks noGrp="1"/>
          </p:cNvSpPr>
          <p:nvPr>
            <p:ph idx="1"/>
          </p:nvPr>
        </p:nvSpPr>
        <p:spPr>
          <a:xfrm>
            <a:off x="457200" y="1600200"/>
            <a:ext cx="4471990" cy="4525963"/>
          </a:xfrm>
        </p:spPr>
        <p:txBody>
          <a:bodyPr>
            <a:normAutofit fontScale="92500"/>
          </a:bodyPr>
          <a:lstStyle/>
          <a:p>
            <a:pPr algn="just">
              <a:buNone/>
            </a:pPr>
            <a:r>
              <a:rPr lang="uk-UA" dirty="0" smtClean="0"/>
              <a:t>   У 1882 році Марком Кропивницьким був створений театр корифеїв, який завоював велику популярність не лише в Україні, а й за її межами. Його виступи в Москві, Санкт - Петербурзі, Одесі перетворювалися на свята української культури.</a:t>
            </a:r>
            <a:endParaRPr lang="ru-RU" dirty="0"/>
          </a:p>
        </p:txBody>
      </p:sp>
      <p:pic>
        <p:nvPicPr>
          <p:cNvPr id="2050" name="Picture 2"/>
          <p:cNvPicPr>
            <a:picLocks noChangeAspect="1" noChangeArrowheads="1"/>
          </p:cNvPicPr>
          <p:nvPr/>
        </p:nvPicPr>
        <p:blipFill>
          <a:blip r:embed="rId2">
            <a:grayscl/>
          </a:blip>
          <a:srcRect/>
          <a:stretch>
            <a:fillRect/>
          </a:stretch>
        </p:blipFill>
        <p:spPr bwMode="auto">
          <a:xfrm>
            <a:off x="6286512" y="1285861"/>
            <a:ext cx="1541466" cy="2180610"/>
          </a:xfrm>
          <a:prstGeom prst="rect">
            <a:avLst/>
          </a:prstGeom>
          <a:noFill/>
          <a:ln w="9525">
            <a:noFill/>
            <a:miter lim="800000"/>
            <a:headEnd/>
            <a:tailEnd/>
          </a:ln>
        </p:spPr>
      </p:pic>
      <p:pic>
        <p:nvPicPr>
          <p:cNvPr id="2051" name="Picture 3"/>
          <p:cNvPicPr>
            <a:picLocks noChangeAspect="1" noChangeArrowheads="1"/>
          </p:cNvPicPr>
          <p:nvPr/>
        </p:nvPicPr>
        <p:blipFill>
          <a:blip r:embed="rId3">
            <a:duotone>
              <a:prstClr val="black"/>
              <a:schemeClr val="accent1">
                <a:tint val="45000"/>
                <a:satMod val="400000"/>
              </a:schemeClr>
            </a:duotone>
          </a:blip>
          <a:srcRect/>
          <a:stretch>
            <a:fillRect/>
          </a:stretch>
        </p:blipFill>
        <p:spPr bwMode="auto">
          <a:xfrm>
            <a:off x="5357818" y="4071942"/>
            <a:ext cx="2727324" cy="2244612"/>
          </a:xfrm>
          <a:prstGeom prst="rect">
            <a:avLst/>
          </a:prstGeom>
          <a:noFill/>
          <a:ln w="9525">
            <a:noFill/>
            <a:miter lim="800000"/>
            <a:headEnd/>
            <a:tailEnd/>
          </a:ln>
        </p:spPr>
      </p:pic>
      <p:sp>
        <p:nvSpPr>
          <p:cNvPr id="8" name="TextBox 7"/>
          <p:cNvSpPr txBox="1"/>
          <p:nvPr/>
        </p:nvSpPr>
        <p:spPr>
          <a:xfrm>
            <a:off x="5857884" y="3643314"/>
            <a:ext cx="2457660" cy="369332"/>
          </a:xfrm>
          <a:prstGeom prst="rect">
            <a:avLst/>
          </a:prstGeom>
          <a:noFill/>
        </p:spPr>
        <p:txBody>
          <a:bodyPr wrap="none" rtlCol="0">
            <a:spAutoFit/>
          </a:bodyPr>
          <a:lstStyle/>
          <a:p>
            <a:r>
              <a:rPr lang="uk-UA" dirty="0" smtClean="0"/>
              <a:t>Марко Кропивницький</a:t>
            </a:r>
            <a:endParaRPr lang="ru-RU" dirty="0"/>
          </a:p>
        </p:txBody>
      </p:sp>
      <p:sp>
        <p:nvSpPr>
          <p:cNvPr id="9" name="TextBox 8"/>
          <p:cNvSpPr txBox="1"/>
          <p:nvPr/>
        </p:nvSpPr>
        <p:spPr>
          <a:xfrm>
            <a:off x="5143504" y="6488668"/>
            <a:ext cx="2973186" cy="369332"/>
          </a:xfrm>
          <a:prstGeom prst="rect">
            <a:avLst/>
          </a:prstGeom>
          <a:noFill/>
        </p:spPr>
        <p:txBody>
          <a:bodyPr wrap="none" rtlCol="0">
            <a:spAutoFit/>
          </a:bodyPr>
          <a:lstStyle/>
          <a:p>
            <a:r>
              <a:rPr lang="uk-UA" dirty="0" smtClean="0"/>
              <a:t>Корифеї українського театру</a:t>
            </a:r>
            <a:endParaRPr lang="ru-RU"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2050"/>
                                        </p:tgtEl>
                                        <p:attrNameLst>
                                          <p:attrName>style.visibility</p:attrName>
                                        </p:attrNameLst>
                                      </p:cBhvr>
                                      <p:to>
                                        <p:strVal val="visible"/>
                                      </p:to>
                                    </p:set>
                                    <p:anim calcmode="lin" valueType="num">
                                      <p:cBhvr>
                                        <p:cTn id="21" dur="500" fill="hold"/>
                                        <p:tgtEl>
                                          <p:spTgt spid="2050"/>
                                        </p:tgtEl>
                                        <p:attrNameLst>
                                          <p:attrName>ppt_w</p:attrName>
                                        </p:attrNameLst>
                                      </p:cBhvr>
                                      <p:tavLst>
                                        <p:tav tm="0">
                                          <p:val>
                                            <p:fltVal val="0"/>
                                          </p:val>
                                        </p:tav>
                                        <p:tav tm="100000">
                                          <p:val>
                                            <p:strVal val="#ppt_w"/>
                                          </p:val>
                                        </p:tav>
                                      </p:tavLst>
                                    </p:anim>
                                    <p:anim calcmode="lin" valueType="num">
                                      <p:cBhvr>
                                        <p:cTn id="22" dur="500" fill="hold"/>
                                        <p:tgtEl>
                                          <p:spTgt spid="2050"/>
                                        </p:tgtEl>
                                        <p:attrNameLst>
                                          <p:attrName>ppt_h</p:attrName>
                                        </p:attrNameLst>
                                      </p:cBhvr>
                                      <p:tavLst>
                                        <p:tav tm="0">
                                          <p:val>
                                            <p:fltVal val="0"/>
                                          </p:val>
                                        </p:tav>
                                        <p:tav tm="100000">
                                          <p:val>
                                            <p:strVal val="#ppt_h"/>
                                          </p:val>
                                        </p:tav>
                                      </p:tavLst>
                                    </p:anim>
                                    <p:animEffect transition="in" filter="fade">
                                      <p:cBhvr>
                                        <p:cTn id="23" dur="500"/>
                                        <p:tgtEl>
                                          <p:spTgt spid="205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nodeType="clickEffect">
                                  <p:stCondLst>
                                    <p:cond delay="0"/>
                                  </p:stCondLst>
                                  <p:childTnLst>
                                    <p:set>
                                      <p:cBhvr>
                                        <p:cTn id="34" dur="1" fill="hold">
                                          <p:stCondLst>
                                            <p:cond delay="0"/>
                                          </p:stCondLst>
                                        </p:cTn>
                                        <p:tgtEl>
                                          <p:spTgt spid="2051"/>
                                        </p:tgtEl>
                                        <p:attrNameLst>
                                          <p:attrName>style.visibility</p:attrName>
                                        </p:attrNameLst>
                                      </p:cBhvr>
                                      <p:to>
                                        <p:strVal val="visible"/>
                                      </p:to>
                                    </p:set>
                                    <p:anim calcmode="lin" valueType="num">
                                      <p:cBhvr>
                                        <p:cTn id="35" dur="500" fill="hold"/>
                                        <p:tgtEl>
                                          <p:spTgt spid="2051"/>
                                        </p:tgtEl>
                                        <p:attrNameLst>
                                          <p:attrName>ppt_w</p:attrName>
                                        </p:attrNameLst>
                                      </p:cBhvr>
                                      <p:tavLst>
                                        <p:tav tm="0">
                                          <p:val>
                                            <p:fltVal val="0"/>
                                          </p:val>
                                        </p:tav>
                                        <p:tav tm="100000">
                                          <p:val>
                                            <p:strVal val="#ppt_w"/>
                                          </p:val>
                                        </p:tav>
                                      </p:tavLst>
                                    </p:anim>
                                    <p:anim calcmode="lin" valueType="num">
                                      <p:cBhvr>
                                        <p:cTn id="36" dur="500" fill="hold"/>
                                        <p:tgtEl>
                                          <p:spTgt spid="2051"/>
                                        </p:tgtEl>
                                        <p:attrNameLst>
                                          <p:attrName>ppt_h</p:attrName>
                                        </p:attrNameLst>
                                      </p:cBhvr>
                                      <p:tavLst>
                                        <p:tav tm="0">
                                          <p:val>
                                            <p:fltVal val="0"/>
                                          </p:val>
                                        </p:tav>
                                        <p:tav tm="100000">
                                          <p:val>
                                            <p:strVal val="#ppt_h"/>
                                          </p:val>
                                        </p:tav>
                                      </p:tavLst>
                                    </p:anim>
                                    <p:animEffect transition="in" filter="fade">
                                      <p:cBhvr>
                                        <p:cTn id="37" dur="500"/>
                                        <p:tgtEl>
                                          <p:spTgt spid="2051"/>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СІМ</a:t>
            </a:r>
            <a:r>
              <a:rPr lang="en-US" dirty="0"/>
              <a:t>’</a:t>
            </a:r>
            <a:r>
              <a:rPr lang="uk-UA" dirty="0"/>
              <a:t>Я ТОБІЛЕВИЧІВ</a:t>
            </a:r>
          </a:p>
        </p:txBody>
      </p:sp>
      <p:sp>
        <p:nvSpPr>
          <p:cNvPr id="3" name="Объект 2"/>
          <p:cNvSpPr>
            <a:spLocks noGrp="1"/>
          </p:cNvSpPr>
          <p:nvPr>
            <p:ph idx="1"/>
          </p:nvPr>
        </p:nvSpPr>
        <p:spPr/>
        <p:txBody>
          <a:bodyPr>
            <a:normAutofit fontScale="25000" lnSpcReduction="20000"/>
          </a:bodyPr>
          <a:lstStyle/>
          <a:p>
            <a:r>
              <a:rPr lang="uk-UA" sz="5600" dirty="0"/>
              <a:t>Наш південний край, щедрий на різні таланти, дав світу немало видатних людей, у тому числі діячів української культури. Особливо прославився рід </a:t>
            </a:r>
            <a:r>
              <a:rPr lang="uk-UA" sz="5600" dirty="0" err="1"/>
              <a:t>Тобоілєвйчів</a:t>
            </a:r>
            <a:r>
              <a:rPr lang="uk-UA" sz="5600" dirty="0"/>
              <a:t>. </a:t>
            </a:r>
          </a:p>
          <a:p>
            <a:r>
              <a:rPr lang="uk-UA" sz="5600" dirty="0"/>
              <a:t>Історія роду починається коли кмітливий і моторний Карпо Адамович Тобілевич, управитель південних степних поміщицьких маєтків, закохався у струнку, вродливу й талановиту дівчину Євдокію, покоївку поміщиці </a:t>
            </a:r>
            <a:r>
              <a:rPr lang="uk-UA" sz="5600" dirty="0" err="1"/>
              <a:t>Злотькійської</a:t>
            </a:r>
            <a:r>
              <a:rPr lang="uk-UA" sz="5600" dirty="0"/>
              <a:t>.</a:t>
            </a:r>
          </a:p>
          <a:p>
            <a:r>
              <a:rPr lang="uk-UA" sz="5600" dirty="0"/>
              <a:t>Євдокія Зіновіївна, родом з містечка </a:t>
            </a:r>
            <a:r>
              <a:rPr lang="uk-UA" sz="5600" dirty="0" err="1"/>
              <a:t>Саксагань</a:t>
            </a:r>
            <a:r>
              <a:rPr lang="uk-UA" sz="5600" dirty="0"/>
              <a:t> на Катеринославщині, належала до козацького роду Садовських. Рід збіднів, потрапив у кріпацтво, Карпо Тобілевич викупив красуню з неволі і одружився з нею.</a:t>
            </a:r>
          </a:p>
          <a:p>
            <a:r>
              <a:rPr lang="uk-UA" sz="5600" dirty="0"/>
              <a:t>У селі Арсенівна </a:t>
            </a:r>
            <a:r>
              <a:rPr lang="uk-UA" sz="5600" dirty="0" err="1"/>
              <a:t>Елісаветградського</a:t>
            </a:r>
            <a:r>
              <a:rPr lang="uk-UA" sz="5600" dirty="0"/>
              <a:t> повіту (нині Кіровоградщина) у І840 році з’явився на світ їх первісток Іван. Родина швидко зростала. Вже в селі </a:t>
            </a:r>
            <a:r>
              <a:rPr lang="uk-UA" sz="5600" dirty="0" err="1"/>
              <a:t>Костуватім</a:t>
            </a:r>
            <a:r>
              <a:rPr lang="uk-UA" sz="5600" dirty="0"/>
              <a:t> колишньої Херсонської губернії (нині Братський р-н Миколаївської області) народилися Михайло, Петро, Марія, Панас.</a:t>
            </a:r>
          </a:p>
          <a:p>
            <a:r>
              <a:rPr lang="uk-UA" sz="5600" dirty="0"/>
              <a:t>Велика родина жила у нестатках. Хоч Карпо Адамович і був дворянином, достатньо довго була тяганина з признанням роду Тобілевичів у дворянстві, і пов’язана вона була з помилкою у прізвищі Тобілевич, чи </a:t>
            </a:r>
            <a:r>
              <a:rPr lang="uk-UA" sz="5600" dirty="0" err="1"/>
              <a:t>Тобелевач</a:t>
            </a:r>
            <a:r>
              <a:rPr lang="uk-UA" sz="5600" dirty="0"/>
              <a:t>, чи </a:t>
            </a:r>
            <a:r>
              <a:rPr lang="uk-UA" sz="5600" dirty="0" err="1"/>
              <a:t>Тубілевич</a:t>
            </a:r>
            <a:r>
              <a:rPr lang="uk-UA" sz="5600" dirty="0"/>
              <a:t>, якої припустилися писарі. Цей феноменальний випадок з </a:t>
            </a:r>
            <a:r>
              <a:rPr lang="uk-UA" sz="5600" dirty="0" err="1"/>
              <a:t>годом</a:t>
            </a:r>
            <a:r>
              <a:rPr lang="uk-UA" sz="5600" dirty="0"/>
              <a:t> використав у своїй комедії "Мартин Боруля" Іван Карпович Тобілевич.</a:t>
            </a:r>
          </a:p>
          <a:p>
            <a:r>
              <a:rPr lang="uk-UA" sz="5600" dirty="0"/>
              <a:t>Родина була дружною, веселою і талановитою. Звеселяла мати терновим квітом хату, співала чумацькі пісні баба Настя низьким сильним голосом, до неї прилучали свої голоси батько й мати, підтягував частіш голосочком старший син Іван, приходили на спів у світлицю менші брати, і не гадалося їм, що то вже майбутні актори, які увіковічать пам’ять матері та батька. Згодом вони стануть славнозвісними Іваном Карпенком-Карим, Миколою Садовським, Марією </a:t>
            </a:r>
            <a:r>
              <a:rPr lang="uk-UA" sz="5600" dirty="0" err="1"/>
              <a:t>Садовською-Барілоттї</a:t>
            </a:r>
            <a:r>
              <a:rPr lang="uk-UA" sz="5600" dirty="0"/>
              <a:t>, Панасом Сакса ганським - корифеями українського театру.</a:t>
            </a:r>
          </a:p>
          <a:p>
            <a:r>
              <a:rPr lang="uk-UA" sz="5600" dirty="0"/>
              <a:t>Тобілевичі були людьми освіченими, знали багато віршів і пісень Шевченка. Вихованням </a:t>
            </a:r>
            <a:r>
              <a:rPr lang="uk-UA" sz="5600" dirty="0" err="1"/>
              <a:t>дітів</a:t>
            </a:r>
            <a:r>
              <a:rPr lang="uk-UA" sz="5600" dirty="0"/>
              <a:t> займалася мати. Вона прекрасно співала народні пісні, майстерно розповідала казки.</a:t>
            </a:r>
          </a:p>
          <a:p>
            <a:r>
              <a:rPr lang="uk-UA" sz="5600" dirty="0"/>
              <a:t>У 70-ті роки, коли родина Тобілевичів уже переїхала до </a:t>
            </a:r>
            <a:r>
              <a:rPr lang="uk-UA" sz="5600" dirty="0" err="1"/>
              <a:t>Елисаветграда</a:t>
            </a:r>
            <a:r>
              <a:rPr lang="uk-UA" sz="5600" dirty="0"/>
              <a:t>, в їхньому будинку щосуботи відбувалися "вечірки", всі співали, та найбільше і найкраще - Маруся І Панас.</a:t>
            </a:r>
          </a:p>
          <a:p>
            <a:r>
              <a:rPr lang="uk-UA" sz="5600" dirty="0"/>
              <a:t>Кожен з Тобілевичів шов своїм шляхом по життю, але кожного цей шлях вів до театру. Всі вони з юнацьких років виступали у аматорських гуртках На професійну сцену Тобілевичі прийшли майже одночасно - у1881-1884  роках.</a:t>
            </a:r>
          </a:p>
          <a:p>
            <a:endParaRPr lang="uk-UA" dirty="0"/>
          </a:p>
        </p:txBody>
      </p:sp>
    </p:spTree>
    <p:extLst>
      <p:ext uri="{BB962C8B-B14F-4D97-AF65-F5344CB8AC3E}">
        <p14:creationId xmlns:p14="http://schemas.microsoft.com/office/powerpoint/2010/main" val="371217676"/>
      </p:ext>
    </p:extLst>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285728"/>
            <a:ext cx="5857916" cy="857256"/>
          </a:xfrm>
        </p:spPr>
        <p:txBody>
          <a:bodyPr/>
          <a:lstStyle/>
          <a:p>
            <a:r>
              <a:rPr lang="uk-UA" dirty="0" smtClean="0"/>
              <a:t>Тобілевичі</a:t>
            </a:r>
            <a:endParaRPr lang="ru-RU" dirty="0"/>
          </a:p>
        </p:txBody>
      </p:sp>
      <p:sp>
        <p:nvSpPr>
          <p:cNvPr id="3" name="Содержимое 2"/>
          <p:cNvSpPr>
            <a:spLocks noGrp="1"/>
          </p:cNvSpPr>
          <p:nvPr>
            <p:ph idx="1"/>
          </p:nvPr>
        </p:nvSpPr>
        <p:spPr>
          <a:xfrm>
            <a:off x="214282" y="1600200"/>
            <a:ext cx="5572164" cy="4972072"/>
          </a:xfrm>
        </p:spPr>
        <p:txBody>
          <a:bodyPr>
            <a:normAutofit/>
          </a:bodyPr>
          <a:lstStyle/>
          <a:p>
            <a:pPr algn="ctr">
              <a:buNone/>
            </a:pPr>
            <a:r>
              <a:rPr lang="uk-UA" dirty="0" smtClean="0"/>
              <a:t>  Театральні режисери й актори: </a:t>
            </a:r>
          </a:p>
          <a:p>
            <a:pPr algn="just">
              <a:buNone/>
            </a:pPr>
            <a:r>
              <a:rPr lang="uk-UA" dirty="0" smtClean="0"/>
              <a:t>Панас Карпович Тобілевич (Панас Саксаганський ), </a:t>
            </a:r>
          </a:p>
          <a:p>
            <a:pPr algn="just">
              <a:buNone/>
            </a:pPr>
            <a:r>
              <a:rPr lang="uk-UA" dirty="0" smtClean="0"/>
              <a:t>Микола Карпович Тобілевич (Микола Садовський);</a:t>
            </a:r>
          </a:p>
          <a:p>
            <a:pPr algn="just">
              <a:buNone/>
            </a:pPr>
            <a:r>
              <a:rPr lang="uk-UA" dirty="0" smtClean="0"/>
              <a:t>Марія Карпівна Тобілевич</a:t>
            </a:r>
          </a:p>
          <a:p>
            <a:pPr algn="just">
              <a:buNone/>
            </a:pPr>
            <a:r>
              <a:rPr lang="uk-UA" dirty="0" smtClean="0"/>
              <a:t>(Марія Садовська -Барілотті).          </a:t>
            </a:r>
            <a:endParaRPr lang="ru-RU" dirty="0"/>
          </a:p>
        </p:txBody>
      </p:sp>
      <p:pic>
        <p:nvPicPr>
          <p:cNvPr id="12289" name="Picture 1"/>
          <p:cNvPicPr>
            <a:picLocks noChangeAspect="1" noChangeArrowheads="1"/>
          </p:cNvPicPr>
          <p:nvPr/>
        </p:nvPicPr>
        <p:blipFill>
          <a:blip r:embed="rId2"/>
          <a:srcRect/>
          <a:stretch>
            <a:fillRect/>
          </a:stretch>
        </p:blipFill>
        <p:spPr bwMode="auto">
          <a:xfrm>
            <a:off x="6011544" y="2357430"/>
            <a:ext cx="2527962" cy="2214578"/>
          </a:xfrm>
          <a:prstGeom prst="rect">
            <a:avLst/>
          </a:prstGeom>
          <a:noFill/>
          <a:ln w="9525">
            <a:noFill/>
            <a:miter lim="800000"/>
            <a:headEnd/>
            <a:tailEnd/>
          </a:ln>
        </p:spPr>
      </p:pic>
      <p:sp>
        <p:nvSpPr>
          <p:cNvPr id="6" name="TextBox 5"/>
          <p:cNvSpPr txBox="1"/>
          <p:nvPr/>
        </p:nvSpPr>
        <p:spPr>
          <a:xfrm>
            <a:off x="6500826" y="5072074"/>
            <a:ext cx="2214578" cy="1169551"/>
          </a:xfrm>
          <a:prstGeom prst="rect">
            <a:avLst/>
          </a:prstGeom>
          <a:noFill/>
        </p:spPr>
        <p:txBody>
          <a:bodyPr wrap="square" rtlCol="0">
            <a:spAutoFit/>
          </a:bodyPr>
          <a:lstStyle/>
          <a:p>
            <a:pPr algn="ctr"/>
            <a:r>
              <a:rPr lang="uk-UA" sz="1400" dirty="0" smtClean="0"/>
              <a:t>Брати Тобілевичі:</a:t>
            </a:r>
          </a:p>
          <a:p>
            <a:r>
              <a:rPr lang="uk-UA" sz="1400" dirty="0" smtClean="0"/>
              <a:t>Панас Саксаганський,</a:t>
            </a:r>
          </a:p>
          <a:p>
            <a:r>
              <a:rPr lang="uk-UA" sz="1400" dirty="0" smtClean="0"/>
              <a:t>Іван Карпенко-Карий,</a:t>
            </a:r>
          </a:p>
          <a:p>
            <a:r>
              <a:rPr lang="uk-UA" sz="1400" dirty="0" smtClean="0"/>
              <a:t>Микола Садовський.</a:t>
            </a:r>
          </a:p>
          <a:p>
            <a:r>
              <a:rPr lang="uk-UA" sz="1400" dirty="0" smtClean="0"/>
              <a:t>Фото початку ХХ століття</a:t>
            </a:r>
            <a:endParaRPr lang="ru-RU" sz="14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3">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nodeType="clickEffect">
                                  <p:stCondLst>
                                    <p:cond delay="0"/>
                                  </p:stCondLst>
                                  <p:childTnLst>
                                    <p:set>
                                      <p:cBhvr>
                                        <p:cTn id="48" dur="1" fill="hold">
                                          <p:stCondLst>
                                            <p:cond delay="0"/>
                                          </p:stCondLst>
                                        </p:cTn>
                                        <p:tgtEl>
                                          <p:spTgt spid="12289"/>
                                        </p:tgtEl>
                                        <p:attrNameLst>
                                          <p:attrName>style.visibility</p:attrName>
                                        </p:attrNameLst>
                                      </p:cBhvr>
                                      <p:to>
                                        <p:strVal val="visible"/>
                                      </p:to>
                                    </p:set>
                                    <p:anim calcmode="lin" valueType="num">
                                      <p:cBhvr>
                                        <p:cTn id="49" dur="500" fill="hold"/>
                                        <p:tgtEl>
                                          <p:spTgt spid="12289"/>
                                        </p:tgtEl>
                                        <p:attrNameLst>
                                          <p:attrName>ppt_w</p:attrName>
                                        </p:attrNameLst>
                                      </p:cBhvr>
                                      <p:tavLst>
                                        <p:tav tm="0">
                                          <p:val>
                                            <p:fltVal val="0"/>
                                          </p:val>
                                        </p:tav>
                                        <p:tav tm="100000">
                                          <p:val>
                                            <p:strVal val="#ppt_w"/>
                                          </p:val>
                                        </p:tav>
                                      </p:tavLst>
                                    </p:anim>
                                    <p:anim calcmode="lin" valueType="num">
                                      <p:cBhvr>
                                        <p:cTn id="50" dur="500" fill="hold"/>
                                        <p:tgtEl>
                                          <p:spTgt spid="12289"/>
                                        </p:tgtEl>
                                        <p:attrNameLst>
                                          <p:attrName>ppt_h</p:attrName>
                                        </p:attrNameLst>
                                      </p:cBhvr>
                                      <p:tavLst>
                                        <p:tav tm="0">
                                          <p:val>
                                            <p:fltVal val="0"/>
                                          </p:val>
                                        </p:tav>
                                        <p:tav tm="100000">
                                          <p:val>
                                            <p:strVal val="#ppt_h"/>
                                          </p:val>
                                        </p:tav>
                                      </p:tavLst>
                                    </p:anim>
                                    <p:animEffect transition="in" filter="fade">
                                      <p:cBhvr>
                                        <p:cTn id="51" dur="500"/>
                                        <p:tgtEl>
                                          <p:spTgt spid="12289"/>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grpId="0" nodeType="clickEffect">
                                  <p:stCondLst>
                                    <p:cond delay="0"/>
                                  </p:stCondLst>
                                  <p:childTnLst>
                                    <p:set>
                                      <p:cBhvr>
                                        <p:cTn id="55" dur="1" fill="hold">
                                          <p:stCondLst>
                                            <p:cond delay="0"/>
                                          </p:stCondLst>
                                        </p:cTn>
                                        <p:tgtEl>
                                          <p:spTgt spid="6"/>
                                        </p:tgtEl>
                                        <p:attrNameLst>
                                          <p:attrName>style.visibility</p:attrName>
                                        </p:attrNameLst>
                                      </p:cBhvr>
                                      <p:to>
                                        <p:strVal val="visible"/>
                                      </p:to>
                                    </p:set>
                                    <p:anim calcmode="lin" valueType="num">
                                      <p:cBhvr>
                                        <p:cTn id="56" dur="500" fill="hold"/>
                                        <p:tgtEl>
                                          <p:spTgt spid="6"/>
                                        </p:tgtEl>
                                        <p:attrNameLst>
                                          <p:attrName>ppt_w</p:attrName>
                                        </p:attrNameLst>
                                      </p:cBhvr>
                                      <p:tavLst>
                                        <p:tav tm="0">
                                          <p:val>
                                            <p:fltVal val="0"/>
                                          </p:val>
                                        </p:tav>
                                        <p:tav tm="100000">
                                          <p:val>
                                            <p:strVal val="#ppt_w"/>
                                          </p:val>
                                        </p:tav>
                                      </p:tavLst>
                                    </p:anim>
                                    <p:anim calcmode="lin" valueType="num">
                                      <p:cBhvr>
                                        <p:cTn id="57" dur="500" fill="hold"/>
                                        <p:tgtEl>
                                          <p:spTgt spid="6"/>
                                        </p:tgtEl>
                                        <p:attrNameLst>
                                          <p:attrName>ppt_h</p:attrName>
                                        </p:attrNameLst>
                                      </p:cBhvr>
                                      <p:tavLst>
                                        <p:tav tm="0">
                                          <p:val>
                                            <p:fltVal val="0"/>
                                          </p:val>
                                        </p:tav>
                                        <p:tav tm="100000">
                                          <p:val>
                                            <p:strVal val="#ppt_h"/>
                                          </p:val>
                                        </p:tav>
                                      </p:tavLst>
                                    </p:anim>
                                    <p:animEffect transition="in" filter="fade">
                                      <p:cBhvr>
                                        <p:cTn id="5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uk-UA" dirty="0"/>
              <a:t>Марія </a:t>
            </a:r>
            <a:r>
              <a:rPr lang="uk-UA" dirty="0" err="1"/>
              <a:t>Садовська</a:t>
            </a:r>
            <a:r>
              <a:rPr lang="uk-UA" dirty="0"/>
              <a:t> </a:t>
            </a:r>
            <a:r>
              <a:rPr lang="uk-UA" dirty="0" err="1"/>
              <a:t>-Барілотті</a:t>
            </a:r>
            <a:endParaRPr lang="uk-UA" dirty="0"/>
          </a:p>
        </p:txBody>
      </p:sp>
      <p:sp>
        <p:nvSpPr>
          <p:cNvPr id="3" name="Объект 2"/>
          <p:cNvSpPr>
            <a:spLocks noGrp="1"/>
          </p:cNvSpPr>
          <p:nvPr>
            <p:ph idx="1"/>
          </p:nvPr>
        </p:nvSpPr>
        <p:spPr>
          <a:xfrm>
            <a:off x="4716016" y="1052736"/>
            <a:ext cx="4125144" cy="5073427"/>
          </a:xfrm>
        </p:spPr>
        <p:txBody>
          <a:bodyPr>
            <a:noAutofit/>
          </a:bodyPr>
          <a:lstStyle/>
          <a:p>
            <a:r>
              <a:rPr lang="uk-UA" sz="1300" b="1" dirty="0"/>
              <a:t>Широку популярність здобула Марія </a:t>
            </a:r>
            <a:r>
              <a:rPr lang="uk-UA" sz="1300" b="1" dirty="0" err="1"/>
              <a:t>Садовська</a:t>
            </a:r>
            <a:r>
              <a:rPr lang="uk-UA" sz="1300" b="1" dirty="0"/>
              <a:t>, виступаючи спочатку як актриса оперного, опереткового та комедійного жанру, а пізніше — як драматична актриса. На українській сцені Марія Карпівна дебютувала у виставі «Наталка Полтавка». Ця п'єса і сам образ Наталки були дорогі артистці. В родині Тобілевичів був своєрідний культ «Наталки Полтавки», всі знали пісні і сцени з вистави, віршовані монологи були неодмінними у хатньому вжитку. Маючи гарне соковите сопрано, органічно сполучаючи спів з грою драматичної актриси, Марія </a:t>
            </a:r>
            <a:r>
              <a:rPr lang="uk-UA" sz="1300" b="1" dirty="0" err="1"/>
              <a:t>Садовська</a:t>
            </a:r>
            <a:r>
              <a:rPr lang="uk-UA" sz="1300" b="1" dirty="0"/>
              <a:t> була неперевершеною Наталкою. Завжди цікава і різна була актриса у ролях драматичного репертуару. Тогочасна критика схвально писала про її Проню з п'єси Старицького «За двома зайцями», Уляну з п'єси </a:t>
            </a:r>
            <a:r>
              <a:rPr lang="uk-UA" sz="1300" b="1" dirty="0" err="1"/>
              <a:t>Квітки-Основ'яненка</a:t>
            </a:r>
            <a:r>
              <a:rPr lang="uk-UA" sz="1300" b="1" dirty="0"/>
              <a:t> «Сватання на Гончарівці», Харитину з п'єси Карпенка-Карого «Наймичка», </a:t>
            </a:r>
            <a:r>
              <a:rPr lang="uk-UA" sz="1300" b="1" dirty="0" err="1"/>
              <a:t>Пракседу</a:t>
            </a:r>
            <a:r>
              <a:rPr lang="uk-UA" sz="1300" b="1" dirty="0"/>
              <a:t> з драми «Гуцули», Оришку з п'єси Кропивницького «Пошились у дурні». Однією з найкращих ролей, створених Марією </a:t>
            </a:r>
            <a:r>
              <a:rPr lang="uk-UA" sz="1300" b="1" dirty="0" err="1"/>
              <a:t>Садовською</a:t>
            </a:r>
            <a:r>
              <a:rPr lang="uk-UA" sz="1300" b="1" dirty="0"/>
              <a:t> була Софія у «Безталанній» Карпенка-Карого. Спершу в цій виставі вона виконувала роль Варки, але потім збагнула, що сповнений драматизму, ніжний і щирий образ Софії їй ближчий. У цій ролі, як писали рецензенти, </a:t>
            </a:r>
            <a:r>
              <a:rPr lang="uk-UA" sz="1300" b="1" dirty="0" err="1"/>
              <a:t>Садовська</a:t>
            </a:r>
            <a:r>
              <a:rPr lang="uk-UA" sz="1300" b="1" dirty="0"/>
              <a:t> досягала вершин майстерності.</a:t>
            </a:r>
          </a:p>
        </p:txBody>
      </p:sp>
      <p:pic>
        <p:nvPicPr>
          <p:cNvPr id="2050" name="Picture 2" descr="C:\Users\Владислав\Desktop\sadovska(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888" y="1147762"/>
            <a:ext cx="3571056" cy="4937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0742601"/>
      </p:ext>
    </p:extLst>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Найкращими її ролями були:</a:t>
            </a:r>
          </a:p>
        </p:txBody>
      </p:sp>
      <p:sp>
        <p:nvSpPr>
          <p:cNvPr id="3" name="Объект 2"/>
          <p:cNvSpPr>
            <a:spLocks noGrp="1"/>
          </p:cNvSpPr>
          <p:nvPr>
            <p:ph idx="1"/>
          </p:nvPr>
        </p:nvSpPr>
        <p:spPr>
          <a:xfrm>
            <a:off x="457200" y="1600200"/>
            <a:ext cx="3322712" cy="4525963"/>
          </a:xfrm>
        </p:spPr>
        <p:txBody>
          <a:bodyPr>
            <a:normAutofit fontScale="70000" lnSpcReduction="20000"/>
          </a:bodyPr>
          <a:lstStyle/>
          <a:p>
            <a:r>
              <a:rPr lang="ru-RU" dirty="0"/>
              <a:t>Наталка («Наталка Полтавка» І. </a:t>
            </a:r>
            <a:r>
              <a:rPr lang="ru-RU" dirty="0" err="1"/>
              <a:t>Котляревського</a:t>
            </a:r>
            <a:r>
              <a:rPr lang="ru-RU" dirty="0"/>
              <a:t>),</a:t>
            </a:r>
          </a:p>
          <a:p>
            <a:r>
              <a:rPr lang="ru-RU" dirty="0" err="1"/>
              <a:t>Одарка</a:t>
            </a:r>
            <a:r>
              <a:rPr lang="ru-RU" dirty="0"/>
              <a:t> («</a:t>
            </a:r>
            <a:r>
              <a:rPr lang="ru-RU" dirty="0" err="1"/>
              <a:t>Запорожець</a:t>
            </a:r>
            <a:r>
              <a:rPr lang="ru-RU" dirty="0"/>
              <a:t> за </a:t>
            </a:r>
            <a:r>
              <a:rPr lang="ru-RU" dirty="0" err="1"/>
              <a:t>Дунаєм</a:t>
            </a:r>
            <a:r>
              <a:rPr lang="ru-RU" dirty="0"/>
              <a:t>» С. </a:t>
            </a:r>
            <a:r>
              <a:rPr lang="ru-RU" dirty="0" err="1"/>
              <a:t>Гулака-Артемовського</a:t>
            </a:r>
            <a:r>
              <a:rPr lang="ru-RU" dirty="0"/>
              <a:t>),</a:t>
            </a:r>
          </a:p>
          <a:p>
            <a:r>
              <a:rPr lang="ru-RU" dirty="0"/>
              <a:t>Панночка («Утоплена» М. Лисенка),</a:t>
            </a:r>
          </a:p>
          <a:p>
            <a:r>
              <a:rPr lang="ru-RU" dirty="0"/>
              <a:t>Маруся («Дай </a:t>
            </a:r>
            <a:r>
              <a:rPr lang="ru-RU" dirty="0" err="1"/>
              <a:t>серцю</a:t>
            </a:r>
            <a:r>
              <a:rPr lang="ru-RU" dirty="0"/>
              <a:t> волю…» М. </a:t>
            </a:r>
            <a:r>
              <a:rPr lang="ru-RU" dirty="0" err="1"/>
              <a:t>Кропивницького</a:t>
            </a:r>
            <a:r>
              <a:rPr lang="ru-RU" dirty="0"/>
              <a:t>),</a:t>
            </a:r>
          </a:p>
          <a:p>
            <a:r>
              <a:rPr lang="ru-RU" dirty="0" err="1"/>
              <a:t>Софія</a:t>
            </a:r>
            <a:r>
              <a:rPr lang="ru-RU" dirty="0"/>
              <a:t> та Варка («</a:t>
            </a:r>
            <a:r>
              <a:rPr lang="ru-RU" dirty="0" err="1"/>
              <a:t>Безталанна</a:t>
            </a:r>
            <a:r>
              <a:rPr lang="ru-RU" dirty="0"/>
              <a:t>» І. </a:t>
            </a:r>
            <a:r>
              <a:rPr lang="ru-RU" dirty="0" err="1"/>
              <a:t>Тобілевича</a:t>
            </a:r>
            <a:r>
              <a:rPr lang="ru-RU" dirty="0"/>
              <a:t>) та </a:t>
            </a:r>
            <a:r>
              <a:rPr lang="ru-RU" dirty="0" err="1"/>
              <a:t>ін</a:t>
            </a:r>
            <a:r>
              <a:rPr lang="ru-RU" dirty="0"/>
              <a:t>.</a:t>
            </a:r>
          </a:p>
          <a:p>
            <a:endParaRPr lang="uk-UA" dirty="0"/>
          </a:p>
        </p:txBody>
      </p:sp>
      <p:pic>
        <p:nvPicPr>
          <p:cNvPr id="3074" name="Picture 2" descr="C:\Users\Владислав\Desktop\sadovsk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556791"/>
            <a:ext cx="3096344" cy="44772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9224258"/>
      </p:ext>
    </p:extLst>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400" b="1" dirty="0" err="1"/>
              <a:t>Могутню</a:t>
            </a:r>
            <a:r>
              <a:rPr lang="ru-RU" sz="1400" b="1" dirty="0"/>
              <a:t> силу таланту </a:t>
            </a:r>
            <a:r>
              <a:rPr lang="ru-RU" sz="1400" b="1" dirty="0" err="1"/>
              <a:t>мав</a:t>
            </a:r>
            <a:r>
              <a:rPr lang="ru-RU" sz="1400" b="1" dirty="0"/>
              <a:t> </a:t>
            </a:r>
            <a:r>
              <a:rPr lang="ru-RU" sz="1400" b="1" dirty="0" err="1"/>
              <a:t>видатний</a:t>
            </a:r>
            <a:r>
              <a:rPr lang="ru-RU" sz="1400" b="1" dirty="0"/>
              <a:t> </a:t>
            </a:r>
            <a:r>
              <a:rPr lang="ru-RU" sz="1400" b="1" dirty="0" err="1"/>
              <a:t>украïнський</a:t>
            </a:r>
            <a:r>
              <a:rPr lang="ru-RU" sz="1400" b="1" dirty="0"/>
              <a:t> драматург i </a:t>
            </a:r>
            <a:r>
              <a:rPr lang="ru-RU" sz="1400" b="1" dirty="0" err="1"/>
              <a:t>театральний</a:t>
            </a:r>
            <a:r>
              <a:rPr lang="ru-RU" sz="1400" b="1" dirty="0"/>
              <a:t> </a:t>
            </a:r>
            <a:r>
              <a:rPr lang="ru-RU" sz="1400" b="1" dirty="0" err="1"/>
              <a:t>дiяч</a:t>
            </a:r>
            <a:r>
              <a:rPr lang="ru-RU" sz="1400" b="1" dirty="0"/>
              <a:t> </a:t>
            </a:r>
            <a:br>
              <a:rPr lang="ru-RU" sz="1400" b="1" dirty="0"/>
            </a:br>
            <a:r>
              <a:rPr lang="ru-RU" sz="1400" b="1" dirty="0" err="1"/>
              <a:t>Iван</a:t>
            </a:r>
            <a:r>
              <a:rPr lang="ru-RU" sz="1400" b="1" dirty="0"/>
              <a:t> </a:t>
            </a:r>
            <a:r>
              <a:rPr lang="ru-RU" sz="1400" b="1" dirty="0" err="1"/>
              <a:t>Карпович</a:t>
            </a:r>
            <a:r>
              <a:rPr lang="ru-RU" sz="1400" b="1" dirty="0"/>
              <a:t> </a:t>
            </a:r>
            <a:r>
              <a:rPr lang="ru-RU" sz="1400" b="1" dirty="0" err="1"/>
              <a:t>Тобiлевич</a:t>
            </a:r>
            <a:r>
              <a:rPr lang="ru-RU" sz="1400" b="1" dirty="0"/>
              <a:t>, широко </a:t>
            </a:r>
            <a:r>
              <a:rPr lang="ru-RU" sz="1400" b="1" dirty="0" err="1"/>
              <a:t>вiдомий</a:t>
            </a:r>
            <a:r>
              <a:rPr lang="ru-RU" sz="1400" b="1" dirty="0"/>
              <a:t> </a:t>
            </a:r>
            <a:r>
              <a:rPr lang="ru-RU" sz="1400" b="1" dirty="0" err="1"/>
              <a:t>пiд</a:t>
            </a:r>
            <a:r>
              <a:rPr lang="ru-RU" sz="1400" b="1" dirty="0"/>
              <a:t> </a:t>
            </a:r>
            <a:r>
              <a:rPr lang="ru-RU" sz="1400" b="1" dirty="0" err="1"/>
              <a:t>псевдонiмом</a:t>
            </a:r>
            <a:r>
              <a:rPr lang="ru-RU" sz="1400" b="1" dirty="0"/>
              <a:t> Карпенко-Карий. "</a:t>
            </a:r>
            <a:r>
              <a:rPr lang="ru-RU" sz="1400" b="1" dirty="0" err="1"/>
              <a:t>Вiн</a:t>
            </a:r>
            <a:r>
              <a:rPr lang="ru-RU" sz="1400" b="1" dirty="0"/>
              <a:t> </a:t>
            </a:r>
            <a:r>
              <a:rPr lang="ru-RU" sz="1400" b="1" dirty="0" err="1"/>
              <a:t>був</a:t>
            </a:r>
            <a:r>
              <a:rPr lang="ru-RU" sz="1400" b="1" dirty="0"/>
              <a:t> </a:t>
            </a:r>
            <a:br>
              <a:rPr lang="ru-RU" sz="1400" b="1" dirty="0"/>
            </a:br>
            <a:r>
              <a:rPr lang="ru-RU" sz="1400" b="1" dirty="0"/>
              <a:t>одним </a:t>
            </a:r>
            <a:r>
              <a:rPr lang="ru-RU" sz="1400" b="1" dirty="0" err="1"/>
              <a:t>iз</a:t>
            </a:r>
            <a:r>
              <a:rPr lang="ru-RU" sz="1400" b="1" dirty="0"/>
              <a:t> </a:t>
            </a:r>
            <a:r>
              <a:rPr lang="ru-RU" sz="1400" b="1" dirty="0" err="1"/>
              <a:t>батькiв</a:t>
            </a:r>
            <a:r>
              <a:rPr lang="ru-RU" sz="1400" b="1" dirty="0"/>
              <a:t> </a:t>
            </a:r>
            <a:r>
              <a:rPr lang="ru-RU" sz="1400" b="1" dirty="0" err="1"/>
              <a:t>новочасного</a:t>
            </a:r>
            <a:r>
              <a:rPr lang="ru-RU" sz="1400" b="1" dirty="0"/>
              <a:t> </a:t>
            </a:r>
            <a:r>
              <a:rPr lang="ru-RU" sz="1400" b="1" dirty="0" err="1"/>
              <a:t>украïнського</a:t>
            </a:r>
            <a:r>
              <a:rPr lang="ru-RU" sz="1400" b="1" dirty="0"/>
              <a:t> театру, </a:t>
            </a:r>
            <a:r>
              <a:rPr lang="ru-RU" sz="1400" b="1" dirty="0" err="1"/>
              <a:t>визначним</a:t>
            </a:r>
            <a:r>
              <a:rPr lang="ru-RU" sz="1400" b="1" dirty="0"/>
              <a:t> артистом та при </a:t>
            </a:r>
            <a:br>
              <a:rPr lang="ru-RU" sz="1400" b="1" dirty="0"/>
            </a:br>
            <a:r>
              <a:rPr lang="ru-RU" sz="1400" b="1" dirty="0" err="1"/>
              <a:t>тiм</a:t>
            </a:r>
            <a:r>
              <a:rPr lang="ru-RU" sz="1400" b="1" dirty="0"/>
              <a:t> великим драматургом, </a:t>
            </a:r>
            <a:r>
              <a:rPr lang="ru-RU" sz="1400" b="1" dirty="0" err="1"/>
              <a:t>якому</a:t>
            </a:r>
            <a:r>
              <a:rPr lang="ru-RU" sz="1400" b="1" dirty="0"/>
              <a:t> </a:t>
            </a:r>
            <a:r>
              <a:rPr lang="ru-RU" sz="1400" b="1" dirty="0" err="1"/>
              <a:t>рiвного</a:t>
            </a:r>
            <a:r>
              <a:rPr lang="ru-RU" sz="1400" b="1" dirty="0"/>
              <a:t> не </a:t>
            </a:r>
            <a:r>
              <a:rPr lang="ru-RU" sz="1400" b="1" dirty="0" err="1"/>
              <a:t>має</a:t>
            </a:r>
            <a:r>
              <a:rPr lang="ru-RU" sz="1400" b="1" dirty="0"/>
              <a:t> наша </a:t>
            </a:r>
            <a:r>
              <a:rPr lang="ru-RU" sz="1400" b="1" dirty="0" err="1"/>
              <a:t>лiтература</a:t>
            </a:r>
            <a:r>
              <a:rPr lang="ru-RU" sz="1400" b="1" dirty="0"/>
              <a:t>", - писав про </a:t>
            </a:r>
            <a:r>
              <a:rPr lang="ru-RU" sz="1400" b="1" dirty="0" err="1"/>
              <a:t>нього</a:t>
            </a:r>
            <a:r>
              <a:rPr lang="ru-RU" sz="1400" b="1" dirty="0"/>
              <a:t> </a:t>
            </a:r>
            <a:br>
              <a:rPr lang="ru-RU" sz="1400" b="1" dirty="0"/>
            </a:br>
            <a:r>
              <a:rPr lang="ru-RU" sz="1400" b="1" dirty="0"/>
              <a:t>I.  Франко.</a:t>
            </a:r>
            <a:endParaRPr lang="uk-UA" sz="1400" b="1" dirty="0"/>
          </a:p>
        </p:txBody>
      </p:sp>
      <p:pic>
        <p:nvPicPr>
          <p:cNvPr id="4098" name="Picture 2" descr="C:\Users\Владислав\Desktop\Іван-Карпенко-Карий.-Біографія.-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2060847"/>
            <a:ext cx="3384376" cy="3816425"/>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Владислав\Desktop\317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7000" y="2060848"/>
            <a:ext cx="2749376" cy="3816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6460019"/>
      </p:ext>
    </p:extLst>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229600" cy="1143000"/>
          </a:xfrm>
        </p:spPr>
        <p:txBody>
          <a:bodyPr>
            <a:normAutofit fontScale="90000"/>
          </a:bodyPr>
          <a:lstStyle/>
          <a:p>
            <a:r>
              <a:rPr lang="uk-UA" sz="2000" dirty="0" smtClean="0"/>
              <a:t/>
            </a:r>
            <a:br>
              <a:rPr lang="uk-UA" sz="2000" dirty="0" smtClean="0"/>
            </a:br>
            <a:r>
              <a:rPr lang="uk-UA" sz="2000" dirty="0"/>
              <a:t/>
            </a:r>
            <a:br>
              <a:rPr lang="uk-UA" sz="2000" dirty="0"/>
            </a:br>
            <a:r>
              <a:rPr lang="uk-UA" sz="2000" dirty="0" smtClean="0"/>
              <a:t/>
            </a:r>
            <a:br>
              <a:rPr lang="uk-UA" sz="2000" dirty="0" smtClean="0"/>
            </a:br>
            <a:r>
              <a:rPr lang="uk-UA" sz="2000" dirty="0" smtClean="0"/>
              <a:t>“ </a:t>
            </a:r>
            <a:r>
              <a:rPr lang="uk-UA" sz="2000" dirty="0"/>
              <a:t>Драматична творчість Карпенка-Карого -  це найвище досягнення нашого класичного театру, </a:t>
            </a:r>
            <a:r>
              <a:rPr lang="uk-UA" sz="2000" dirty="0" err="1"/>
              <a:t>театру</a:t>
            </a:r>
            <a:r>
              <a:rPr lang="uk-UA" sz="2000" dirty="0"/>
              <a:t>  корифеїв, що стало школою </a:t>
            </a:r>
            <a:br>
              <a:rPr lang="uk-UA" sz="2000" dirty="0"/>
            </a:br>
            <a:r>
              <a:rPr lang="en-US" sz="2000" dirty="0"/>
              <a:t>    </a:t>
            </a:r>
            <a:r>
              <a:rPr lang="uk-UA" sz="2000" dirty="0"/>
              <a:t>для українських  драматургів нашого часу ”. </a:t>
            </a:r>
            <a:r>
              <a:rPr lang="uk-UA" sz="4000" dirty="0" smtClean="0"/>
              <a:t> </a:t>
            </a:r>
            <a:r>
              <a:rPr lang="uk-UA" sz="2000" dirty="0" smtClean="0"/>
              <a:t>(</a:t>
            </a:r>
            <a:r>
              <a:rPr lang="uk-UA" sz="2000" dirty="0"/>
              <a:t>Ростислав </a:t>
            </a:r>
            <a:r>
              <a:rPr lang="uk-UA" sz="2000" dirty="0" err="1"/>
              <a:t>Пилипчук</a:t>
            </a:r>
            <a:r>
              <a:rPr lang="uk-UA" sz="2000" dirty="0"/>
              <a:t>)      </a:t>
            </a:r>
            <a:r>
              <a:rPr lang="ru-RU" dirty="0"/>
              <a:t/>
            </a:r>
            <a:br>
              <a:rPr lang="ru-RU" dirty="0"/>
            </a:br>
            <a:endParaRPr lang="uk-UA" dirty="0"/>
          </a:p>
        </p:txBody>
      </p:sp>
      <p:sp>
        <p:nvSpPr>
          <p:cNvPr id="3" name="Объект 2"/>
          <p:cNvSpPr>
            <a:spLocks noGrp="1"/>
          </p:cNvSpPr>
          <p:nvPr>
            <p:ph idx="1"/>
          </p:nvPr>
        </p:nvSpPr>
        <p:spPr/>
        <p:txBody>
          <a:bodyPr>
            <a:normAutofit fontScale="92500" lnSpcReduction="20000"/>
          </a:bodyPr>
          <a:lstStyle/>
          <a:p>
            <a:r>
              <a:rPr lang="uk-UA" dirty="0"/>
              <a:t>Карпенко-Карий був не лише талановитим драматургом, а й прекрасним актором. Він створив високохудожні сценічні образи: </a:t>
            </a:r>
            <a:r>
              <a:rPr lang="uk-UA" dirty="0" err="1"/>
              <a:t>Возного</a:t>
            </a:r>
            <a:r>
              <a:rPr lang="uk-UA" dirty="0"/>
              <a:t> («</a:t>
            </a:r>
            <a:r>
              <a:rPr lang="uk-UA" b="1" dirty="0">
                <a:hlinkClick r:id="rId2" tooltip="Соціально-побутова драма Наталка Полтавка"/>
              </a:rPr>
              <a:t>Наталка Полтавка</a:t>
            </a:r>
            <a:r>
              <a:rPr lang="uk-UA" dirty="0"/>
              <a:t>» Івана Котляревського), Назара Стодолі й Гната Карого («Назар </a:t>
            </a:r>
            <a:r>
              <a:rPr lang="uk-UA" dirty="0" err="1"/>
              <a:t>Стодоля</a:t>
            </a:r>
            <a:r>
              <a:rPr lang="uk-UA" dirty="0"/>
              <a:t>» </a:t>
            </a:r>
            <a:r>
              <a:rPr lang="uk-UA" b="1" dirty="0">
                <a:hlinkClick r:id="rId3" tooltip="Бесіда-розповідь про Тараса Шевченка"/>
              </a:rPr>
              <a:t>Тараса Шевченка</a:t>
            </a:r>
            <a:r>
              <a:rPr lang="uk-UA" dirty="0"/>
              <a:t>), Герасима Калитки і Пузиря із своїх п'єс «Сто тисяч» і «Хазяїн». </a:t>
            </a:r>
          </a:p>
          <a:p>
            <a:r>
              <a:rPr lang="uk-UA" dirty="0"/>
              <a:t/>
            </a:r>
            <a:br>
              <a:rPr lang="uk-UA" dirty="0"/>
            </a:br>
            <a:r>
              <a:rPr lang="uk-UA" dirty="0"/>
              <a:t>Він невтомно працював над своїми ролями, відшліфовуючи кожен епізод до найменших деталей. Його гра була позбавлена штучної декоративності, а відзначалася простотою і життєвою правдою, проникненням у внутрішній світ героїв. </a:t>
            </a:r>
          </a:p>
          <a:p>
            <a:endParaRPr lang="uk-UA" dirty="0"/>
          </a:p>
        </p:txBody>
      </p:sp>
    </p:spTree>
    <p:extLst>
      <p:ext uri="{BB962C8B-B14F-4D97-AF65-F5344CB8AC3E}">
        <p14:creationId xmlns:p14="http://schemas.microsoft.com/office/powerpoint/2010/main" val="3784060571"/>
      </p:ext>
    </p:extLst>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uk-UA" dirty="0" smtClean="0"/>
              <a:t>Микола Садовський</a:t>
            </a:r>
            <a:endParaRPr lang="uk-UA" dirty="0"/>
          </a:p>
        </p:txBody>
      </p:sp>
      <p:sp>
        <p:nvSpPr>
          <p:cNvPr id="3" name="Объект 2"/>
          <p:cNvSpPr>
            <a:spLocks noGrp="1"/>
          </p:cNvSpPr>
          <p:nvPr>
            <p:ph idx="1"/>
          </p:nvPr>
        </p:nvSpPr>
        <p:spPr>
          <a:xfrm>
            <a:off x="457200" y="1600200"/>
            <a:ext cx="4114800" cy="4525963"/>
          </a:xfrm>
        </p:spPr>
        <p:txBody>
          <a:bodyPr>
            <a:normAutofit fontScale="92500"/>
          </a:bodyPr>
          <a:lstStyle/>
          <a:p>
            <a:r>
              <a:rPr lang="uk-UA" sz="1600" b="1" dirty="0"/>
              <a:t>Як актор Садовський відзначався винятковою пластичністю, простотою, глибиною і щирістю почуттів, хоч і не позбавлених характером гри «нутром» (від великих емоцій до спаду). Садовський уславився в героїчно-історичному — </a:t>
            </a:r>
            <a:r>
              <a:rPr lang="uk-UA" sz="1600" b="1" dirty="0">
                <a:hlinkClick r:id="rId2" tooltip="Хмельницький Богдан"/>
              </a:rPr>
              <a:t>Богдан Хмельницький</a:t>
            </a:r>
            <a:r>
              <a:rPr lang="uk-UA" sz="1600" b="1" dirty="0"/>
              <a:t> (в однойменній п'єсі М. Старицького), </a:t>
            </a:r>
            <a:r>
              <a:rPr lang="uk-UA" sz="1600" b="1" dirty="0">
                <a:hlinkClick r:id="rId3" tooltip="Чалий Сава"/>
              </a:rPr>
              <a:t>Сава Чалий</a:t>
            </a:r>
            <a:r>
              <a:rPr lang="uk-UA" sz="1600" b="1" dirty="0"/>
              <a:t> (І. Карпенка-Карого), </a:t>
            </a:r>
            <a:r>
              <a:rPr lang="uk-UA" sz="1600" b="1" dirty="0">
                <a:hlinkClick r:id="rId4" tooltip="Дорошенко Петро"/>
              </a:rPr>
              <a:t>Гетьман Дорошенко</a:t>
            </a:r>
            <a:r>
              <a:rPr lang="uk-UA" sz="1600" b="1" dirty="0"/>
              <a:t> (</a:t>
            </a:r>
            <a:r>
              <a:rPr lang="uk-UA" sz="1600" b="1" dirty="0">
                <a:hlinkClick r:id="rId5" tooltip="Старицька-Черняхівська Людмила Михайлівна"/>
              </a:rPr>
              <a:t>Л. </a:t>
            </a:r>
            <a:r>
              <a:rPr lang="uk-UA" sz="1600" b="1" dirty="0" err="1">
                <a:hlinkClick r:id="rId5" tooltip="Старицька-Черняхівська Людмила Михайлівна"/>
              </a:rPr>
              <a:t>Старицької-Черняхівської</a:t>
            </a:r>
            <a:r>
              <a:rPr lang="uk-UA" sz="1600" b="1" dirty="0"/>
              <a:t>) і героїчно-побутовому репертуарі: Дмитро («Не судилося» М. Старицького), Опанас («Бурлака» І. Карпенка-Карого); був першим Командором («Камінний господар» </a:t>
            </a:r>
            <a:r>
              <a:rPr lang="uk-UA" sz="1600" b="1" dirty="0">
                <a:hlinkClick r:id="rId6" tooltip="Леся Українка"/>
              </a:rPr>
              <a:t>Лесі Українки</a:t>
            </a:r>
            <a:r>
              <a:rPr lang="uk-UA" sz="1600" b="1" dirty="0"/>
              <a:t>) і </a:t>
            </a:r>
            <a:r>
              <a:rPr lang="uk-UA" sz="1600" b="1" dirty="0" err="1"/>
              <a:t>Городничим</a:t>
            </a:r>
            <a:r>
              <a:rPr lang="uk-UA" sz="1600" b="1" dirty="0"/>
              <a:t> на українській сцені («Ревізор» </a:t>
            </a:r>
            <a:r>
              <a:rPr lang="uk-UA" sz="1600" b="1" dirty="0">
                <a:hlinkClick r:id="rId7" tooltip="Гоголь Микола Васильович"/>
              </a:rPr>
              <a:t>М. Гоголя</a:t>
            </a:r>
            <a:endParaRPr lang="uk-UA" sz="1600" b="1" dirty="0"/>
          </a:p>
        </p:txBody>
      </p:sp>
      <p:pic>
        <p:nvPicPr>
          <p:cNvPr id="7" name="Picture 3" descr="C:\Users\Владислав\Desktop\1_big.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04048" y="1628801"/>
            <a:ext cx="3403600" cy="4104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6697977"/>
      </p:ext>
    </p:extLst>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486</TotalTime>
  <Words>886</Words>
  <Application>Microsoft Office PowerPoint</Application>
  <PresentationFormat>Экран (4:3)</PresentationFormat>
  <Paragraphs>56</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Апекс</vt:lpstr>
      <vt:lpstr>Родина Тобілевичів — яскраве сузір'я корифеїв українського театру </vt:lpstr>
      <vt:lpstr>Створення театру корифеїв</vt:lpstr>
      <vt:lpstr>СІМ’Я ТОБІЛЕВИЧІВ</vt:lpstr>
      <vt:lpstr>Тобілевичі</vt:lpstr>
      <vt:lpstr>Марія Садовська -Барілотті</vt:lpstr>
      <vt:lpstr>Найкращими її ролями були:</vt:lpstr>
      <vt:lpstr>Могутню силу таланту мав видатний украïнський драматург i театральний дiяч  Iван Карпович Тобiлевич, широко вiдомий пiд псевдонiмом Карпенко-Карий. "Вiн був  одним iз батькiв новочасного украïнського театру, визначним артистом та при  тiм великим драматургом, якому рiвного не має наша лiтература", - писав про нього  I.  Франко.</vt:lpstr>
      <vt:lpstr>   “ Драматична творчість Карпенка-Карого -  це найвище досягнення нашого класичного театру, театру  корифеїв, що стало школою      для українських  драматургів нашого часу ”.  (Ростислав Пилипчук)       </vt:lpstr>
      <vt:lpstr>Микола Садовський</vt:lpstr>
      <vt:lpstr>  Садовський також сприяв збагаченню українського репертуару перекладами («Ревізор» М. Гоголя, лібрето опер «Галька» С. Монюшка, «Продана наречена» Б. Сметани та ін.) Як режисер Садовський виховав цілу плеяду українських акторів (А. Петляш, О. Корольчук, Є. Хуторна, М. Малиш-Федорець, І. Ковалевський і багато ін), даючи їм більшу свободу у створенні образу.  </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Драматургічна та театральна  творчі</dc:title>
  <dc:creator>Admin</dc:creator>
  <cp:lastModifiedBy>Владислав</cp:lastModifiedBy>
  <cp:revision>58</cp:revision>
  <dcterms:created xsi:type="dcterms:W3CDTF">2011-02-16T08:25:31Z</dcterms:created>
  <dcterms:modified xsi:type="dcterms:W3CDTF">2015-02-01T22:55:22Z</dcterms:modified>
</cp:coreProperties>
</file>