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9" r:id="rId4"/>
    <p:sldId id="265" r:id="rId5"/>
    <p:sldId id="268" r:id="rId6"/>
    <p:sldId id="267" r:id="rId7"/>
    <p:sldId id="271" r:id="rId8"/>
    <p:sldId id="263" r:id="rId9"/>
    <p:sldId id="273" r:id="rId10"/>
    <p:sldId id="274" r:id="rId11"/>
    <p:sldId id="262" r:id="rId12"/>
    <p:sldId id="261" r:id="rId13"/>
    <p:sldId id="260" r:id="rId14"/>
    <p:sldId id="272" r:id="rId15"/>
    <p:sldId id="270" r:id="rId16"/>
    <p:sldId id="257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391" autoAdjust="0"/>
  </p:normalViewPr>
  <p:slideViewPr>
    <p:cSldViewPr>
      <p:cViewPr varScale="1">
        <p:scale>
          <a:sx n="89" d="100"/>
          <a:sy n="89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siknygy.net.ua/news/36077/vsiknygy.com.ua/books/dzhury_i_pidvodnyy_choven/?utm_source=d_ch&amp;utm_medium=cpa&amp;utm_campaign=10%25" TargetMode="External"/><Relationship Id="rId2" Type="http://schemas.openxmlformats.org/officeDocument/2006/relationships/hyperlink" Target="http://vsiknygy.net.ua/news/36077/vsiknygy.com.ua/books/dzhury_kozaka_shvayky/?utm_source=d_ch&amp;utm_medium=cpa&amp;utm_campaign=10%2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siknygy.net.ua/wp-content/uploads/2014/05/6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286124"/>
            <a:ext cx="6929454" cy="28681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	Володимир</a:t>
            </a:r>
            <a:br>
              <a:rPr lang="uk-UA" dirty="0" smtClean="0"/>
            </a:br>
            <a:r>
              <a:rPr lang="uk-UA" dirty="0" smtClean="0"/>
              <a:t>	 </a:t>
            </a:r>
            <a:r>
              <a:rPr lang="uk-UA" dirty="0" err="1" smtClean="0"/>
              <a:t>Рутківський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 	 </a:t>
            </a:r>
            <a:r>
              <a:rPr lang="ru-RU" b="0" dirty="0" err="1" smtClean="0"/>
              <a:t>український</a:t>
            </a:r>
            <a:r>
              <a:rPr lang="ru-RU" b="0" dirty="0" smtClean="0"/>
              <a:t> поет, </a:t>
            </a:r>
            <a:br>
              <a:rPr lang="ru-RU" b="0" dirty="0" smtClean="0"/>
            </a:br>
            <a:r>
              <a:rPr lang="ru-RU" b="0" dirty="0" smtClean="0"/>
              <a:t>	</a:t>
            </a:r>
            <a:r>
              <a:rPr lang="ru-RU" b="0" dirty="0" err="1" smtClean="0"/>
              <a:t>прозаїк</a:t>
            </a:r>
            <a:r>
              <a:rPr lang="ru-RU" b="0" dirty="0" smtClean="0"/>
              <a:t>, </a:t>
            </a:r>
            <a:r>
              <a:rPr lang="ru-RU" b="0" dirty="0" err="1" smtClean="0"/>
              <a:t>журналіст</a:t>
            </a:r>
            <a:r>
              <a:rPr lang="ru-RU" b="0" dirty="0" smtClean="0"/>
              <a:t>,     	дитячий </a:t>
            </a:r>
            <a:r>
              <a:rPr lang="ru-RU" b="0" dirty="0" err="1" smtClean="0"/>
              <a:t>письменник</a:t>
            </a:r>
            <a:r>
              <a:rPr lang="ru-RU" b="0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(18 квітня </a:t>
            </a:r>
            <a:r>
              <a:rPr lang="uk-UA" smtClean="0"/>
              <a:t>1937 </a:t>
            </a:r>
            <a:r>
              <a:rPr lang="uk-UA" smtClean="0"/>
              <a:t>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Рисунок 4" descr="20110207124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40" y="0"/>
            <a:ext cx="46434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215338" cy="6715148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 err="1" smtClean="0"/>
              <a:t>Характе́рник</a:t>
            </a:r>
            <a:r>
              <a:rPr lang="uk-UA" b="1" i="1" dirty="0" smtClean="0"/>
              <a:t>, </a:t>
            </a:r>
            <a:r>
              <a:rPr lang="uk-UA" b="1" i="1" dirty="0" err="1" smtClean="0"/>
              <a:t>химоро́дник</a:t>
            </a:r>
            <a:r>
              <a:rPr lang="uk-UA" b="1" i="1" dirty="0" smtClean="0"/>
              <a:t>, </a:t>
            </a:r>
            <a:r>
              <a:rPr lang="uk-UA" b="1" i="1" dirty="0" err="1" smtClean="0"/>
              <a:t>галдо́вник</a:t>
            </a:r>
            <a:r>
              <a:rPr lang="uk-UA" b="1" i="1" dirty="0" smtClean="0"/>
              <a:t> («</a:t>
            </a:r>
            <a:r>
              <a:rPr lang="uk-UA" b="1" i="1" dirty="0" err="1" smtClean="0"/>
              <a:t>галдувати</a:t>
            </a:r>
            <a:r>
              <a:rPr lang="uk-UA" b="1" i="1" dirty="0" smtClean="0"/>
              <a:t>» — чаклувати) або </a:t>
            </a:r>
            <a:r>
              <a:rPr lang="uk-UA" b="1" i="1" dirty="0" err="1" smtClean="0"/>
              <a:t>заморо́чник</a:t>
            </a:r>
            <a:r>
              <a:rPr lang="uk-UA" dirty="0" smtClean="0"/>
              <a:t> (вмів напускати «морок» — туман, сон) — назва віщуна, чаклуна на Запорозькій Січі, який займався не лише ворожінням, але й лікуванням поранених козаків, їх психотерапією та фізичною підготовкою, про що існує ряд історичних свідчень очевидців, народних легенд та переказів.</a:t>
            </a:r>
          </a:p>
          <a:p>
            <a:r>
              <a:rPr lang="uk-UA" dirty="0" smtClean="0"/>
              <a:t>«У діда Куделі Санько навчився не тільки ворожбитських таємниць, а й того, як слухати світ. Дід Куделя казав, що … у просторі ніщо не щезає. Хіба що в ньому все перемішалося — і живе, і мертве, і минуле, і майбутнє. І щоб відібрати саме те, що тобі потрібно, треба дуже уважно вслухатися в світ…» Санько здатен рубати дерево ребром долоні, підкорювати собі звірину й людей, рятує від смерті Швайку з Грицьком, товаришує не лише з тваринами, а й із птахами та рибами.</a:t>
            </a:r>
          </a:p>
          <a:p>
            <a:r>
              <a:rPr lang="uk-UA" dirty="0" smtClean="0"/>
              <a:t>Одна з подій твору, у якій яскраво розкривається характер Санька — помста панові Зарембі, який ненавидить всіх і все. Коли попередник шмагав підлеглих нагаями, то Заремба здатен садовити людей на палі та дерти з них шкіру. Тому хитрий задум Грицика — віддати пана обманним шляхом у неволю до татар — видається цілком справедливим, і його блискуче втілюють побратими.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53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u="sng" dirty="0" smtClean="0"/>
              <a:t>Історичний роман </a:t>
            </a:r>
            <a:br>
              <a:rPr lang="uk-UA" u="sng" dirty="0" smtClean="0"/>
            </a:br>
            <a:r>
              <a:rPr lang="uk-UA" u="sng" dirty="0" smtClean="0"/>
              <a:t>«Джури козака Швайки» (2007)</a:t>
            </a:r>
            <a:endParaRPr lang="uk-UA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214422"/>
            <a:ext cx="6072198" cy="621510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присвячений зародженню козацтва в Україні. Разом із його героями — малими Саньком і Грициком, юним богатирем Демком, козаком-розвідником Швайкою, волхвом </a:t>
            </a:r>
            <a:r>
              <a:rPr lang="uk-UA" dirty="0" err="1" smtClean="0"/>
              <a:t>Кудьмою</a:t>
            </a:r>
            <a:r>
              <a:rPr lang="uk-UA" dirty="0" smtClean="0"/>
              <a:t>, читачі потрапляють у вир карколомних, небезпечних, часом незвичайних, пригод. Вдаючись подекуди до фантастичних моментів (як-от, незвичайні здібності Санька, приручені дідом </a:t>
            </a:r>
            <a:r>
              <a:rPr lang="uk-UA" dirty="0" err="1" smtClean="0"/>
              <a:t>Кудьмою</a:t>
            </a:r>
            <a:r>
              <a:rPr lang="uk-UA" dirty="0" smtClean="0"/>
              <a:t> вовки), письменник розкриває вічне прагнення українців до волі, яке змушувало їх виступати проти утисків польської шляхти і підіймати шаблю на татарську орду навіть тоді, коли за спиною не було майже нікого. Легко помітити, що історичних осіб та видатних подій в новому романі В.</a:t>
            </a:r>
            <a:r>
              <a:rPr lang="uk-UA" dirty="0" err="1" smtClean="0"/>
              <a:t>Рутківського</a:t>
            </a:r>
            <a:r>
              <a:rPr lang="uk-UA" dirty="0" smtClean="0"/>
              <a:t> немає, але розповідь про зародження козацьких традицій ведеться так майстерно, що читач починає себе відчувати сучасником мужнього та винахідливого Швайки та його відданих і хоробрих джур</a:t>
            </a:r>
            <a:r>
              <a:rPr lang="uk-UA" i="1" dirty="0" smtClean="0"/>
              <a:t>.</a:t>
            </a:r>
            <a:endParaRPr lang="uk-UA" dirty="0"/>
          </a:p>
        </p:txBody>
      </p:sp>
      <p:pic>
        <p:nvPicPr>
          <p:cNvPr id="4" name="Рисунок 3" descr="ju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357298"/>
            <a:ext cx="3143240" cy="4928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15338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Літературна вікторина за романом «Джури козака Швайки»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180764"/>
            <a:ext cx="8358246" cy="5677236"/>
          </a:xfrm>
        </p:spPr>
        <p:txBody>
          <a:bodyPr>
            <a:normAutofit fontScale="62500" lnSpcReduction="20000"/>
          </a:bodyPr>
          <a:lstStyle/>
          <a:p>
            <a:r>
              <a:rPr lang="uk-UA" sz="2900" dirty="0" smtClean="0"/>
              <a:t>1. </a:t>
            </a:r>
            <a:r>
              <a:rPr lang="uk-UA" sz="2900" b="1" dirty="0" smtClean="0"/>
              <a:t>В якому столітті відбувається дія роману?</a:t>
            </a:r>
            <a:r>
              <a:rPr lang="uk-UA" sz="2900" dirty="0" smtClean="0"/>
              <a:t> 13 ст.; 14 </a:t>
            </a:r>
            <a:r>
              <a:rPr lang="uk-UA" sz="2900" dirty="0" err="1" smtClean="0"/>
              <a:t>ст</a:t>
            </a:r>
            <a:r>
              <a:rPr lang="uk-UA" sz="2900" i="1" dirty="0" smtClean="0"/>
              <a:t>.; 15 </a:t>
            </a:r>
            <a:r>
              <a:rPr lang="uk-UA" sz="2900" i="1" dirty="0" err="1" smtClean="0"/>
              <a:t>ст</a:t>
            </a:r>
            <a:r>
              <a:rPr lang="uk-UA" sz="2900" i="1" dirty="0" smtClean="0"/>
              <a:t>.</a:t>
            </a:r>
            <a:r>
              <a:rPr lang="uk-UA" sz="2900" dirty="0" smtClean="0"/>
              <a:t/>
            </a:r>
            <a:br>
              <a:rPr lang="uk-UA" sz="2900" dirty="0" smtClean="0"/>
            </a:br>
            <a:r>
              <a:rPr lang="uk-UA" sz="2900" dirty="0" smtClean="0"/>
              <a:t>2. </a:t>
            </a:r>
            <a:r>
              <a:rPr lang="uk-UA" sz="2900" b="1" dirty="0" smtClean="0"/>
              <a:t>Про яку історичну подію згадується у творі?</a:t>
            </a:r>
            <a:r>
              <a:rPr lang="uk-UA" sz="2900" dirty="0" smtClean="0"/>
              <a:t> Нашестя Батия. </a:t>
            </a:r>
            <a:r>
              <a:rPr lang="uk-UA" sz="2900" i="1" dirty="0" smtClean="0"/>
              <a:t>Битва під Синіми Водами. </a:t>
            </a:r>
            <a:r>
              <a:rPr lang="uk-UA" sz="2900" dirty="0" smtClean="0"/>
              <a:t>Повстання Наливайка.</a:t>
            </a:r>
            <a:br>
              <a:rPr lang="uk-UA" sz="2900" dirty="0" smtClean="0"/>
            </a:br>
            <a:r>
              <a:rPr lang="uk-UA" sz="2900" dirty="0" smtClean="0"/>
              <a:t>3. </a:t>
            </a:r>
            <a:r>
              <a:rPr lang="uk-UA" sz="2900" b="1" dirty="0" smtClean="0"/>
              <a:t>Де жили Санько, Грицик і Демко? </a:t>
            </a:r>
            <a:r>
              <a:rPr lang="uk-UA" sz="2900" dirty="0" smtClean="0"/>
              <a:t>У Києві. </a:t>
            </a:r>
            <a:r>
              <a:rPr lang="uk-UA" sz="2900" i="1" dirty="0" smtClean="0"/>
              <a:t>У </a:t>
            </a:r>
            <a:r>
              <a:rPr lang="uk-UA" sz="2900" i="1" dirty="0" err="1" smtClean="0"/>
              <a:t>Воронівці</a:t>
            </a:r>
            <a:r>
              <a:rPr lang="uk-UA" sz="2900" i="1" dirty="0" smtClean="0"/>
              <a:t>. </a:t>
            </a:r>
            <a:r>
              <a:rPr lang="uk-UA" sz="2900" dirty="0" smtClean="0"/>
              <a:t>У Переяславі.</a:t>
            </a:r>
            <a:br>
              <a:rPr lang="uk-UA" sz="2900" dirty="0" smtClean="0"/>
            </a:br>
            <a:r>
              <a:rPr lang="uk-UA" sz="2900" dirty="0" smtClean="0"/>
              <a:t>4. </a:t>
            </a:r>
            <a:r>
              <a:rPr lang="uk-UA" sz="2900" b="1" dirty="0" smtClean="0"/>
              <a:t>Що означає татарською мовою слово «козак»? </a:t>
            </a:r>
            <a:r>
              <a:rPr lang="uk-UA" sz="2900" i="1" dirty="0" smtClean="0"/>
              <a:t>Вільна людина. </a:t>
            </a:r>
            <a:r>
              <a:rPr lang="uk-UA" sz="2900" dirty="0" smtClean="0"/>
              <a:t>Воїн. Мисливець.</a:t>
            </a:r>
            <a:br>
              <a:rPr lang="uk-UA" sz="2900" dirty="0" smtClean="0"/>
            </a:br>
            <a:r>
              <a:rPr lang="uk-UA" sz="2900" dirty="0" smtClean="0"/>
              <a:t>5. </a:t>
            </a:r>
            <a:r>
              <a:rPr lang="uk-UA" sz="2900" b="1" dirty="0" smtClean="0"/>
              <a:t>Ким був козак Швайка? </a:t>
            </a:r>
            <a:r>
              <a:rPr lang="uk-UA" sz="2900" dirty="0" smtClean="0"/>
              <a:t>Отаманом перших козаків. Кобзарем</a:t>
            </a:r>
            <a:r>
              <a:rPr lang="uk-UA" sz="2900" i="1" dirty="0" smtClean="0"/>
              <a:t>. Розвідником-вивідувачем.</a:t>
            </a:r>
            <a:r>
              <a:rPr lang="uk-UA" sz="2900" dirty="0" smtClean="0"/>
              <a:t/>
            </a:r>
            <a:br>
              <a:rPr lang="uk-UA" sz="2900" dirty="0" smtClean="0"/>
            </a:br>
            <a:r>
              <a:rPr lang="uk-UA" sz="2900" dirty="0" smtClean="0"/>
              <a:t>6. </a:t>
            </a:r>
            <a:r>
              <a:rPr lang="uk-UA" sz="2900" b="1" dirty="0" smtClean="0"/>
              <a:t>Хто врятував Швайку від татарської погоні? </a:t>
            </a:r>
            <a:r>
              <a:rPr lang="uk-UA" sz="2900" i="1" dirty="0" smtClean="0"/>
              <a:t>Вовк Барвінок. </a:t>
            </a:r>
            <a:r>
              <a:rPr lang="uk-UA" sz="2900" dirty="0" smtClean="0"/>
              <a:t>Демко. Санько.</a:t>
            </a:r>
            <a:br>
              <a:rPr lang="uk-UA" sz="2900" dirty="0" smtClean="0"/>
            </a:br>
            <a:r>
              <a:rPr lang="uk-UA" sz="2900" dirty="0" smtClean="0"/>
              <a:t>7. </a:t>
            </a:r>
            <a:r>
              <a:rPr lang="uk-UA" sz="2900" b="1" dirty="0" smtClean="0"/>
              <a:t>Яке прізвисько отримав Демко від діда Кібчика? </a:t>
            </a:r>
            <a:r>
              <a:rPr lang="uk-UA" sz="2900" dirty="0" smtClean="0"/>
              <a:t>Богатир. Манюня. </a:t>
            </a:r>
            <a:r>
              <a:rPr lang="uk-UA" sz="2900" i="1" dirty="0" smtClean="0"/>
              <a:t>Дурна Сила.</a:t>
            </a:r>
            <a:r>
              <a:rPr lang="uk-UA" sz="2900" dirty="0" smtClean="0"/>
              <a:t/>
            </a:r>
            <a:br>
              <a:rPr lang="uk-UA" sz="2900" dirty="0" smtClean="0"/>
            </a:br>
            <a:r>
              <a:rPr lang="uk-UA" sz="2900" dirty="0" smtClean="0"/>
              <a:t>8. </a:t>
            </a:r>
            <a:r>
              <a:rPr lang="uk-UA" sz="2900" b="1" dirty="0" smtClean="0"/>
              <a:t>Чому Грицик і Санько змушені були тікати з села? </a:t>
            </a:r>
            <a:r>
              <a:rPr lang="uk-UA" sz="2900" i="1" dirty="0" smtClean="0"/>
              <a:t>Рятувалися від гніву пана </a:t>
            </a:r>
            <a:r>
              <a:rPr lang="uk-UA" sz="2900" i="1" dirty="0" err="1" smtClean="0"/>
              <a:t>Кобильського</a:t>
            </a:r>
            <a:r>
              <a:rPr lang="uk-UA" sz="2900" i="1" dirty="0" smtClean="0"/>
              <a:t>. </a:t>
            </a:r>
            <a:r>
              <a:rPr lang="uk-UA" sz="2900" dirty="0" smtClean="0"/>
              <a:t>Шукали пригод. Втікали від татар.</a:t>
            </a:r>
            <a:br>
              <a:rPr lang="uk-UA" sz="2900" dirty="0" smtClean="0"/>
            </a:br>
            <a:r>
              <a:rPr lang="uk-UA" sz="2900" dirty="0" smtClean="0"/>
              <a:t>9. </a:t>
            </a:r>
            <a:r>
              <a:rPr lang="uk-UA" sz="2900" b="1" dirty="0" smtClean="0"/>
              <a:t>Хто </a:t>
            </a:r>
            <a:r>
              <a:rPr lang="uk-UA" sz="2900" b="1" dirty="0" err="1" smtClean="0"/>
              <a:t>водночасно</a:t>
            </a:r>
            <a:r>
              <a:rPr lang="uk-UA" sz="2900" b="1" dirty="0" smtClean="0"/>
              <a:t> служив і татарам і шляхті? </a:t>
            </a:r>
            <a:r>
              <a:rPr lang="uk-UA" sz="2900" dirty="0" smtClean="0"/>
              <a:t>Швайка. Дід </a:t>
            </a:r>
            <a:r>
              <a:rPr lang="uk-UA" sz="2900" dirty="0" err="1" smtClean="0"/>
              <a:t>Кудьма</a:t>
            </a:r>
            <a:r>
              <a:rPr lang="uk-UA" sz="2900" dirty="0" smtClean="0"/>
              <a:t>. </a:t>
            </a:r>
            <a:r>
              <a:rPr lang="uk-UA" sz="2900" i="1" dirty="0" err="1" smtClean="0"/>
              <a:t>Тишкевич</a:t>
            </a:r>
            <a:r>
              <a:rPr lang="uk-UA" sz="2900" i="1" dirty="0" smtClean="0"/>
              <a:t>.</a:t>
            </a:r>
            <a:r>
              <a:rPr lang="uk-UA" sz="2900" dirty="0" smtClean="0"/>
              <a:t/>
            </a:r>
            <a:br>
              <a:rPr lang="uk-UA" sz="2900" dirty="0" smtClean="0"/>
            </a:br>
            <a:r>
              <a:rPr lang="uk-UA" sz="2900" dirty="0" smtClean="0"/>
              <a:t>10. </a:t>
            </a:r>
            <a:r>
              <a:rPr lang="uk-UA" sz="2900" b="1" dirty="0" smtClean="0"/>
              <a:t>Чому навчав Санька дід </a:t>
            </a:r>
            <a:r>
              <a:rPr lang="uk-UA" sz="2900" b="1" dirty="0" err="1" smtClean="0"/>
              <a:t>Кудьма</a:t>
            </a:r>
            <a:r>
              <a:rPr lang="uk-UA" sz="2900" b="1" dirty="0" smtClean="0"/>
              <a:t>? </a:t>
            </a:r>
            <a:r>
              <a:rPr lang="uk-UA" sz="2900" i="1" dirty="0" smtClean="0"/>
              <a:t>Ворожбі і знахарству. </a:t>
            </a:r>
            <a:r>
              <a:rPr lang="uk-UA" sz="2900" dirty="0" smtClean="0"/>
              <a:t>Військовій справі. Грі на кобзі.</a:t>
            </a:r>
            <a:br>
              <a:rPr lang="uk-UA" sz="2900" dirty="0" smtClean="0"/>
            </a:br>
            <a:r>
              <a:rPr lang="uk-UA" sz="2900" dirty="0" smtClean="0"/>
              <a:t>11. </a:t>
            </a:r>
            <a:r>
              <a:rPr lang="uk-UA" sz="2900" b="1" dirty="0" smtClean="0"/>
              <a:t>Хто був першим джурою козака Швайки? </a:t>
            </a:r>
            <a:r>
              <a:rPr lang="uk-UA" sz="2900" dirty="0" smtClean="0"/>
              <a:t>Санько. Демко. </a:t>
            </a:r>
            <a:r>
              <a:rPr lang="uk-UA" sz="2900" i="1" dirty="0" smtClean="0"/>
              <a:t>Грицик.</a:t>
            </a:r>
            <a:r>
              <a:rPr lang="uk-UA" sz="2900" dirty="0" smtClean="0"/>
              <a:t/>
            </a:r>
            <a:br>
              <a:rPr lang="uk-UA" sz="2900" dirty="0" smtClean="0"/>
            </a:br>
            <a:r>
              <a:rPr lang="uk-UA" sz="2900" dirty="0" smtClean="0"/>
              <a:t>12. </a:t>
            </a:r>
            <a:r>
              <a:rPr lang="uk-UA" sz="2900" b="1" dirty="0" smtClean="0"/>
              <a:t>Про кого козаки вирішили: «На острові їх тут не буде»? </a:t>
            </a:r>
            <a:r>
              <a:rPr lang="uk-UA" sz="2900" dirty="0" smtClean="0"/>
              <a:t>Про татар. Про ляхів. </a:t>
            </a:r>
            <a:r>
              <a:rPr lang="uk-UA" sz="2900" i="1" dirty="0" smtClean="0"/>
              <a:t>Про жінок.</a:t>
            </a:r>
            <a:r>
              <a:rPr lang="uk-UA" sz="2900" dirty="0" smtClean="0"/>
              <a:t/>
            </a:r>
            <a:br>
              <a:rPr lang="uk-UA" sz="2900" dirty="0" smtClean="0"/>
            </a:br>
            <a:r>
              <a:rPr lang="uk-UA" sz="2900" dirty="0" smtClean="0"/>
              <a:t>13. </a:t>
            </a:r>
            <a:r>
              <a:rPr lang="uk-UA" sz="2900" b="1" dirty="0" smtClean="0"/>
              <a:t>Як називалося житло козаків? </a:t>
            </a:r>
            <a:r>
              <a:rPr lang="uk-UA" sz="2900" dirty="0" smtClean="0"/>
              <a:t>Хата</a:t>
            </a:r>
            <a:r>
              <a:rPr lang="uk-UA" sz="2900" i="1" dirty="0" smtClean="0"/>
              <a:t>. Курінь. </a:t>
            </a:r>
            <a:r>
              <a:rPr lang="uk-UA" sz="2900" dirty="0" smtClean="0"/>
              <a:t>Січ.</a:t>
            </a:r>
            <a:br>
              <a:rPr lang="uk-UA" sz="2900" dirty="0" smtClean="0"/>
            </a:br>
            <a:r>
              <a:rPr lang="uk-UA" sz="2900" dirty="0" smtClean="0"/>
              <a:t>14. </a:t>
            </a:r>
            <a:r>
              <a:rPr lang="uk-UA" sz="2900" b="1" dirty="0" smtClean="0"/>
              <a:t>Якому герою належать слова: «</a:t>
            </a:r>
            <a:r>
              <a:rPr lang="uk-UA" sz="2900" b="1" dirty="0" err="1" smtClean="0"/>
              <a:t>...Україна</a:t>
            </a:r>
            <a:r>
              <a:rPr lang="uk-UA" sz="2900" b="1" dirty="0" smtClean="0"/>
              <a:t> не сьогодні-завтра готова спалахнути, як оце багаття. Біда лише у тім, що все сирі гілки трапляються»? </a:t>
            </a:r>
            <a:r>
              <a:rPr lang="uk-UA" sz="2900" dirty="0" smtClean="0"/>
              <a:t>Швайці. Дідові </a:t>
            </a:r>
            <a:r>
              <a:rPr lang="uk-UA" sz="2900" dirty="0" err="1" smtClean="0"/>
              <a:t>Кудьмі</a:t>
            </a:r>
            <a:r>
              <a:rPr lang="uk-UA" sz="2900" dirty="0" smtClean="0"/>
              <a:t>. </a:t>
            </a:r>
            <a:r>
              <a:rPr lang="uk-UA" sz="2900" i="1" dirty="0" smtClean="0"/>
              <a:t>Дідові Кібчику.</a:t>
            </a:r>
            <a:endParaRPr lang="uk-UA" sz="2900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6000792" cy="61436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 – друга книга захоплюючої  історичної трилогії провідного сучасного українського письменника. У новому гостросюжетному романі читачі зустрінуться зі своїми улюбленими героями з попереднього роману </a:t>
            </a:r>
            <a:r>
              <a:rPr lang="uk-UA" b="1" i="1" u="sng" dirty="0" smtClean="0"/>
              <a:t>«Джури козака Швайки»</a:t>
            </a:r>
            <a:r>
              <a:rPr lang="uk-UA" dirty="0" smtClean="0"/>
              <a:t> – юним характерником Саньком та його вірним другом Грициком. Хлопці підросли, змужніли, і тепер нарівні з дорослими козаками беруть участь у військових виправах. У романі з’являється ще один відчайдушний герой –  маленький характерник </a:t>
            </a:r>
            <a:r>
              <a:rPr lang="uk-UA" dirty="0" err="1" smtClean="0"/>
              <a:t>Телесик</a:t>
            </a:r>
            <a:r>
              <a:rPr lang="uk-UA" dirty="0" smtClean="0"/>
              <a:t> зі своєю дитячою ватагою. А небезпека й надалі чигає на кожному кроці.</a:t>
            </a:r>
            <a:endParaRPr lang="uk-UA" dirty="0"/>
          </a:p>
        </p:txBody>
      </p:sp>
      <p:pic>
        <p:nvPicPr>
          <p:cNvPr id="4" name="Рисунок 3" descr="Rutk_Dzh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14422"/>
            <a:ext cx="2971800" cy="45339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5338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i="1" u="sng" dirty="0" smtClean="0"/>
              <a:t>«Джури-характерники» </a:t>
            </a:r>
            <a:r>
              <a:rPr lang="uk-UA" u="sng" dirty="0" smtClean="0"/>
              <a:t>(2009)</a:t>
            </a:r>
            <a:endParaRPr lang="uk-UA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-214338"/>
            <a:ext cx="8643998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u="sng" dirty="0" smtClean="0"/>
              <a:t>“</a:t>
            </a:r>
            <a:r>
              <a:rPr lang="ru-RU" sz="4000" u="sng" dirty="0" err="1" smtClean="0"/>
              <a:t>Джури</a:t>
            </a:r>
            <a:r>
              <a:rPr lang="ru-RU" sz="4000" u="sng" dirty="0" smtClean="0"/>
              <a:t> </a:t>
            </a:r>
            <a:r>
              <a:rPr lang="ru-RU" sz="4000" u="sng" dirty="0" err="1" smtClean="0"/>
              <a:t>і</a:t>
            </a:r>
            <a:r>
              <a:rPr lang="ru-RU" sz="4000" u="sng" dirty="0" smtClean="0"/>
              <a:t> </a:t>
            </a:r>
            <a:r>
              <a:rPr lang="ru-RU" sz="4000" u="sng" dirty="0" err="1" smtClean="0"/>
              <a:t>підводний</a:t>
            </a:r>
            <a:r>
              <a:rPr lang="ru-RU" sz="4000" u="sng" dirty="0" smtClean="0"/>
              <a:t> </a:t>
            </a:r>
            <a:r>
              <a:rPr lang="ru-RU" sz="4000" u="sng" dirty="0" err="1" smtClean="0"/>
              <a:t>човен</a:t>
            </a:r>
            <a:r>
              <a:rPr lang="uk-UA" sz="4000" u="sng" dirty="0" smtClean="0"/>
              <a:t>”</a:t>
            </a:r>
            <a:r>
              <a:rPr lang="ru-RU" sz="4000" u="sng" dirty="0" smtClean="0"/>
              <a:t>(2010)</a:t>
            </a:r>
            <a:r>
              <a:rPr lang="uk-UA" sz="4000" u="sng" dirty="0" smtClean="0"/>
              <a:t/>
            </a:r>
            <a:br>
              <a:rPr lang="uk-UA" sz="4000" u="sng" dirty="0" smtClean="0"/>
            </a:br>
            <a:endParaRPr lang="uk-UA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071546"/>
            <a:ext cx="5929354" cy="60007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err="1" smtClean="0"/>
              <a:t>-заключна</a:t>
            </a:r>
            <a:r>
              <a:rPr lang="uk-UA" dirty="0" smtClean="0"/>
              <a:t> книга трилогії вирізняється достовірністю сюжетів та великою кількістю історичних персонажів і батальних сцен. Ти опинишся під стінами Києва, оточеного московсько-татарською ордою, будеш обороняти Переяслав і штурмувати Очаківську фортецю, перепливеш неприступні дніпровські пороги, розкриєш таємниці Хортиці та гайнеш із козаками аж за Чорне море, аби визволити товаришів із турецької неволі. А про дивовижні пригоди невгамовного </a:t>
            </a:r>
            <a:r>
              <a:rPr lang="uk-UA" dirty="0" err="1" smtClean="0"/>
              <a:t>Телесика</a:t>
            </a:r>
            <a:r>
              <a:rPr lang="uk-UA" dirty="0" smtClean="0"/>
              <a:t>, «винахід» підводного човна та бойової машкари, нові звитяжні вчинки Швайки та товариства й говорити не доводиться!</a:t>
            </a:r>
            <a:endParaRPr lang="uk-UA" dirty="0"/>
          </a:p>
        </p:txBody>
      </p:sp>
      <p:pic>
        <p:nvPicPr>
          <p:cNvPr id="4" name="Рисунок 3" descr="978-617-585-015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000108"/>
            <a:ext cx="3428992" cy="5000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072462" cy="6215106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uk-UA" dirty="0" smtClean="0"/>
              <a:t>Лауреат Шевченківської та низки інших премій Володимир </a:t>
            </a:r>
            <a:r>
              <a:rPr lang="uk-UA" dirty="0" err="1" smtClean="0"/>
              <a:t>Рутківський</a:t>
            </a:r>
            <a:r>
              <a:rPr lang="uk-UA" dirty="0" smtClean="0"/>
              <a:t> завершив роботу над продовженням знаменитої серії про джур. Книжка матиме назву «Джури і </a:t>
            </a:r>
            <a:r>
              <a:rPr lang="uk-UA" dirty="0" err="1" smtClean="0"/>
              <a:t>Кудлатик</a:t>
            </a:r>
            <a:r>
              <a:rPr lang="uk-UA" dirty="0" smtClean="0"/>
              <a:t>», а розповідь у ній вестиме… собака!</a:t>
            </a:r>
          </a:p>
          <a:p>
            <a:pPr algn="just" fontAlgn="base"/>
            <a:r>
              <a:rPr lang="uk-UA" dirty="0" smtClean="0"/>
              <a:t>«Я до останнього часу думав, що це якась дурниця. То хвороба, то такі події… Писалося це все уривками, малесенькими </a:t>
            </a:r>
            <a:r>
              <a:rPr lang="uk-UA" dirty="0" err="1" smtClean="0"/>
              <a:t>абзациками</a:t>
            </a:r>
            <a:r>
              <a:rPr lang="uk-UA" dirty="0" smtClean="0"/>
              <a:t>, окремими рядками</a:t>
            </a:r>
            <a:r>
              <a:rPr lang="uk-UA" dirty="0" smtClean="0"/>
              <a:t>… – </a:t>
            </a:r>
            <a:r>
              <a:rPr lang="uk-UA" dirty="0" smtClean="0"/>
              <a:t>Я не знав, чи це чогось варте, а чи дурня страшна…  Наталя Марченко прочитала рукопис – і такий відгук був прекрасний, що я подумав: недаремно я провів ці півтора останніх роки. Я послав відгук пані Наталі Івану Малковичу, відгук його дуже зацікавив, і ми вирішили продовжувати </a:t>
            </a:r>
            <a:r>
              <a:rPr lang="uk-UA" dirty="0" err="1" smtClean="0"/>
              <a:t>“Джур”</a:t>
            </a:r>
            <a:r>
              <a:rPr lang="uk-UA" dirty="0" smtClean="0"/>
              <a:t>».</a:t>
            </a:r>
          </a:p>
          <a:p>
            <a:pPr algn="just" fontAlgn="base"/>
            <a:r>
              <a:rPr lang="uk-UA" dirty="0" smtClean="0"/>
              <a:t> Книжка побачить світ у видавництві «</a:t>
            </a:r>
            <a:r>
              <a:rPr lang="uk-UA" dirty="0" err="1" smtClean="0"/>
              <a:t>А-Ба-Ба-Га-Ла-Ма-Га</a:t>
            </a:r>
            <a:r>
              <a:rPr lang="uk-UA" dirty="0" smtClean="0"/>
              <a:t>», де у 2007–2010 рр. вийшли три попередні романи про джур (</a:t>
            </a:r>
            <a:r>
              <a:rPr lang="uk-UA" dirty="0" smtClean="0">
                <a:hlinkClick r:id="rId2"/>
              </a:rPr>
              <a:t>«</a:t>
            </a:r>
            <a:r>
              <a:rPr lang="uk-UA" dirty="0" smtClean="0"/>
              <a:t>Джури козака Швайки», «Джури-характерники», «Джури і підводний човен</a:t>
            </a:r>
            <a:r>
              <a:rPr lang="uk-UA" dirty="0" smtClean="0">
                <a:hlinkClick r:id="rId3"/>
              </a:rPr>
              <a:t>»</a:t>
            </a:r>
            <a:r>
              <a:rPr lang="uk-UA" dirty="0" smtClean="0"/>
              <a:t>). Робоча назва – «Джури і </a:t>
            </a:r>
            <a:r>
              <a:rPr lang="uk-UA" dirty="0" err="1" smtClean="0"/>
              <a:t>Кудлатик</a:t>
            </a:r>
            <a:r>
              <a:rPr lang="uk-UA" dirty="0" smtClean="0"/>
              <a:t>». За словами Володимира </a:t>
            </a:r>
            <a:r>
              <a:rPr lang="uk-UA" dirty="0" err="1" smtClean="0"/>
              <a:t>Рутківського</a:t>
            </a:r>
            <a:r>
              <a:rPr lang="uk-UA" dirty="0" smtClean="0"/>
              <a:t>, </a:t>
            </a:r>
            <a:r>
              <a:rPr lang="uk-UA" dirty="0" err="1" smtClean="0"/>
              <a:t>Кудлатик</a:t>
            </a:r>
            <a:r>
              <a:rPr lang="uk-UA" dirty="0" smtClean="0"/>
              <a:t> – це маленький песик, який колись був козацьким вовком Куцим. Цього разу дія роману відбуватиметься в нашому часі, розповідь ведеться від імені </a:t>
            </a:r>
            <a:r>
              <a:rPr lang="uk-UA" dirty="0" err="1" smtClean="0"/>
              <a:t>Кудлатика</a:t>
            </a:r>
            <a:r>
              <a:rPr lang="uk-UA" dirty="0" smtClean="0"/>
              <a:t>.</a:t>
            </a:r>
          </a:p>
          <a:p>
            <a:pPr fontAlgn="base"/>
            <a:endParaRPr lang="uk-UA" dirty="0" smtClean="0"/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85784" y="-214338"/>
            <a:ext cx="857256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hlinkClick r:id="rId4"/>
              </a:rPr>
              <a:t/>
            </a:r>
            <a:br>
              <a:rPr lang="ru-RU" b="0" dirty="0" smtClean="0">
                <a:hlinkClick r:id="rId4"/>
              </a:rPr>
            </a:br>
            <a:r>
              <a:rPr lang="ru-RU" dirty="0" smtClean="0"/>
              <a:t> </a:t>
            </a:r>
            <a:r>
              <a:rPr lang="ru-RU" dirty="0" err="1" smtClean="0"/>
              <a:t>Продовження</a:t>
            </a:r>
            <a:r>
              <a:rPr lang="ru-RU" dirty="0" smtClean="0"/>
              <a:t> </a:t>
            </a:r>
            <a:r>
              <a:rPr lang="uk-UA" sz="4000" dirty="0" smtClean="0"/>
              <a:t>“</a:t>
            </a:r>
            <a:r>
              <a:rPr lang="ru-RU" dirty="0" err="1" smtClean="0"/>
              <a:t>Джури</a:t>
            </a:r>
            <a:r>
              <a:rPr lang="uk-UA" sz="3600" dirty="0" smtClean="0"/>
              <a:t>” </a:t>
            </a:r>
            <a:br>
              <a:rPr lang="uk-UA" sz="3600" dirty="0" smtClean="0"/>
            </a:br>
            <a:r>
              <a:rPr lang="ru-RU" dirty="0" err="1" smtClean="0"/>
              <a:t>вiд</a:t>
            </a:r>
            <a:r>
              <a:rPr lang="ru-RU" dirty="0" smtClean="0"/>
              <a:t>  </a:t>
            </a:r>
            <a:r>
              <a:rPr lang="ru-RU" dirty="0" err="1" smtClean="0"/>
              <a:t>iменi</a:t>
            </a:r>
            <a:r>
              <a:rPr lang="ru-RU" dirty="0" smtClean="0"/>
              <a:t> ... собаки</a:t>
            </a:r>
            <a:br>
              <a:rPr lang="ru-RU" dirty="0" smtClean="0"/>
            </a:br>
            <a:r>
              <a:rPr lang="ru-RU" b="0" dirty="0" smtClean="0">
                <a:hlinkClick r:id="rId4"/>
              </a:rPr>
              <a:t/>
            </a:r>
            <a:br>
              <a:rPr lang="ru-RU" b="0" dirty="0" smtClean="0">
                <a:hlinkClick r:id="rId4"/>
              </a:rPr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608630"/>
          </a:xfrm>
        </p:spPr>
        <p:txBody>
          <a:bodyPr/>
          <a:lstStyle/>
          <a:p>
            <a:pPr algn="ctr"/>
            <a:r>
              <a:rPr lang="uk-UA" dirty="0" smtClean="0"/>
              <a:t>Нагороди і премії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715372" cy="484632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Премія ім. Лесі Українки</a:t>
            </a:r>
          </a:p>
          <a:p>
            <a:r>
              <a:rPr lang="uk-UA" sz="2400" dirty="0" smtClean="0"/>
              <a:t>Літературна премія ім. М. Трублаїні</a:t>
            </a:r>
          </a:p>
          <a:p>
            <a:r>
              <a:rPr lang="uk-UA" sz="2400" dirty="0" smtClean="0"/>
              <a:t>Премія ім. В. Близнеця</a:t>
            </a:r>
          </a:p>
          <a:p>
            <a:r>
              <a:rPr lang="uk-UA" sz="2400" dirty="0" smtClean="0"/>
              <a:t>Книга року </a:t>
            </a:r>
            <a:r>
              <a:rPr lang="uk-UA" sz="2400" dirty="0" err="1" smtClean="0"/>
              <a:t>Бі-Бі-Сі</a:t>
            </a:r>
            <a:r>
              <a:rPr lang="uk-UA" sz="2400" dirty="0" smtClean="0"/>
              <a:t> -2011, </a:t>
            </a:r>
            <a:r>
              <a:rPr lang="ru-RU" sz="2400" dirty="0" smtClean="0"/>
              <a:t>роман «</a:t>
            </a:r>
            <a:r>
              <a:rPr lang="ru-RU" sz="2400" dirty="0" err="1" smtClean="0"/>
              <a:t>Сині</a:t>
            </a:r>
            <a:r>
              <a:rPr lang="ru-RU" sz="2400" dirty="0" smtClean="0"/>
              <a:t> води»</a:t>
            </a:r>
            <a:endParaRPr lang="uk-UA" sz="2400" dirty="0" smtClean="0"/>
          </a:p>
          <a:p>
            <a:r>
              <a:rPr lang="uk-UA" sz="2400" dirty="0" smtClean="0"/>
              <a:t>Національна премія України ім. Т.Шевченка (2012)</a:t>
            </a:r>
          </a:p>
          <a:p>
            <a:pPr>
              <a:buNone/>
            </a:pPr>
            <a:r>
              <a:rPr lang="uk-UA" sz="2400" dirty="0" smtClean="0"/>
              <a:t>(трилогія </a:t>
            </a:r>
            <a:r>
              <a:rPr lang="uk-UA" sz="2400" dirty="0" err="1" smtClean="0"/>
              <a:t>“Джури”</a:t>
            </a:r>
            <a:r>
              <a:rPr lang="uk-UA" sz="2400" dirty="0" smtClean="0"/>
              <a:t>)</a:t>
            </a:r>
          </a:p>
          <a:p>
            <a:r>
              <a:rPr lang="uk-UA" sz="2400" dirty="0" smtClean="0"/>
              <a:t>Премія освітнього фонду ім. Я. Мудрого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 descr="b0ea5555a96d2dd609703c7955da9909515142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643314"/>
            <a:ext cx="3286148" cy="3000396"/>
          </a:xfrm>
          <a:prstGeom prst="rect">
            <a:avLst/>
          </a:prstGeom>
        </p:spPr>
      </p:pic>
      <p:pic>
        <p:nvPicPr>
          <p:cNvPr id="5" name="Рисунок 4" descr="IMG_1459-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643314"/>
            <a:ext cx="4214810" cy="3032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9144064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Приватна </a:t>
            </a:r>
            <a:br>
              <a:rPr lang="uk-UA" dirty="0" smtClean="0"/>
            </a:br>
            <a:r>
              <a:rPr lang="uk-UA" dirty="0" smtClean="0"/>
              <a:t>мистецька премія «Джури»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142984"/>
            <a:ext cx="6643734" cy="5857916"/>
          </a:xfrm>
        </p:spPr>
        <p:txBody>
          <a:bodyPr>
            <a:noAutofit/>
          </a:bodyPr>
          <a:lstStyle/>
          <a:p>
            <a:pPr algn="just"/>
            <a:r>
              <a:rPr lang="uk-UA" sz="2200" dirty="0" smtClean="0"/>
              <a:t>                заснована В.</a:t>
            </a:r>
            <a:r>
              <a:rPr lang="uk-UA" sz="2200" dirty="0" err="1" smtClean="0"/>
              <a:t>Рутківським</a:t>
            </a:r>
            <a:endParaRPr lang="uk-UA" sz="2200" dirty="0" smtClean="0"/>
          </a:p>
          <a:p>
            <a:pPr algn="just"/>
            <a:r>
              <a:rPr lang="uk-UA" sz="2200" dirty="0" smtClean="0"/>
              <a:t> Фінансова частина відзнаки – відсотки з банківського вкладення Шевченківської премії, яку отримав письменник, – складає 20 000 грн. </a:t>
            </a:r>
          </a:p>
          <a:p>
            <a:pPr algn="just"/>
            <a:r>
              <a:rPr lang="uk-UA" sz="2200" dirty="0" smtClean="0"/>
              <a:t>Премію «Джури» присуджують за нові твори для дітей та юнацтва історично-краєзнавчої тематики, а також за ілюстрації до книжок та літературно-критичні праці, спрямовані на виховання в дітей духовних цінностей та національної лояльності.</a:t>
            </a:r>
          </a:p>
          <a:p>
            <a:pPr algn="just"/>
            <a:r>
              <a:rPr lang="uk-UA" sz="2200" dirty="0" smtClean="0"/>
              <a:t>Першим переможцем премії «Джура» 2013 року став художник-ілюстратор Максим Паленко, </a:t>
            </a:r>
            <a:r>
              <a:rPr lang="ru-RU" sz="2200" dirty="0" smtClean="0"/>
              <a:t>2014 року - </a:t>
            </a:r>
            <a:r>
              <a:rPr lang="ru-RU" sz="2200" dirty="0" err="1" smtClean="0"/>
              <a:t>письменник</a:t>
            </a:r>
            <a:r>
              <a:rPr lang="ru-RU" sz="2200" dirty="0" smtClean="0"/>
              <a:t> </a:t>
            </a:r>
            <a:r>
              <a:rPr lang="ru-RU" sz="2200" dirty="0" err="1" smtClean="0"/>
              <a:t>Анатолій</a:t>
            </a:r>
            <a:r>
              <a:rPr lang="ru-RU" sz="2200" dirty="0" smtClean="0"/>
              <a:t> </a:t>
            </a:r>
            <a:r>
              <a:rPr lang="ru-RU" sz="2200" dirty="0" err="1" smtClean="0"/>
              <a:t>Качан</a:t>
            </a:r>
            <a:r>
              <a:rPr lang="ru-RU" sz="2200" dirty="0" smtClean="0"/>
              <a:t> (книга </a:t>
            </a:r>
            <a:r>
              <a:rPr lang="ru-RU" sz="2200" dirty="0" err="1" smtClean="0"/>
              <a:t>лірики</a:t>
            </a:r>
            <a:r>
              <a:rPr lang="ru-RU" sz="2200" dirty="0" smtClean="0"/>
              <a:t> та </a:t>
            </a:r>
            <a:r>
              <a:rPr lang="ru-RU" sz="2200" dirty="0" err="1" smtClean="0"/>
              <a:t>ігрової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поезії</a:t>
            </a:r>
            <a:r>
              <a:rPr lang="ru-RU" sz="2200" dirty="0" smtClean="0"/>
              <a:t> “</a:t>
            </a:r>
            <a:r>
              <a:rPr lang="ru-RU" sz="2200" dirty="0" err="1" smtClean="0"/>
              <a:t>Листи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осіннього</a:t>
            </a:r>
            <a:r>
              <a:rPr lang="ru-RU" sz="2200" dirty="0" smtClean="0"/>
              <a:t> саду”).</a:t>
            </a:r>
          </a:p>
          <a:p>
            <a:pPr algn="just"/>
            <a:endParaRPr lang="uk-UA" sz="1800" dirty="0"/>
          </a:p>
        </p:txBody>
      </p:sp>
      <p:pic>
        <p:nvPicPr>
          <p:cNvPr id="4" name="Рисунок 3" descr="dzhu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-142900"/>
            <a:ext cx="2190750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життєпис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7929618" cy="5572164"/>
          </a:xfrm>
        </p:spPr>
        <p:txBody>
          <a:bodyPr>
            <a:normAutofit/>
          </a:bodyPr>
          <a:lstStyle/>
          <a:p>
            <a:r>
              <a:rPr lang="uk-UA" dirty="0" smtClean="0"/>
              <a:t>Народився 18 квітня 1937року у  с. </a:t>
            </a:r>
            <a:r>
              <a:rPr lang="uk-UA" dirty="0" err="1" smtClean="0"/>
              <a:t>Хрестителеве</a:t>
            </a:r>
            <a:r>
              <a:rPr lang="uk-UA" dirty="0" smtClean="0"/>
              <a:t>  на Черкащині.</a:t>
            </a:r>
          </a:p>
          <a:p>
            <a:r>
              <a:rPr lang="uk-UA" dirty="0" smtClean="0"/>
              <a:t>1955 року вступив до Одеського інституту харчової і холодильної промисловості. За два роки перевівся до Одеського політехнічного інституту.</a:t>
            </a:r>
          </a:p>
          <a:p>
            <a:r>
              <a:rPr lang="uk-UA" dirty="0" smtClean="0"/>
              <a:t>1973 року вступив на дворічні Вищі літературні курси в Москві.</a:t>
            </a:r>
          </a:p>
          <a:p>
            <a:r>
              <a:rPr lang="uk-UA" dirty="0" smtClean="0"/>
              <a:t>Працював в Одеському обласному телерадіокомітеті, газеті </a:t>
            </a:r>
            <a:r>
              <a:rPr lang="uk-UA" dirty="0" err="1" smtClean="0"/>
              <a:t>“Одеські</a:t>
            </a:r>
            <a:r>
              <a:rPr lang="uk-UA" dirty="0" smtClean="0"/>
              <a:t> </a:t>
            </a:r>
            <a:r>
              <a:rPr lang="uk-UA" dirty="0" err="1" smtClean="0"/>
              <a:t>вісті”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Живе і працює в Одесі.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167562" cy="714380"/>
          </a:xfrm>
        </p:spPr>
        <p:txBody>
          <a:bodyPr/>
          <a:lstStyle/>
          <a:p>
            <a:pPr algn="ctr"/>
            <a:r>
              <a:rPr lang="uk-UA" dirty="0" smtClean="0"/>
              <a:t>Це цікаво!!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7786742" cy="62865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i="1" dirty="0" smtClean="0"/>
              <a:t> </a:t>
            </a:r>
            <a:r>
              <a:rPr lang="ru-RU" i="1" dirty="0" smtClean="0"/>
              <a:t>- </a:t>
            </a:r>
            <a:r>
              <a:rPr lang="uk-UA" i="1" dirty="0" smtClean="0"/>
              <a:t>“..</a:t>
            </a:r>
            <a:r>
              <a:rPr lang="ru-RU" i="1" dirty="0" smtClean="0"/>
              <a:t>.</a:t>
            </a:r>
            <a:r>
              <a:rPr lang="ru-RU" i="1" dirty="0" err="1" smtClean="0"/>
              <a:t>Історія</a:t>
            </a:r>
            <a:r>
              <a:rPr lang="ru-RU" i="1" dirty="0" smtClean="0"/>
              <a:t> </a:t>
            </a:r>
            <a:r>
              <a:rPr lang="ru-RU" i="1" dirty="0" err="1" smtClean="0"/>
              <a:t>здавна</a:t>
            </a:r>
            <a:r>
              <a:rPr lang="ru-RU" i="1" dirty="0" smtClean="0"/>
              <a:t> вабила</a:t>
            </a:r>
            <a:r>
              <a:rPr lang="uk-UA" i="1" dirty="0" smtClean="0"/>
              <a:t> В. </a:t>
            </a:r>
            <a:r>
              <a:rPr lang="uk-UA" i="1" dirty="0" err="1" smtClean="0"/>
              <a:t>Рутківського</a:t>
            </a:r>
            <a:r>
              <a:rPr lang="ru-RU" i="1" dirty="0" smtClean="0"/>
              <a:t>. У </a:t>
            </a:r>
            <a:r>
              <a:rPr lang="ru-RU" i="1" dirty="0" err="1" smtClean="0"/>
              <a:t>школі</a:t>
            </a:r>
            <a:r>
              <a:rPr lang="ru-RU" i="1" dirty="0" smtClean="0"/>
              <a:t> </a:t>
            </a:r>
            <a:r>
              <a:rPr lang="ru-RU" i="1" dirty="0" err="1" smtClean="0"/>
              <a:t>навіть</a:t>
            </a:r>
            <a:r>
              <a:rPr lang="ru-RU" i="1" dirty="0" smtClean="0"/>
              <a:t> </a:t>
            </a:r>
            <a:r>
              <a:rPr lang="ru-RU" i="1" dirty="0" err="1" smtClean="0"/>
              <a:t>очолював</a:t>
            </a:r>
            <a:r>
              <a:rPr lang="ru-RU" i="1" dirty="0" smtClean="0"/>
              <a:t> </a:t>
            </a:r>
            <a:r>
              <a:rPr lang="ru-RU" i="1" dirty="0" err="1" smtClean="0"/>
              <a:t>археологічний</a:t>
            </a:r>
            <a:r>
              <a:rPr lang="ru-RU" i="1" dirty="0" smtClean="0"/>
              <a:t> </a:t>
            </a:r>
            <a:r>
              <a:rPr lang="ru-RU" i="1" dirty="0" err="1" smtClean="0"/>
              <a:t>гурток</a:t>
            </a:r>
            <a:r>
              <a:rPr lang="ru-RU" i="1" dirty="0" smtClean="0"/>
              <a:t>, </a:t>
            </a:r>
            <a:r>
              <a:rPr lang="ru-RU" i="1" dirty="0" err="1" smtClean="0"/>
              <a:t>який</a:t>
            </a:r>
            <a:r>
              <a:rPr lang="ru-RU" i="1" dirty="0" smtClean="0"/>
              <a:t> брав участь у </a:t>
            </a:r>
            <a:r>
              <a:rPr lang="ru-RU" i="1" dirty="0" err="1" smtClean="0"/>
              <a:t>розкопках</a:t>
            </a:r>
            <a:r>
              <a:rPr lang="ru-RU" i="1" dirty="0" smtClean="0"/>
              <a:t> </a:t>
            </a:r>
            <a:r>
              <a:rPr lang="ru-RU" i="1" dirty="0" err="1" smtClean="0"/>
              <a:t>найдавнішого</a:t>
            </a:r>
            <a:r>
              <a:rPr lang="ru-RU" i="1" dirty="0" smtClean="0"/>
              <a:t> </a:t>
            </a:r>
            <a:r>
              <a:rPr lang="ru-RU" i="1" dirty="0" err="1" smtClean="0"/>
              <a:t>поселення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в </a:t>
            </a:r>
            <a:r>
              <a:rPr lang="ru-RU" i="1" dirty="0" err="1" smtClean="0"/>
              <a:t>околицях</a:t>
            </a:r>
            <a:r>
              <a:rPr lang="ru-RU" i="1" dirty="0" smtClean="0"/>
              <a:t> </a:t>
            </a:r>
            <a:r>
              <a:rPr lang="ru-RU" i="1" dirty="0" err="1" smtClean="0"/>
              <a:t>рідного</a:t>
            </a:r>
            <a:r>
              <a:rPr lang="ru-RU" i="1" dirty="0" smtClean="0"/>
              <a:t> села. </a:t>
            </a:r>
            <a:r>
              <a:rPr lang="ru-RU" i="1" dirty="0" err="1" smtClean="0"/>
              <a:t>Його</a:t>
            </a:r>
            <a:r>
              <a:rPr lang="ru-RU" i="1" dirty="0" smtClean="0"/>
              <a:t> манить те,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досі</a:t>
            </a:r>
            <a:r>
              <a:rPr lang="ru-RU" i="1" dirty="0" smtClean="0"/>
              <a:t> </a:t>
            </a:r>
            <a:r>
              <a:rPr lang="ru-RU" i="1" dirty="0" err="1" smtClean="0"/>
              <a:t>залишається</a:t>
            </a:r>
            <a:r>
              <a:rPr lang="ru-RU" i="1" dirty="0" smtClean="0"/>
              <a:t> </a:t>
            </a:r>
            <a:r>
              <a:rPr lang="ru-RU" i="1" dirty="0" err="1" smtClean="0"/>
              <a:t>невідомим</a:t>
            </a:r>
            <a:r>
              <a:rPr lang="ru-RU" i="1" dirty="0" smtClean="0"/>
              <a:t>: </a:t>
            </a:r>
            <a:r>
              <a:rPr lang="ru-RU" i="1" dirty="0" err="1" smtClean="0"/>
              <a:t>чому</a:t>
            </a:r>
            <a:r>
              <a:rPr lang="ru-RU" i="1" dirty="0" smtClean="0"/>
              <a:t> </a:t>
            </a:r>
            <a:r>
              <a:rPr lang="ru-RU" i="1" dirty="0" err="1" smtClean="0"/>
              <a:t>Іллю</a:t>
            </a:r>
            <a:r>
              <a:rPr lang="ru-RU" i="1" dirty="0" smtClean="0"/>
              <a:t> </a:t>
            </a:r>
            <a:r>
              <a:rPr lang="ru-RU" i="1" dirty="0" err="1" smtClean="0"/>
              <a:t>Муромця</a:t>
            </a:r>
            <a:r>
              <a:rPr lang="ru-RU" i="1" dirty="0" smtClean="0"/>
              <a:t> (а в </a:t>
            </a:r>
            <a:r>
              <a:rPr lang="ru-RU" i="1" dirty="0" err="1" smtClean="0"/>
              <a:t>історичній</a:t>
            </a:r>
            <a:r>
              <a:rPr lang="ru-RU" i="1" dirty="0" smtClean="0"/>
              <a:t> </a:t>
            </a:r>
            <a:r>
              <a:rPr lang="ru-RU" i="1" dirty="0" err="1" smtClean="0"/>
              <a:t>літературі</a:t>
            </a:r>
            <a:r>
              <a:rPr lang="ru-RU" i="1" dirty="0" smtClean="0"/>
              <a:t> </a:t>
            </a:r>
            <a:r>
              <a:rPr lang="ru-RU" i="1" dirty="0" err="1" smtClean="0"/>
              <a:t>вживається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Муровець</a:t>
            </a:r>
            <a:r>
              <a:rPr lang="ru-RU" i="1" dirty="0" smtClean="0"/>
              <a:t>),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похований</a:t>
            </a:r>
            <a:r>
              <a:rPr lang="ru-RU" i="1" dirty="0" smtClean="0"/>
              <a:t> у </a:t>
            </a:r>
            <a:r>
              <a:rPr lang="ru-RU" i="1" dirty="0" err="1" smtClean="0"/>
              <a:t>Києво-Печерській</a:t>
            </a:r>
            <a:r>
              <a:rPr lang="ru-RU" i="1" dirty="0" smtClean="0"/>
              <a:t> </a:t>
            </a:r>
            <a:r>
              <a:rPr lang="ru-RU" i="1" dirty="0" err="1" smtClean="0"/>
              <a:t>Лаврі</a:t>
            </a:r>
            <a:r>
              <a:rPr lang="ru-RU" i="1" dirty="0" smtClean="0"/>
              <a:t>, </a:t>
            </a:r>
            <a:r>
              <a:rPr lang="ru-RU" i="1" dirty="0" err="1" smtClean="0"/>
              <a:t>повністю</a:t>
            </a:r>
            <a:r>
              <a:rPr lang="ru-RU" i="1" dirty="0" smtClean="0"/>
              <a:t> </a:t>
            </a:r>
            <a:r>
              <a:rPr lang="ru-RU" i="1" dirty="0" err="1" smtClean="0"/>
              <a:t>собі</a:t>
            </a:r>
            <a:r>
              <a:rPr lang="ru-RU" i="1" dirty="0" smtClean="0"/>
              <a:t> «</a:t>
            </a:r>
            <a:r>
              <a:rPr lang="ru-RU" i="1" dirty="0" err="1" smtClean="0"/>
              <a:t>привласнила</a:t>
            </a:r>
            <a:r>
              <a:rPr lang="ru-RU" i="1" dirty="0" smtClean="0"/>
              <a:t>» </a:t>
            </a:r>
            <a:r>
              <a:rPr lang="ru-RU" i="1" dirty="0" err="1" smtClean="0"/>
              <a:t>Росія</a:t>
            </a:r>
            <a:r>
              <a:rPr lang="ru-RU" i="1" dirty="0" smtClean="0"/>
              <a:t>?</a:t>
            </a:r>
            <a:r>
              <a:rPr lang="uk-UA" i="1" dirty="0" smtClean="0"/>
              <a:t>  …”    </a:t>
            </a:r>
            <a:endParaRPr lang="uk-UA" i="1" dirty="0" smtClean="0"/>
          </a:p>
          <a:p>
            <a:pPr algn="just">
              <a:buNone/>
            </a:pPr>
            <a:r>
              <a:rPr lang="uk-UA" i="1" dirty="0" smtClean="0"/>
              <a:t>                                </a:t>
            </a:r>
            <a:endParaRPr lang="uk-UA" dirty="0" smtClean="0"/>
          </a:p>
          <a:p>
            <a:pPr algn="just"/>
            <a:r>
              <a:rPr lang="uk-UA" i="1" dirty="0" smtClean="0"/>
              <a:t>	…Про творчість В. </a:t>
            </a:r>
            <a:r>
              <a:rPr lang="uk-UA" i="1" dirty="0" err="1" smtClean="0"/>
              <a:t>Рутківського</a:t>
            </a:r>
            <a:r>
              <a:rPr lang="uk-UA" i="1" dirty="0" smtClean="0"/>
              <a:t> український читач дізнався зовсім нещодавно, хоча його творчий стаж – більше ніж півстоліття. У 2010 році роман письменника </a:t>
            </a:r>
            <a:r>
              <a:rPr lang="uk-UA" i="1" dirty="0" err="1" smtClean="0"/>
              <a:t>„Джури-характерники”</a:t>
            </a:r>
            <a:r>
              <a:rPr lang="uk-UA" i="1" dirty="0" smtClean="0"/>
              <a:t> став переможцем книжкового рейтингу від </a:t>
            </a:r>
            <a:r>
              <a:rPr lang="uk-UA" i="1" dirty="0" err="1" smtClean="0"/>
              <a:t>„Літакценту”</a:t>
            </a:r>
            <a:r>
              <a:rPr lang="uk-UA" i="1" dirty="0" smtClean="0"/>
              <a:t>, а роман </a:t>
            </a:r>
            <a:r>
              <a:rPr lang="uk-UA" i="1" dirty="0" err="1" smtClean="0"/>
              <a:t>“Джури</a:t>
            </a:r>
            <a:r>
              <a:rPr lang="uk-UA" i="1" dirty="0" smtClean="0"/>
              <a:t> козака </a:t>
            </a:r>
            <a:r>
              <a:rPr lang="uk-UA" i="1" dirty="0" err="1" smtClean="0"/>
              <a:t>Швайки”</a:t>
            </a:r>
            <a:r>
              <a:rPr lang="uk-UA" i="1" dirty="0" smtClean="0"/>
              <a:t> та повість </a:t>
            </a:r>
            <a:r>
              <a:rPr lang="uk-UA" i="1" dirty="0" err="1" smtClean="0"/>
              <a:t>“Потерчата”</a:t>
            </a:r>
            <a:r>
              <a:rPr lang="uk-UA" i="1" dirty="0" smtClean="0"/>
              <a:t> були відзначені </a:t>
            </a:r>
            <a:r>
              <a:rPr lang="uk-UA" i="1" dirty="0" err="1" smtClean="0"/>
              <a:t>„Книжкою</a:t>
            </a:r>
            <a:r>
              <a:rPr lang="uk-UA" i="1" dirty="0" smtClean="0"/>
              <a:t> року-2009” та </a:t>
            </a:r>
            <a:r>
              <a:rPr lang="uk-UA" i="1" dirty="0" err="1" smtClean="0"/>
              <a:t>Бі-Бі-Сі</a:t>
            </a:r>
            <a:r>
              <a:rPr lang="uk-UA" i="1" dirty="0" smtClean="0"/>
              <a:t>. Починаючи як поет, пан Володимир став дитячим письменником, якого, до речі, радо прийняла Москва, а українські видавництва натомість відкинули…”  </a:t>
            </a:r>
          </a:p>
          <a:p>
            <a:pPr algn="just">
              <a:buNone/>
            </a:pPr>
            <a:r>
              <a:rPr lang="uk-UA" i="1" dirty="0" smtClean="0"/>
              <a:t>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680068"/>
          </a:xfrm>
        </p:spPr>
        <p:txBody>
          <a:bodyPr/>
          <a:lstStyle/>
          <a:p>
            <a:pPr algn="ctr"/>
            <a:r>
              <a:rPr lang="uk-UA" dirty="0" smtClean="0"/>
              <a:t>Творчість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7358082" cy="5598504"/>
          </a:xfrm>
        </p:spPr>
        <p:txBody>
          <a:bodyPr>
            <a:normAutofit/>
          </a:bodyPr>
          <a:lstStyle/>
          <a:p>
            <a:pPr algn="ctr"/>
            <a:r>
              <a:rPr lang="uk-UA" b="1" i="1" u="sng" dirty="0" smtClean="0"/>
              <a:t>Автор поетичних збірок </a:t>
            </a:r>
          </a:p>
          <a:p>
            <a:pPr>
              <a:buNone/>
            </a:pPr>
            <a:r>
              <a:rPr lang="uk-UA" dirty="0" err="1" smtClean="0"/>
              <a:t>“Крапилини</a:t>
            </a:r>
            <a:r>
              <a:rPr lang="uk-UA" dirty="0" smtClean="0"/>
              <a:t> </a:t>
            </a:r>
            <a:r>
              <a:rPr lang="uk-UA" dirty="0" err="1" smtClean="0"/>
              <a:t>сонця”</a:t>
            </a:r>
            <a:r>
              <a:rPr lang="uk-UA" dirty="0" smtClean="0"/>
              <a:t> (1966), </a:t>
            </a:r>
            <a:r>
              <a:rPr lang="uk-UA" dirty="0" err="1" smtClean="0"/>
              <a:t>“Плоти”</a:t>
            </a:r>
            <a:r>
              <a:rPr lang="uk-UA" dirty="0" smtClean="0"/>
              <a:t> (1968), </a:t>
            </a:r>
            <a:r>
              <a:rPr lang="uk-UA" dirty="0" err="1" smtClean="0"/>
              <a:t>“Рівновага”</a:t>
            </a:r>
            <a:r>
              <a:rPr lang="uk-UA" dirty="0" smtClean="0"/>
              <a:t> (1977), </a:t>
            </a:r>
            <a:r>
              <a:rPr lang="uk-UA" dirty="0" err="1" smtClean="0"/>
              <a:t>“Знак</a:t>
            </a:r>
            <a:r>
              <a:rPr lang="uk-UA" dirty="0" smtClean="0"/>
              <a:t> </a:t>
            </a:r>
            <a:r>
              <a:rPr lang="uk-UA" dirty="0" err="1" smtClean="0"/>
              <a:t>глибини”</a:t>
            </a:r>
            <a:r>
              <a:rPr lang="uk-UA" dirty="0" smtClean="0"/>
              <a:t> (1987);</a:t>
            </a:r>
          </a:p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3" name="Рисунок 12" descr="Rytkivskiy_11-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428868"/>
            <a:ext cx="3929090" cy="4286260"/>
          </a:xfrm>
          <a:prstGeom prst="rect">
            <a:avLst/>
          </a:prstGeom>
        </p:spPr>
      </p:pic>
      <p:pic>
        <p:nvPicPr>
          <p:cNvPr id="5" name="Рисунок 4" descr="656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428868"/>
            <a:ext cx="3286148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357686" cy="4846320"/>
          </a:xfrm>
        </p:spPr>
        <p:txBody>
          <a:bodyPr/>
          <a:lstStyle/>
          <a:p>
            <a:pPr algn="ctr"/>
            <a:r>
              <a:rPr lang="uk-UA" b="1" i="1" u="sng" dirty="0" smtClean="0"/>
              <a:t>повістей </a:t>
            </a:r>
          </a:p>
          <a:p>
            <a:pPr>
              <a:buNone/>
            </a:pPr>
            <a:r>
              <a:rPr lang="uk-UA" dirty="0" err="1" smtClean="0"/>
              <a:t>“Ганнуся”</a:t>
            </a:r>
            <a:r>
              <a:rPr lang="uk-UA" dirty="0" smtClean="0"/>
              <a:t> (1977), </a:t>
            </a:r>
            <a:r>
              <a:rPr lang="uk-UA" dirty="0" err="1" smtClean="0"/>
              <a:t>“Бухтик</a:t>
            </a:r>
            <a:r>
              <a:rPr lang="uk-UA" dirty="0" smtClean="0"/>
              <a:t> з тихого </a:t>
            </a:r>
            <a:r>
              <a:rPr lang="uk-UA" dirty="0" err="1" smtClean="0"/>
              <a:t>затону”</a:t>
            </a:r>
            <a:r>
              <a:rPr lang="uk-UA" dirty="0" smtClean="0"/>
              <a:t> (1981), </a:t>
            </a:r>
            <a:r>
              <a:rPr lang="uk-UA" dirty="0" err="1" smtClean="0"/>
              <a:t>“Гості</a:t>
            </a:r>
            <a:r>
              <a:rPr lang="uk-UA" dirty="0" smtClean="0"/>
              <a:t> на </a:t>
            </a:r>
            <a:r>
              <a:rPr lang="uk-UA" dirty="0" err="1" smtClean="0"/>
              <a:t>мітлі”</a:t>
            </a:r>
            <a:r>
              <a:rPr lang="uk-UA" dirty="0" smtClean="0"/>
              <a:t> (1988), </a:t>
            </a:r>
            <a:r>
              <a:rPr lang="uk-UA" dirty="0" err="1" smtClean="0"/>
              <a:t>“Канікули</a:t>
            </a:r>
            <a:r>
              <a:rPr lang="uk-UA" dirty="0" smtClean="0"/>
              <a:t> у </a:t>
            </a:r>
            <a:r>
              <a:rPr lang="uk-UA" dirty="0" err="1" smtClean="0"/>
              <a:t>Воронівці”</a:t>
            </a:r>
            <a:r>
              <a:rPr lang="uk-UA" dirty="0" smtClean="0"/>
              <a:t> (1989), </a:t>
            </a:r>
            <a:r>
              <a:rPr lang="uk-UA" dirty="0" err="1" smtClean="0"/>
              <a:t>“Сторожова</a:t>
            </a:r>
            <a:r>
              <a:rPr lang="uk-UA" dirty="0" smtClean="0"/>
              <a:t> </a:t>
            </a:r>
            <a:r>
              <a:rPr lang="uk-UA" dirty="0" err="1" smtClean="0"/>
              <a:t>застава”</a:t>
            </a:r>
            <a:r>
              <a:rPr lang="uk-UA" dirty="0" smtClean="0"/>
              <a:t> (1991), </a:t>
            </a:r>
            <a:r>
              <a:rPr lang="uk-UA" dirty="0" err="1" smtClean="0"/>
              <a:t>“Потречата”</a:t>
            </a:r>
            <a:r>
              <a:rPr lang="uk-UA" dirty="0" smtClean="0"/>
              <a:t> (2008); </a:t>
            </a:r>
          </a:p>
          <a:p>
            <a:endParaRPr lang="uk-UA" dirty="0"/>
          </a:p>
        </p:txBody>
      </p:sp>
      <p:pic>
        <p:nvPicPr>
          <p:cNvPr id="4" name="Рисунок 3" descr="gannusy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429000"/>
            <a:ext cx="2286016" cy="3214710"/>
          </a:xfrm>
          <a:prstGeom prst="rect">
            <a:avLst/>
          </a:prstGeom>
        </p:spPr>
      </p:pic>
      <p:pic>
        <p:nvPicPr>
          <p:cNvPr id="5" name="Рисунок 4" descr="poterchat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4" y="0"/>
            <a:ext cx="2371726" cy="3429024"/>
          </a:xfrm>
          <a:prstGeom prst="rect">
            <a:avLst/>
          </a:prstGeom>
        </p:spPr>
      </p:pic>
      <p:pic>
        <p:nvPicPr>
          <p:cNvPr id="6" name="Рисунок 5" descr="STOROZHOVA_ZASTA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429000"/>
            <a:ext cx="2500330" cy="3313102"/>
          </a:xfrm>
          <a:prstGeom prst="rect">
            <a:avLst/>
          </a:prstGeom>
        </p:spPr>
      </p:pic>
      <p:pic>
        <p:nvPicPr>
          <p:cNvPr id="7" name="Рисунок 6" descr="buhty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0"/>
            <a:ext cx="2500330" cy="3357562"/>
          </a:xfrm>
          <a:prstGeom prst="rect">
            <a:avLst/>
          </a:prstGeom>
        </p:spPr>
      </p:pic>
      <p:pic>
        <p:nvPicPr>
          <p:cNvPr id="8" name="Рисунок 7" descr="9_html_m3ad6dca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3429000"/>
            <a:ext cx="2357454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7239000" cy="4846320"/>
          </a:xfrm>
        </p:spPr>
        <p:txBody>
          <a:bodyPr/>
          <a:lstStyle/>
          <a:p>
            <a:pPr algn="ctr"/>
            <a:r>
              <a:rPr lang="uk-UA" b="1" i="1" u="sng" dirty="0" smtClean="0"/>
              <a:t>романів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err="1" smtClean="0"/>
              <a:t>“Сині</a:t>
            </a:r>
            <a:r>
              <a:rPr lang="uk-UA" dirty="0" smtClean="0"/>
              <a:t> </a:t>
            </a:r>
            <a:r>
              <a:rPr lang="uk-UA" dirty="0" err="1" smtClean="0"/>
              <a:t>Води”</a:t>
            </a:r>
            <a:r>
              <a:rPr lang="uk-UA" dirty="0" smtClean="0"/>
              <a:t> (2004), </a:t>
            </a:r>
            <a:r>
              <a:rPr lang="uk-UA" dirty="0" err="1" smtClean="0"/>
              <a:t>“Джури</a:t>
            </a:r>
            <a:r>
              <a:rPr lang="uk-UA" dirty="0" smtClean="0"/>
              <a:t> козака </a:t>
            </a:r>
            <a:r>
              <a:rPr lang="uk-UA" dirty="0" err="1" smtClean="0"/>
              <a:t>Швайки”</a:t>
            </a:r>
            <a:r>
              <a:rPr lang="uk-UA" dirty="0" smtClean="0"/>
              <a:t> (2007), </a:t>
            </a:r>
            <a:r>
              <a:rPr lang="uk-UA" dirty="0" err="1" smtClean="0"/>
              <a:t>“Джури-характерники”</a:t>
            </a:r>
            <a:r>
              <a:rPr lang="uk-UA" dirty="0" smtClean="0"/>
              <a:t> (2009),</a:t>
            </a:r>
            <a:r>
              <a:rPr lang="uk-UA" sz="2400" dirty="0" smtClean="0"/>
              <a:t> “</a:t>
            </a:r>
            <a:r>
              <a:rPr lang="ru-RU" sz="2400" dirty="0" err="1" smtClean="0"/>
              <a:t>Джури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підводний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човен</a:t>
            </a:r>
            <a:r>
              <a:rPr lang="uk-UA" sz="2400" dirty="0" smtClean="0"/>
              <a:t> ”</a:t>
            </a:r>
            <a:r>
              <a:rPr lang="ru-RU" sz="2400" dirty="0" smtClean="0"/>
              <a:t> (2010)</a:t>
            </a:r>
            <a:endParaRPr lang="uk-UA" sz="2400" dirty="0" smtClean="0"/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6" name="Рисунок 5" descr="39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86058"/>
            <a:ext cx="3786214" cy="3103562"/>
          </a:xfrm>
          <a:prstGeom prst="rect">
            <a:avLst/>
          </a:prstGeom>
        </p:spPr>
      </p:pic>
      <p:pic>
        <p:nvPicPr>
          <p:cNvPr id="8" name="Рисунок 7" descr="dzury-rutkivsky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786058"/>
            <a:ext cx="4214824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680068"/>
          </a:xfrm>
        </p:spPr>
        <p:txBody>
          <a:bodyPr/>
          <a:lstStyle/>
          <a:p>
            <a:pPr algn="ctr"/>
            <a:r>
              <a:rPr lang="uk-UA" dirty="0" smtClean="0"/>
              <a:t>історична трилогія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928670"/>
            <a:ext cx="7239000" cy="4846320"/>
          </a:xfrm>
        </p:spPr>
        <p:txBody>
          <a:bodyPr/>
          <a:lstStyle/>
          <a:p>
            <a:r>
              <a:rPr lang="uk-UA" sz="2800" dirty="0" err="1" smtClean="0"/>
              <a:t>“Джури</a:t>
            </a:r>
            <a:r>
              <a:rPr lang="uk-UA" sz="2800" dirty="0" smtClean="0"/>
              <a:t> козака </a:t>
            </a:r>
            <a:r>
              <a:rPr lang="uk-UA" sz="2800" dirty="0" err="1" smtClean="0"/>
              <a:t>Швайки”</a:t>
            </a:r>
            <a:r>
              <a:rPr lang="uk-UA" sz="2800" dirty="0" smtClean="0"/>
              <a:t> (2007),</a:t>
            </a:r>
          </a:p>
          <a:p>
            <a:r>
              <a:rPr lang="uk-UA" sz="2800" dirty="0" err="1" smtClean="0"/>
              <a:t>“Джури-характерники”</a:t>
            </a:r>
            <a:r>
              <a:rPr lang="uk-UA" sz="2800" dirty="0" smtClean="0"/>
              <a:t> (2009)</a:t>
            </a:r>
          </a:p>
          <a:p>
            <a:r>
              <a:rPr lang="uk-UA" sz="2800" dirty="0" smtClean="0"/>
              <a:t>“</a:t>
            </a:r>
            <a:r>
              <a:rPr lang="ru-RU" sz="2800" dirty="0" err="1" smtClean="0"/>
              <a:t>Джури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підводний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човен</a:t>
            </a:r>
            <a:r>
              <a:rPr lang="uk-UA" sz="2800" dirty="0" smtClean="0"/>
              <a:t> ”</a:t>
            </a:r>
            <a:r>
              <a:rPr lang="ru-RU" sz="2800" dirty="0" smtClean="0"/>
              <a:t> (2010)</a:t>
            </a:r>
            <a:endParaRPr lang="uk-UA" sz="2800" dirty="0" smtClean="0"/>
          </a:p>
          <a:p>
            <a:endParaRPr lang="uk-UA" dirty="0"/>
          </a:p>
        </p:txBody>
      </p:sp>
      <p:pic>
        <p:nvPicPr>
          <p:cNvPr id="10" name="Рисунок 9" descr="978-617-585-015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786058"/>
            <a:ext cx="2813632" cy="3714752"/>
          </a:xfrm>
          <a:prstGeom prst="rect">
            <a:avLst/>
          </a:prstGeom>
        </p:spPr>
      </p:pic>
      <p:pic>
        <p:nvPicPr>
          <p:cNvPr id="11" name="Рисунок 10" descr="jury_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857496"/>
            <a:ext cx="3557595" cy="3571900"/>
          </a:xfrm>
          <a:prstGeom prst="rect">
            <a:avLst/>
          </a:prstGeom>
        </p:spPr>
      </p:pic>
      <p:pic>
        <p:nvPicPr>
          <p:cNvPr id="12" name="Рисунок 11" descr="ju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928934"/>
            <a:ext cx="2571768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390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smtClean="0"/>
              <a:t>Словникова робота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5500694" cy="685802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Термін «</a:t>
            </a:r>
            <a:r>
              <a:rPr lang="uk-UA" b="1" i="1" dirty="0" smtClean="0"/>
              <a:t>козак»</a:t>
            </a:r>
            <a:r>
              <a:rPr lang="uk-UA" dirty="0" smtClean="0"/>
              <a:t> уперше зустрічається в джерелах XIII ст. У перекладі з тюркської означає </a:t>
            </a:r>
            <a:r>
              <a:rPr lang="uk-UA" i="1" dirty="0" smtClean="0"/>
              <a:t>«одинокий», «схильний до розбою, завоювання».</a:t>
            </a:r>
            <a:r>
              <a:rPr lang="uk-UA" dirty="0" smtClean="0"/>
              <a:t> Існують й інші трактування цього слова. Так, у словнику половецької мови за 1303 р. це слово перекладається як </a:t>
            </a:r>
            <a:r>
              <a:rPr lang="uk-UA" i="1" dirty="0" smtClean="0"/>
              <a:t>«страж», </a:t>
            </a:r>
            <a:r>
              <a:rPr lang="uk-UA" dirty="0" smtClean="0"/>
              <a:t>або </a:t>
            </a:r>
            <a:r>
              <a:rPr lang="uk-UA" i="1" dirty="0" smtClean="0"/>
              <a:t>«конвоїр».</a:t>
            </a:r>
            <a:endParaRPr lang="uk-UA" dirty="0" smtClean="0"/>
          </a:p>
          <a:p>
            <a:pPr algn="just"/>
            <a:r>
              <a:rPr lang="uk-UA" dirty="0" smtClean="0"/>
              <a:t>У 1490 р. слово «</a:t>
            </a:r>
            <a:r>
              <a:rPr lang="uk-UA" i="1" dirty="0" smtClean="0"/>
              <a:t>козак</a:t>
            </a:r>
            <a:r>
              <a:rPr lang="uk-UA" dirty="0" smtClean="0"/>
              <a:t>» уперше з'явилося в Україні на означення людей, що ходили в степ за здобиччю або боротися з татарами.</a:t>
            </a:r>
          </a:p>
        </p:txBody>
      </p:sp>
      <p:pic>
        <p:nvPicPr>
          <p:cNvPr id="4" name="Рисунок 3" descr="1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290" y="1643050"/>
            <a:ext cx="3214710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5214974" cy="6572296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 err="1" smtClean="0"/>
              <a:t>Джу́ра</a:t>
            </a:r>
            <a:r>
              <a:rPr lang="uk-UA" b="1" i="1" dirty="0" smtClean="0"/>
              <a:t> (</a:t>
            </a:r>
            <a:r>
              <a:rPr lang="uk-UA" b="1" i="1" dirty="0" err="1" smtClean="0"/>
              <a:t>чура</a:t>
            </a:r>
            <a:r>
              <a:rPr lang="uk-UA" b="1" i="1" dirty="0" smtClean="0"/>
              <a:t>)</a:t>
            </a:r>
            <a:r>
              <a:rPr lang="uk-UA" dirty="0" smtClean="0"/>
              <a:t> — в Україні в 16—18 століттях — зброєносець, помічник у козацької старшини. Зазвичай джурами були молоді хлопці. Разом з козаками джури ходили в походи, брали участь у боях. Первісно джура іранське слово, що означає товариш, в українську потрапило як запозичення з татарської.</a:t>
            </a:r>
          </a:p>
          <a:p>
            <a:r>
              <a:rPr lang="uk-UA" dirty="0" smtClean="0"/>
              <a:t>Одним із головних героїв роману «Джури-характерники» є сімнадцятирічний Санько, чия любов і відданість, самозречення й Божа іскра дають йому змогу протистояти злу й перемагати. У розділі «Ворожбитське життя» читач дізнається про Санька та його побратима Грицика. Удвох вони покинули рідне село </a:t>
            </a:r>
            <a:r>
              <a:rPr lang="uk-UA" dirty="0" err="1" smtClean="0"/>
              <a:t>Воронівку</a:t>
            </a:r>
            <a:r>
              <a:rPr lang="uk-UA" dirty="0" smtClean="0"/>
              <a:t>, Санько в характерника Куделі опановував складну науку чаклунства й навіювання. 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 descr="1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857364"/>
            <a:ext cx="3643306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128</TotalTime>
  <Words>938</Words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       Володимир   Рутківський      український поет,   прозаїк, журналіст,      дитячий письменник   (18 квітня 1937 )  </vt:lpstr>
      <vt:lpstr>життєпис</vt:lpstr>
      <vt:lpstr>Це цікаво!!</vt:lpstr>
      <vt:lpstr>Творчість</vt:lpstr>
      <vt:lpstr>Слайд 5</vt:lpstr>
      <vt:lpstr>Слайд 6</vt:lpstr>
      <vt:lpstr>історична трилогія</vt:lpstr>
      <vt:lpstr>Словникова робота </vt:lpstr>
      <vt:lpstr>Слайд 9</vt:lpstr>
      <vt:lpstr>Слайд 10</vt:lpstr>
      <vt:lpstr>Історичний роман  «Джури козака Швайки» (2007)</vt:lpstr>
      <vt:lpstr>Літературна вікторина за романом «Джури козака Швайки»  </vt:lpstr>
      <vt:lpstr>  «Джури-характерники» (2009)</vt:lpstr>
      <vt:lpstr>“Джури і підводний човен”(2010) </vt:lpstr>
      <vt:lpstr>   Продовження “Джури”  вiд  iменi ... собаки  </vt:lpstr>
      <vt:lpstr>Нагороди і премії</vt:lpstr>
      <vt:lpstr>Приватна  мистецька премія «Джури»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Володимир Рутківський Народився 18 квітня 1937 року на Черкащині. 1955 року вступив до Одеського інституту харчової і холодильної промисловості. За два роки перевівся до Одеського політехнічного інституту. 1973 року вступив на дворічні Вищі літературні курси в Москві. Працював в Одеському обласному телерадіокомітеті, газеті “Одеські вісті”. </dc:title>
  <dc:creator>User</dc:creator>
  <cp:lastModifiedBy>User</cp:lastModifiedBy>
  <cp:revision>19</cp:revision>
  <dcterms:created xsi:type="dcterms:W3CDTF">2014-10-19T11:05:15Z</dcterms:created>
  <dcterms:modified xsi:type="dcterms:W3CDTF">2014-10-19T13:28:18Z</dcterms:modified>
</cp:coreProperties>
</file>