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4" r:id="rId7"/>
    <p:sldId id="261" r:id="rId8"/>
    <p:sldId id="262" r:id="rId9"/>
    <p:sldId id="263" r:id="rId1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8" d="100"/>
          <a:sy n="58" d="100"/>
        </p:scale>
        <p:origin x="-90" y="-31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09.03.2013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09.03.2013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09.03.2013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09.03.2013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09.03.2013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09.03.2013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09.03.2013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09.03.2013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09.03.2013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09.03.2013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09.03.2013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09.03.2013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3"/><Relationship Id="rId1" Type="http://schemas.openxmlformats.org/officeDocument/2006/relationships/audio" Target="NULL" TargetMode="External"/><Relationship Id="rId5" Type="http://schemas.openxmlformats.org/officeDocument/2006/relationships/image" Target="../media/image10.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600" y="1988840"/>
            <a:ext cx="10396862" cy="3156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ctrTitle"/>
          </p:nvPr>
        </p:nvSpPr>
        <p:spPr>
          <a:xfrm>
            <a:off x="683568" y="230783"/>
            <a:ext cx="7772400" cy="1470025"/>
          </a:xfrm>
        </p:spPr>
        <p:txBody>
          <a:bodyPr>
            <a:prstTxWarp prst="textPlain">
              <a:avLst/>
            </a:prstTxWarp>
            <a:noAutofit/>
          </a:bodyPr>
          <a:lstStyle/>
          <a:p>
            <a:r>
              <a:rPr lang="uk-UA" sz="60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Календарно-обрядові </a:t>
            </a:r>
            <a:br>
              <a:rPr lang="uk-UA" sz="60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uk-UA" sz="60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пісні</a:t>
            </a:r>
            <a:endParaRPr lang="ru-RU" sz="6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3" name="Подзаголовок 2"/>
          <p:cNvSpPr>
            <a:spLocks noGrp="1"/>
          </p:cNvSpPr>
          <p:nvPr>
            <p:ph type="subTitle" idx="1"/>
          </p:nvPr>
        </p:nvSpPr>
        <p:spPr/>
        <p:txBody>
          <a:bodyPr/>
          <a:lstStyle/>
          <a:p>
            <a:endParaRPr lang="ru-RU"/>
          </a:p>
        </p:txBody>
      </p:sp>
    </p:spTree>
    <p:extLst>
      <p:ext uri="{BB962C8B-B14F-4D97-AF65-F5344CB8AC3E}">
        <p14:creationId xmlns:p14="http://schemas.microsoft.com/office/powerpoint/2010/main" val="185050672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756" y="0"/>
            <a:ext cx="1032975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0" y="0"/>
            <a:ext cx="4716016" cy="5229200"/>
          </a:xfrm>
        </p:spPr>
        <p:txBody>
          <a:bodyPr>
            <a:normAutofit fontScale="62500" lnSpcReduction="20000"/>
          </a:bodyPr>
          <a:lstStyle/>
          <a:p>
            <a:pPr marL="0" indent="0">
              <a:buNone/>
            </a:pPr>
            <a:r>
              <a:rPr lang="ru-RU" b="1" dirty="0"/>
              <a:t>Одним із найдавніших видів усної поезії народу є календарно-обрядові пісні, які відображали кожен цикл хліборобської праці в різні пори року. У цих піснях дуже часто відтворювався трудовий процес: зображали рухи, які символізують оранку, сівбу, жнива тощо. Усі календарно-обрядові пісні відзначаються ліризмом. Це ніби художне відображення самого життя в піснях, хороводах, іграх, ґанках.</a:t>
            </a:r>
          </a:p>
          <a:p>
            <a:pPr marL="0" indent="0">
              <a:buNone/>
            </a:pPr>
            <a:endParaRPr lang="ru-RU" b="1" dirty="0"/>
          </a:p>
          <a:p>
            <a:pPr marL="0" indent="0">
              <a:buNone/>
            </a:pPr>
            <a:r>
              <a:rPr lang="ru-RU" b="1" dirty="0"/>
              <a:t>До календарних пісень належать колядки (зимовий цикл), </a:t>
            </a:r>
            <a:r>
              <a:rPr lang="ru-RU" b="1" dirty="0" smtClean="0"/>
              <a:t>веснянки</a:t>
            </a:r>
            <a:r>
              <a:rPr lang="ru-RU" b="1" dirty="0"/>
              <a:t>, гаївки, або гагілки (весняний цикл), русальні (кінець </a:t>
            </a:r>
            <a:r>
              <a:rPr lang="ru-RU" b="1" dirty="0" smtClean="0"/>
              <a:t>весни) </a:t>
            </a:r>
            <a:r>
              <a:rPr lang="ru-RU" b="1" dirty="0"/>
              <a:t>купальські (середина літа), обжинкові (збирання врожаю в кінні літа).</a:t>
            </a:r>
          </a:p>
        </p:txBody>
      </p:sp>
    </p:spTree>
    <p:extLst>
      <p:ext uri="{BB962C8B-B14F-4D97-AF65-F5344CB8AC3E}">
        <p14:creationId xmlns:p14="http://schemas.microsoft.com/office/powerpoint/2010/main" val="1840132216"/>
      </p:ext>
    </p:extLst>
  </p:cSld>
  <p:clrMapOvr>
    <a:masterClrMapping/>
  </p:clrMapOvr>
  <p:transition spd="slow">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6495" y="3172090"/>
            <a:ext cx="4762500" cy="356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1692696" y="-18256"/>
            <a:ext cx="8229600" cy="1143000"/>
          </a:xfrm>
        </p:spPr>
        <p:txBody>
          <a:bodyPr>
            <a:normAutofit fontScale="90000"/>
          </a:bodyPr>
          <a:lstStyle/>
          <a:p>
            <a:r>
              <a:rPr lang="ru-RU" dirty="0" smtClean="0"/>
              <a:t>Зимовий цикл.</a:t>
            </a:r>
            <a:br>
              <a:rPr lang="ru-RU" dirty="0" smtClean="0"/>
            </a:br>
            <a:r>
              <a:rPr lang="ru-RU" dirty="0" smtClean="0"/>
              <a:t>Колядки та щедрівки</a:t>
            </a:r>
            <a:endParaRPr lang="ru-RU" dirty="0"/>
          </a:p>
        </p:txBody>
      </p:sp>
      <p:sp>
        <p:nvSpPr>
          <p:cNvPr id="3" name="Объект 2"/>
          <p:cNvSpPr>
            <a:spLocks noGrp="1"/>
          </p:cNvSpPr>
          <p:nvPr>
            <p:ph idx="1"/>
          </p:nvPr>
        </p:nvSpPr>
        <p:spPr>
          <a:xfrm>
            <a:off x="0" y="1628800"/>
            <a:ext cx="4932040" cy="5459424"/>
          </a:xfrm>
        </p:spPr>
        <p:txBody>
          <a:bodyPr>
            <a:normAutofit fontScale="70000" lnSpcReduction="20000"/>
          </a:bodyPr>
          <a:lstStyle/>
          <a:p>
            <a:pPr marL="0" indent="0">
              <a:buNone/>
            </a:pPr>
            <a:r>
              <a:rPr lang="ru-RU" sz="2600" dirty="0"/>
              <a:t>На Різдвяні свята виконували обряди колядування, а під Новий рік, у «щедрий вечір», — щедрування. Гурти молоді обходили домівки, іноді навіть із «козою» (один із щедрувальників у вивернутому кожусі, з дерев'яною головою кози), величали піснями господарів, бажаючи їм усіляких щедрот і достатку, а за це в жартівливій формі просили винагороду.</a:t>
            </a:r>
          </a:p>
          <a:p>
            <a:pPr marL="0" indent="0">
              <a:buNone/>
            </a:pPr>
            <a:r>
              <a:rPr lang="ru-RU" sz="2600" dirty="0" smtClean="0"/>
              <a:t>Щедрували </a:t>
            </a:r>
            <a:r>
              <a:rPr lang="ru-RU" sz="2600" dirty="0"/>
              <a:t>в новорічну ніч переважно діти та молодь. Вони ходили по хатах із «засівалками», посипаючи навколо себе зерном і виголошуючи коротенькі віршики-побажання</a:t>
            </a:r>
            <a:r>
              <a:rPr lang="ru-RU" sz="2600" dirty="0" smtClean="0"/>
              <a:t>.</a:t>
            </a:r>
          </a:p>
          <a:p>
            <a:pPr marL="0" indent="0">
              <a:buNone/>
            </a:pPr>
            <a:r>
              <a:rPr lang="ru-RU" sz="2600" dirty="0"/>
              <a:t>Під час зимових свят відбувалося чимало ігрищ. З колядками і щедрівками тісно пов'язані ігри-дійства «Вертеп», «Звізда», «Меланка», «Плуг», «Коза</a:t>
            </a:r>
            <a:r>
              <a:rPr lang="ru-RU" sz="2600" dirty="0" smtClean="0"/>
              <a:t>».</a:t>
            </a:r>
            <a:r>
              <a:rPr lang="ru-RU" sz="2600" dirty="0"/>
              <a:t> </a:t>
            </a:r>
            <a:endParaRPr lang="ru-RU" sz="2600" dirty="0" smtClean="0"/>
          </a:p>
          <a:p>
            <a:pPr>
              <a:buFont typeface="Wingdings" pitchFamily="2" charset="2"/>
              <a:buChar char="v"/>
            </a:pPr>
            <a:r>
              <a:rPr lang="ru-RU" sz="2600" dirty="0" smtClean="0"/>
              <a:t>Колядки</a:t>
            </a:r>
            <a:r>
              <a:rPr lang="ru-RU" sz="2600" dirty="0"/>
              <a:t>— народнікалендарно-обрядові величальні пісні, що їх виконували на Різдвяні свята.</a:t>
            </a:r>
          </a:p>
          <a:p>
            <a:pPr>
              <a:buFont typeface="Wingdings" pitchFamily="2" charset="2"/>
              <a:buChar char="v"/>
            </a:pPr>
            <a:r>
              <a:rPr lang="ru-RU" sz="2600" dirty="0"/>
              <a:t>Щедрівки — старовинні обрядові величальні пісні, які співалися під Новий рік у «щедрий вечір».</a:t>
            </a:r>
          </a:p>
          <a:p>
            <a:endParaRPr lang="ru-RU" dirty="0"/>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0" y="0"/>
            <a:ext cx="38100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Українські колядки - Нова радість стала.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0230" y="108248"/>
            <a:ext cx="304800" cy="304800"/>
          </a:xfrm>
          <a:prstGeom prst="rect">
            <a:avLst/>
          </a:prstGeom>
        </p:spPr>
      </p:pic>
    </p:spTree>
    <p:extLst>
      <p:ext uri="{BB962C8B-B14F-4D97-AF65-F5344CB8AC3E}">
        <p14:creationId xmlns:p14="http://schemas.microsoft.com/office/powerpoint/2010/main" val="1229398350"/>
      </p:ext>
    </p:extLst>
  </p:cSld>
  <p:clrMapOvr>
    <a:masterClrMapping/>
  </p:clrMapOvr>
  <p:transition spd="slow">
    <p:pull/>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700" fill="hold"/>
                                        <p:tgtEl>
                                          <p:spTgt spid="4"/>
                                        </p:tgtEl>
                                      </p:cBhvr>
                                    </p:cmd>
                                  </p:childTnLst>
                                </p:cTn>
                              </p:par>
                            </p:childTnLst>
                          </p:cTn>
                        </p:par>
                      </p:childTnLst>
                    </p:cTn>
                  </p:par>
                </p:childTnLst>
              </p:cTn>
              <p:nextCondLst>
                <p:cond evt="onClick" delay="0">
                  <p:tgtEl>
                    <p:spTgt spid="4"/>
                  </p:tgtEl>
                </p:cond>
              </p:nextCondLst>
            </p:seq>
            <p:audio>
              <p:cMediaNode vol="18868">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552" y="-18384"/>
            <a:ext cx="10321405" cy="7047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0" y="2492896"/>
            <a:ext cx="5328592" cy="4525963"/>
          </a:xfrm>
        </p:spPr>
        <p:txBody>
          <a:bodyPr>
            <a:normAutofit fontScale="55000" lnSpcReduction="20000"/>
          </a:bodyPr>
          <a:lstStyle/>
          <a:p>
            <a:pPr marL="0" indent="0">
              <a:buNone/>
            </a:pPr>
            <a:r>
              <a:rPr lang="ru-RU" sz="3300" b="1" dirty="0" smtClean="0"/>
              <a:t>Коли </a:t>
            </a:r>
            <a:r>
              <a:rPr lang="ru-RU" sz="3300" b="1" dirty="0"/>
              <a:t>починали танути сніги й наставала тепла пора, виконувалися обряди зустрічі весни. У них — заклик весни з її дарами, буянням природи й співом птахів. Настання весни після зими люди розуміли як боротьбу двох сил — холоду й тепла. Щоб допомогти весні подолати свою супротивницю, вони спалювали або топили в річці солом'яне опудало зими, носили зображення сонця, водили хороводи.</a:t>
            </a:r>
          </a:p>
          <a:p>
            <a:pPr marL="0" indent="0">
              <a:buNone/>
            </a:pPr>
            <a:r>
              <a:rPr lang="ru-RU" sz="3300" b="1" dirty="0" smtClean="0"/>
              <a:t>Це </a:t>
            </a:r>
            <a:r>
              <a:rPr lang="ru-RU" sz="3300" b="1" dirty="0"/>
              <a:t>закличні пісні: вони мали «закликати» весну й добрий урожай. Найвідоміші українські веснянки — це пісні-ігри «А ми просо сіяли, сіяли</a:t>
            </a:r>
            <a:r>
              <a:rPr lang="ru-RU" sz="3300" b="1" dirty="0" smtClean="0"/>
              <a:t>!»,«</a:t>
            </a:r>
            <a:r>
              <a:rPr lang="ru-RU" sz="3300" b="1" dirty="0"/>
              <a:t>Зелений шум», «Подоляночка» та інші. Танцювальні рухи, якими супроводжувалися веснянки, нагадували оранку, сівбу руками, поління, косіння. Слова пісні пояснювали ці </a:t>
            </a:r>
            <a:r>
              <a:rPr lang="ru-RU" sz="3300" b="1" dirty="0" smtClean="0"/>
              <a:t>рухи.</a:t>
            </a:r>
          </a:p>
          <a:p>
            <a:pPr>
              <a:buFont typeface="Wingdings" pitchFamily="2" charset="2"/>
              <a:buChar char="v"/>
            </a:pPr>
            <a:r>
              <a:rPr lang="ru-RU" sz="3300" b="1" dirty="0" smtClean="0"/>
              <a:t>Веснянки</a:t>
            </a:r>
            <a:r>
              <a:rPr lang="ru-RU" sz="3300" b="1" dirty="0"/>
              <a:t>— давні за походженням обрядові пісні, що виконувалися на святах на честь весни й початку польових робіт.</a:t>
            </a:r>
          </a:p>
          <a:p>
            <a:endParaRPr lang="ru-RU" dirty="0"/>
          </a:p>
        </p:txBody>
      </p:sp>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080" y="-18384"/>
            <a:ext cx="3117889" cy="3789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080" y="3684409"/>
            <a:ext cx="3460334" cy="3344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67544" y="0"/>
            <a:ext cx="8229600" cy="1143000"/>
          </a:xfrm>
        </p:spPr>
        <p:txBody>
          <a:bodyPr>
            <a:normAutofit fontScale="90000"/>
          </a:bodyPr>
          <a:lstStyle/>
          <a:p>
            <a:r>
              <a:rPr lang="uk-UA" b="1" dirty="0" smtClean="0"/>
              <a:t>Весняний цикл.</a:t>
            </a:r>
            <a:br>
              <a:rPr lang="uk-UA" b="1" dirty="0" smtClean="0"/>
            </a:br>
            <a:r>
              <a:rPr lang="uk-UA" b="1" dirty="0" smtClean="0"/>
              <a:t>Веснянки</a:t>
            </a:r>
            <a:endParaRPr lang="ru-RU" b="1" dirty="0"/>
          </a:p>
        </p:txBody>
      </p:sp>
      <p:pic>
        <p:nvPicPr>
          <p:cNvPr id="4" name="ЭЛЕГИЯ - ВЕСНЯНКИ.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0932" y="156332"/>
            <a:ext cx="304800" cy="304800"/>
          </a:xfrm>
          <a:prstGeom prst="rect">
            <a:avLst/>
          </a:prstGeom>
        </p:spPr>
      </p:pic>
    </p:spTree>
    <p:extLst>
      <p:ext uri="{BB962C8B-B14F-4D97-AF65-F5344CB8AC3E}">
        <p14:creationId xmlns:p14="http://schemas.microsoft.com/office/powerpoint/2010/main" val="5475782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wipe(down)">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1000"/>
                                        <p:tgtEl>
                                          <p:spTgt spid="3076"/>
                                        </p:tgtEl>
                                      </p:cBhvr>
                                    </p:animEffect>
                                    <p:anim calcmode="lin" valueType="num">
                                      <p:cBhvr>
                                        <p:cTn id="13" dur="1000" fill="hold"/>
                                        <p:tgtEl>
                                          <p:spTgt spid="3076"/>
                                        </p:tgtEl>
                                        <p:attrNameLst>
                                          <p:attrName>ppt_x</p:attrName>
                                        </p:attrNameLst>
                                      </p:cBhvr>
                                      <p:tavLst>
                                        <p:tav tm="0">
                                          <p:val>
                                            <p:strVal val="#ppt_x"/>
                                          </p:val>
                                        </p:tav>
                                        <p:tav tm="100000">
                                          <p:val>
                                            <p:strVal val="#ppt_x"/>
                                          </p:val>
                                        </p:tav>
                                      </p:tavLst>
                                    </p:anim>
                                    <p:anim calcmode="lin" valueType="num">
                                      <p:cBhvr>
                                        <p:cTn id="14"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76405" fill="hold"/>
                                        <p:tgtEl>
                                          <p:spTgt spid="4"/>
                                        </p:tgtEl>
                                      </p:cBhvr>
                                    </p:cmd>
                                  </p:childTnLst>
                                </p:cTn>
                              </p:par>
                            </p:childTnLst>
                          </p:cTn>
                        </p:par>
                      </p:childTnLst>
                    </p:cTn>
                  </p:par>
                </p:childTnLst>
              </p:cTn>
              <p:nextCondLst>
                <p:cond evt="onClick" delay="0">
                  <p:tgtEl>
                    <p:spTgt spid="4"/>
                  </p:tgtEl>
                </p:cond>
              </p:nextCondLst>
            </p:seq>
            <p:audio>
              <p:cMediaNode vol="80000">
                <p:cTn id="20"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25558"/>
            <a:ext cx="8604448" cy="688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2976972" y="0"/>
            <a:ext cx="8229600" cy="1143000"/>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uk-UA"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Літній цикл</a:t>
            </a:r>
            <a:br>
              <a:rPr lang="uk-UA"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uk-UA"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Русальні пісні</a:t>
            </a:r>
            <a:endPar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5189" y="13590"/>
            <a:ext cx="3698811" cy="3558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5189" y="2204864"/>
            <a:ext cx="3456383" cy="4626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94739"/>
            <a:ext cx="3240360" cy="2594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87655" y="980728"/>
            <a:ext cx="4206939" cy="397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323528" y="2852936"/>
            <a:ext cx="4834880" cy="5069160"/>
          </a:xfrm>
        </p:spPr>
        <p:txBody>
          <a:bodyPr>
            <a:normAutofit fontScale="55000" lnSpcReduction="20000"/>
            <a:scene3d>
              <a:camera prst="orthographicFront"/>
              <a:lightRig rig="flat" dir="tl">
                <a:rot lat="0" lon="0" rev="6600000"/>
              </a:lightRig>
            </a:scene3d>
            <a:sp3d extrusionH="25400" contourW="8890">
              <a:bevelT w="38100" h="31750"/>
              <a:contourClr>
                <a:schemeClr val="accent2">
                  <a:shade val="75000"/>
                </a:schemeClr>
              </a:contourClr>
            </a:sp3d>
          </a:bodyPr>
          <a:lstStyle/>
          <a:p>
            <a:pPr marL="0" indent="0">
              <a:buNone/>
            </a:pPr>
            <a:r>
              <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Русальні </a:t>
            </a:r>
            <a: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пісні </a:t>
            </a:r>
            <a:r>
              <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пов'язані із святкуванням свята русалій - пори, коли весна переходить у літо, завершуються польові </a:t>
            </a:r>
            <a: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роботи.</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Свято починається із клечання (замаювання хати, подвір'я й воріт різноманітною зеленню і зіллям), що має на меті забезпечити відлякування "нечистої сили</a:t>
            </a:r>
            <a: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Обов'язковим було й поминання померлих. Цілий тиждень від Клечальної неділі </a:t>
            </a:r>
            <a: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називають </a:t>
            </a:r>
            <a:r>
              <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"русалчиним", а четвер - "Русальним </a:t>
            </a:r>
            <a: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Великоднем. В </a:t>
            </a:r>
            <a:r>
              <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народній уяві цей період пов'язувався з ігрищами й забавами русалок, їх проводами геть від живих та в поминаннях померлих. Русалками ж і "нявками" чи "мавками" (від староукр. - навьмрець, злий дух, ставали "потерчата" (діти, що повмирали нехрещеними) та ті, хто помер "наглою", неприродньою смертю.</a:t>
            </a:r>
          </a:p>
          <a:p>
            <a:pPr marL="0" indent="0">
              <a:buNone/>
            </a:pPr>
            <a:r>
              <a:rPr lang="vi-VN"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4" name="Катя Chilly - Проведу Я Русалочки.mp3">
            <a:hlinkClick r:id="" action="ppaction://media"/>
          </p:cNvPr>
          <p:cNvPicPr>
            <a:picLocks noChangeAspect="1"/>
          </p:cNvPicPr>
          <p:nvPr>
            <a:audioFile r:link="rId1"/>
            <p:extLst>
              <p:ext uri="{DAA4B4D4-6D71-4841-9C94-3DE7FCFB9230}">
                <p14:media xmlns:p14="http://schemas.microsoft.com/office/powerpoint/2010/main" r:embed="rId2">
                  <p14:trim st="50244.5952" end="90628.0915"/>
                </p14:media>
              </p:ext>
            </p:extLst>
          </p:nvPr>
        </p:nvPicPr>
        <p:blipFill>
          <a:blip r:embed="rId9"/>
          <a:stretch>
            <a:fillRect/>
          </a:stretch>
        </p:blipFill>
        <p:spPr>
          <a:xfrm>
            <a:off x="10063" y="2689609"/>
            <a:ext cx="317579" cy="317579"/>
          </a:xfrm>
          <a:prstGeom prst="rect">
            <a:avLst/>
          </a:prstGeom>
        </p:spPr>
      </p:pic>
    </p:spTree>
    <p:extLst>
      <p:ext uri="{BB962C8B-B14F-4D97-AF65-F5344CB8AC3E}">
        <p14:creationId xmlns:p14="http://schemas.microsoft.com/office/powerpoint/2010/main" val="2823737332"/>
      </p:ext>
    </p:extLst>
  </p:cSld>
  <p:clrMapOvr>
    <a:overrideClrMapping bg1="dk1" tx1="lt1" bg2="dk2" tx2="lt2" accent1="accent1" accent2="accent2" accent3="accent3" accent4="accent4" accent5="accent5" accent6="accent6" hlink="hlink" folHlink="folHlink"/>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p:cTn id="7" dur="1000" fill="hold"/>
                                        <p:tgtEl>
                                          <p:spTgt spid="5124"/>
                                        </p:tgtEl>
                                        <p:attrNameLst>
                                          <p:attrName>ppt_w</p:attrName>
                                        </p:attrNameLst>
                                      </p:cBhvr>
                                      <p:tavLst>
                                        <p:tav tm="0">
                                          <p:val>
                                            <p:fltVal val="0"/>
                                          </p:val>
                                        </p:tav>
                                        <p:tav tm="100000">
                                          <p:val>
                                            <p:strVal val="#ppt_w"/>
                                          </p:val>
                                        </p:tav>
                                      </p:tavLst>
                                    </p:anim>
                                    <p:anim calcmode="lin" valueType="num">
                                      <p:cBhvr>
                                        <p:cTn id="8" dur="1000" fill="hold"/>
                                        <p:tgtEl>
                                          <p:spTgt spid="5124"/>
                                        </p:tgtEl>
                                        <p:attrNameLst>
                                          <p:attrName>ppt_h</p:attrName>
                                        </p:attrNameLst>
                                      </p:cBhvr>
                                      <p:tavLst>
                                        <p:tav tm="0">
                                          <p:val>
                                            <p:fltVal val="0"/>
                                          </p:val>
                                        </p:tav>
                                        <p:tav tm="100000">
                                          <p:val>
                                            <p:strVal val="#ppt_h"/>
                                          </p:val>
                                        </p:tav>
                                      </p:tavLst>
                                    </p:anim>
                                    <p:anim calcmode="lin" valueType="num">
                                      <p:cBhvr>
                                        <p:cTn id="9" dur="1000" fill="hold"/>
                                        <p:tgtEl>
                                          <p:spTgt spid="5124"/>
                                        </p:tgtEl>
                                        <p:attrNameLst>
                                          <p:attrName>style.rotation</p:attrName>
                                        </p:attrNameLst>
                                      </p:cBhvr>
                                      <p:tavLst>
                                        <p:tav tm="0">
                                          <p:val>
                                            <p:fltVal val="90"/>
                                          </p:val>
                                        </p:tav>
                                        <p:tav tm="100000">
                                          <p:val>
                                            <p:fltVal val="0"/>
                                          </p:val>
                                        </p:tav>
                                      </p:tavLst>
                                    </p:anim>
                                    <p:animEffect transition="in" filter="fade">
                                      <p:cBhvr>
                                        <p:cTn id="10" dur="1000"/>
                                        <p:tgtEl>
                                          <p:spTgt spid="512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127"/>
                                        </p:tgtEl>
                                        <p:attrNameLst>
                                          <p:attrName>style.visibility</p:attrName>
                                        </p:attrNameLst>
                                      </p:cBhvr>
                                      <p:to>
                                        <p:strVal val="visible"/>
                                      </p:to>
                                    </p:set>
                                    <p:anim calcmode="lin" valueType="num">
                                      <p:cBhvr>
                                        <p:cTn id="15" dur="500" fill="hold"/>
                                        <p:tgtEl>
                                          <p:spTgt spid="5127"/>
                                        </p:tgtEl>
                                        <p:attrNameLst>
                                          <p:attrName>ppt_w</p:attrName>
                                        </p:attrNameLst>
                                      </p:cBhvr>
                                      <p:tavLst>
                                        <p:tav tm="0">
                                          <p:val>
                                            <p:fltVal val="0"/>
                                          </p:val>
                                        </p:tav>
                                        <p:tav tm="100000">
                                          <p:val>
                                            <p:strVal val="#ppt_w"/>
                                          </p:val>
                                        </p:tav>
                                      </p:tavLst>
                                    </p:anim>
                                    <p:anim calcmode="lin" valueType="num">
                                      <p:cBhvr>
                                        <p:cTn id="16" dur="500" fill="hold"/>
                                        <p:tgtEl>
                                          <p:spTgt spid="5127"/>
                                        </p:tgtEl>
                                        <p:attrNameLst>
                                          <p:attrName>ppt_h</p:attrName>
                                        </p:attrNameLst>
                                      </p:cBhvr>
                                      <p:tavLst>
                                        <p:tav tm="0">
                                          <p:val>
                                            <p:fltVal val="0"/>
                                          </p:val>
                                        </p:tav>
                                        <p:tav tm="100000">
                                          <p:val>
                                            <p:strVal val="#ppt_h"/>
                                          </p:val>
                                        </p:tav>
                                      </p:tavLst>
                                    </p:anim>
                                    <p:animEffect transition="in" filter="fade">
                                      <p:cBhvr>
                                        <p:cTn id="17" dur="500"/>
                                        <p:tgtEl>
                                          <p:spTgt spid="512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126"/>
                                        </p:tgtEl>
                                        <p:attrNameLst>
                                          <p:attrName>style.visibility</p:attrName>
                                        </p:attrNameLst>
                                      </p:cBhvr>
                                      <p:to>
                                        <p:strVal val="visible"/>
                                      </p:to>
                                    </p:set>
                                    <p:animEffect transition="in" filter="wheel(1)">
                                      <p:cBhvr>
                                        <p:cTn id="22" dur="2000"/>
                                        <p:tgtEl>
                                          <p:spTgt spid="5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128"/>
                                        </p:tgtEl>
                                        <p:attrNameLst>
                                          <p:attrName>style.visibility</p:attrName>
                                        </p:attrNameLst>
                                      </p:cBhvr>
                                      <p:to>
                                        <p:strVal val="visible"/>
                                      </p:to>
                                    </p:set>
                                    <p:animEffect transition="in" filter="wipe(down)">
                                      <p:cBhvr>
                                        <p:cTn id="27"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55879" fill="hold"/>
                                        <p:tgtEl>
                                          <p:spTgt spid="4"/>
                                        </p:tgtEl>
                                      </p:cBhvr>
                                    </p:cmd>
                                  </p:childTnLst>
                                </p:cTn>
                              </p:par>
                            </p:childTnLst>
                          </p:cTn>
                        </p:par>
                      </p:childTnLst>
                    </p:cTn>
                  </p:par>
                </p:childTnLst>
              </p:cTn>
              <p:nextCondLst>
                <p:cond evt="onClick" delay="0">
                  <p:tgtEl>
                    <p:spTgt spid="4"/>
                  </p:tgtEl>
                </p:cond>
              </p:nextCondLst>
            </p:seq>
            <p:audio>
              <p:cMediaNode vol="100000">
                <p:cTn id="33"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434" y="2753342"/>
            <a:ext cx="5386097" cy="2031325"/>
          </a:xfrm>
          <a:prstGeom prst="rect">
            <a:avLst/>
          </a:prstGeom>
        </p:spPr>
        <p:txBody>
          <a:bodyPr wrap="square">
            <a:spAutoFit/>
          </a:bodyPr>
          <a:lstStyle/>
          <a:p>
            <a:pPr marL="285750" indent="-285750">
              <a:buFont typeface="Wingdings" pitchFamily="2" charset="2"/>
              <a:buChar char="v"/>
            </a:pPr>
            <a:r>
              <a:rPr lang="vi-VN" b="1" dirty="0">
                <a:solidFill>
                  <a:schemeClr val="accent6">
                    <a:lumMod val="20000"/>
                    <a:lumOff val="80000"/>
                  </a:schemeClr>
                </a:solidFill>
              </a:rPr>
              <a:t>Руса́льні пісні́ — окремий рід української народно обрядової пісенності з частими згадками про русалок, зустрічі з ними і їх «проводи», подекуди з мотивами веснянок: про ворожіння з голосу зозулі, звивання вінків, про милих і нелюбів тощо.</a:t>
            </a:r>
          </a:p>
        </p:txBody>
      </p:sp>
      <p:sp>
        <p:nvSpPr>
          <p:cNvPr id="3" name="Объект 2"/>
          <p:cNvSpPr>
            <a:spLocks noGrp="1"/>
          </p:cNvSpPr>
          <p:nvPr>
            <p:ph idx="1"/>
          </p:nvPr>
        </p:nvSpPr>
        <p:spPr>
          <a:xfrm>
            <a:off x="0" y="0"/>
            <a:ext cx="8352928" cy="2852936"/>
          </a:xfrm>
        </p:spPr>
        <p:txBody>
          <a:bodyPr>
            <a:normAutofit fontScale="77500" lnSpcReduction="20000"/>
            <a:scene3d>
              <a:camera prst="orthographicFront"/>
              <a:lightRig rig="balanced" dir="t">
                <a:rot lat="0" lon="0" rev="2100000"/>
              </a:lightRig>
            </a:scene3d>
            <a:sp3d extrusionH="57150" prstMaterial="metal">
              <a:bevelT w="38100" h="25400"/>
              <a:contourClr>
                <a:schemeClr val="bg2"/>
              </a:contourClr>
            </a:sp3d>
          </a:bodyPr>
          <a:lstStyle/>
          <a:p>
            <a:pPr marL="0" indent="0">
              <a:buNone/>
            </a:pPr>
            <a:r>
              <a:rPr lang="vi-VN" sz="31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Мотиви русальних пісень багато у чім збігаються з мотивами веснянок, пов'язаних</a:t>
            </a:r>
            <a:r>
              <a:rPr lang="vi-VN" sz="3100" b="1" spc="50" dirty="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 з </a:t>
            </a:r>
            <a:r>
              <a:rPr lang="vi-VN" sz="31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образами природи, рослин. Існує давній обряд прибирання і замаювання дівчини, яку водять по полях, співаючи пісню про тополю. Русальні пісні мають мелодію неширокого діапазону. Часто завершуються "гуканками" ("гу", "у", "уй", "і" та ін.). Строфа здебільшого дворядкова різної форми (4+4, 5+5, 6+6). Існують також русальні хороводи.</a:t>
            </a:r>
          </a:p>
          <a:p>
            <a:endParaRPr lang="vi-VN"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a:p>
            <a:endParaRPr lang="ru-RU" b="1" dirty="0">
              <a:ln w="50800"/>
              <a:solidFill>
                <a:schemeClr val="bg1">
                  <a:shade val="50000"/>
                </a:schemeClr>
              </a:solidFill>
            </a:endParaRPr>
          </a:p>
        </p:txBody>
      </p:sp>
      <p:pic>
        <p:nvPicPr>
          <p:cNvPr id="2" name="Катя Chilly - Проведу Я Русалочки.mp3">
            <a:hlinkClick r:id="" action="ppaction://media"/>
          </p:cNvPr>
          <p:cNvPicPr>
            <a:picLocks noChangeAspect="1"/>
          </p:cNvPicPr>
          <p:nvPr>
            <a:audioFile r:link="rId1"/>
            <p:extLst>
              <p:ext uri="{DAA4B4D4-6D71-4841-9C94-3DE7FCFB9230}">
                <p14:media xmlns:p14="http://schemas.microsoft.com/office/powerpoint/2010/main" r:embed="rId2">
                  <p14:trim st="105184.9472"/>
                </p14:media>
              </p:ext>
            </p:extLst>
          </p:nvPr>
        </p:nvPicPr>
        <p:blipFill>
          <a:blip r:embed="rId5"/>
          <a:stretch>
            <a:fillRect/>
          </a:stretch>
        </p:blipFill>
        <p:spPr>
          <a:xfrm>
            <a:off x="8812088" y="116632"/>
            <a:ext cx="304800" cy="304800"/>
          </a:xfrm>
          <a:prstGeom prst="rect">
            <a:avLst/>
          </a:prstGeom>
        </p:spPr>
      </p:pic>
    </p:spTree>
    <p:extLst>
      <p:ext uri="{BB962C8B-B14F-4D97-AF65-F5344CB8AC3E}">
        <p14:creationId xmlns:p14="http://schemas.microsoft.com/office/powerpoint/2010/main" val="4230602170"/>
      </p:ext>
    </p:extLst>
  </p:cSld>
  <p:clrMapOvr>
    <a:masterClrMapping/>
  </p:clrMapOvr>
  <p:transition spd="slow">
    <p:pull/>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56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015" y="476671"/>
            <a:ext cx="10999674" cy="609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395536" y="260648"/>
            <a:ext cx="8229600" cy="1143000"/>
          </a:xfrm>
        </p:spPr>
        <p:txBody>
          <a:bodyPr>
            <a:prstTxWarp prst="textArchUp">
              <a:avLst/>
            </a:prstTxWarp>
          </a:bodyPr>
          <a:lstStyle/>
          <a:p>
            <a:r>
              <a:rPr lang="ru-RU" b="1" dirty="0" smtClean="0"/>
              <a:t>Купальські пісні</a:t>
            </a:r>
            <a:endParaRPr lang="ru-RU" b="1" dirty="0"/>
          </a:p>
        </p:txBody>
      </p:sp>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812" y="3784476"/>
            <a:ext cx="5706478" cy="2878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24036" y="692696"/>
            <a:ext cx="9168036" cy="3024336"/>
          </a:xfrm>
        </p:spPr>
        <p:txBody>
          <a:bodyPr>
            <a:normAutofit fontScale="32500" lnSpcReduction="20000"/>
          </a:bodyPr>
          <a:lstStyle/>
          <a:p>
            <a:pPr marL="0" indent="0">
              <a:buNone/>
            </a:pPr>
            <a:r>
              <a:rPr lang="ru-RU" sz="4300" b="1" dirty="0"/>
              <a:t>У давнину </a:t>
            </a:r>
            <a:r>
              <a:rPr lang="ru-RU" sz="4300" b="1" dirty="0" smtClean="0"/>
              <a:t>свято Купала </a:t>
            </a:r>
            <a:r>
              <a:rPr lang="ru-RU" sz="4300" b="1" dirty="0"/>
              <a:t>відбувалося із виконанням </a:t>
            </a:r>
            <a:r>
              <a:rPr lang="ru-RU" sz="4300" b="1" dirty="0" smtClean="0"/>
              <a:t>багатьох ритуалів </a:t>
            </a:r>
            <a:r>
              <a:rPr lang="ru-RU" sz="4300" b="1" dirty="0"/>
              <a:t>та магічних дій, ворожінь, гульбищ, що </a:t>
            </a:r>
            <a:r>
              <a:rPr lang="ru-RU" sz="4300" b="1" dirty="0" smtClean="0"/>
              <a:t>супроводжувались купальськими </a:t>
            </a:r>
            <a:r>
              <a:rPr lang="ru-RU" sz="4300" b="1" dirty="0"/>
              <a:t>піснями. Уривки деяких із тих, що дійшли до нас, </a:t>
            </a:r>
            <a:r>
              <a:rPr lang="ru-RU" sz="4300" b="1" dirty="0" smtClean="0"/>
              <a:t>є сакральними </a:t>
            </a:r>
            <a:r>
              <a:rPr lang="ru-RU" sz="4300" b="1" dirty="0"/>
              <a:t>і виявляють тісний зв'язок із давніми віруваннями, за </a:t>
            </a:r>
            <a:r>
              <a:rPr lang="ru-RU" sz="4300" b="1" dirty="0" smtClean="0"/>
              <a:t>якими цей </a:t>
            </a:r>
            <a:r>
              <a:rPr lang="ru-RU" sz="4300" b="1" dirty="0"/>
              <a:t>день вважався шлюбом води і сонця (Лади з Купалом) </a:t>
            </a:r>
            <a:endParaRPr lang="ru-RU" sz="4300" b="1" dirty="0" smtClean="0"/>
          </a:p>
          <a:p>
            <a:pPr marL="0" indent="0">
              <a:buNone/>
            </a:pPr>
            <a:r>
              <a:rPr lang="ru-RU" sz="4300" b="1" dirty="0" smtClean="0"/>
              <a:t>Значну </a:t>
            </a:r>
            <a:r>
              <a:rPr lang="ru-RU" sz="4300" b="1" dirty="0"/>
              <a:t>групу купальських пісень складають твори заклинального </a:t>
            </a:r>
            <a:r>
              <a:rPr lang="ru-RU" sz="4300" b="1" dirty="0" smtClean="0"/>
              <a:t>характеру,якими </a:t>
            </a:r>
            <a:r>
              <a:rPr lang="ru-RU" sz="4300" b="1" dirty="0"/>
              <a:t>молодь скликалась на свято. У них нерідко звучали заклинання </a:t>
            </a:r>
            <a:r>
              <a:rPr lang="ru-RU" sz="4300" b="1" dirty="0" smtClean="0"/>
              <a:t>та прокляття </a:t>
            </a:r>
            <a:r>
              <a:rPr lang="ru-RU" sz="4300" b="1" dirty="0"/>
              <a:t>тих людей, які не прийшли величати Купала </a:t>
            </a:r>
            <a:endParaRPr lang="ru-RU" sz="4300" b="1" dirty="0" smtClean="0"/>
          </a:p>
          <a:p>
            <a:pPr marL="0" indent="0">
              <a:buNone/>
            </a:pPr>
            <a:r>
              <a:rPr lang="ru-RU" sz="4300" b="1" dirty="0" smtClean="0"/>
              <a:t>Вінок </a:t>
            </a:r>
            <a:r>
              <a:rPr lang="ru-RU" sz="4300" b="1" dirty="0"/>
              <a:t>у купальських піснях є </a:t>
            </a:r>
            <a:r>
              <a:rPr lang="ru-RU" sz="4300" b="1" dirty="0" smtClean="0"/>
              <a:t>обов'язковим </a:t>
            </a:r>
            <a:r>
              <a:rPr lang="ru-RU" sz="4300" b="1" dirty="0"/>
              <a:t>атрибутом весняно-літніх ігор </a:t>
            </a:r>
            <a:r>
              <a:rPr lang="ru-RU" sz="4300" b="1" dirty="0" smtClean="0"/>
              <a:t>та ворожінь</a:t>
            </a:r>
            <a:r>
              <a:rPr lang="ru-RU" sz="4300" b="1" dirty="0"/>
              <a:t>. </a:t>
            </a:r>
            <a:r>
              <a:rPr lang="ru-RU" sz="4300" b="1" dirty="0" smtClean="0"/>
              <a:t>як символ річного </a:t>
            </a:r>
            <a:r>
              <a:rPr lang="ru-RU" sz="4300" b="1" dirty="0"/>
              <a:t>коловороту, сонячного світила, безконечності; а також </a:t>
            </a:r>
            <a:r>
              <a:rPr lang="ru-RU" sz="4300" b="1" dirty="0" smtClean="0"/>
              <a:t>-дівочості</a:t>
            </a:r>
            <a:r>
              <a:rPr lang="ru-RU" sz="4300" b="1" dirty="0"/>
              <a:t>, долі. </a:t>
            </a:r>
            <a:endParaRPr lang="ru-RU" sz="4300" b="1" dirty="0" smtClean="0"/>
          </a:p>
          <a:p>
            <a:pPr marL="0" indent="0">
              <a:buNone/>
            </a:pPr>
            <a:r>
              <a:rPr lang="ru-RU" sz="4300" b="1" dirty="0"/>
              <a:t>Удень купальські ігри відбувались навколо рядженого деревця (Купайлиці), а ввечері - навколо ритуального </a:t>
            </a:r>
            <a:r>
              <a:rPr lang="ru-RU" sz="4300" b="1" dirty="0" smtClean="0"/>
              <a:t>вогнища. Купальське </a:t>
            </a:r>
            <a:r>
              <a:rPr lang="ru-RU" sz="4300" b="1" dirty="0"/>
              <a:t>вогнище та обряд, що відбувався навколо нього, називали собіткою, відповідно пісні, якими він супроводжувався - собітковими. Ці твори зафіксували елементи замовлянь, опису цього </a:t>
            </a:r>
            <a:r>
              <a:rPr lang="ru-RU" sz="4300" b="1" dirty="0" smtClean="0"/>
              <a:t>дійства.</a:t>
            </a:r>
          </a:p>
          <a:p>
            <a:pPr marL="0" indent="0">
              <a:buNone/>
            </a:pPr>
            <a:endParaRPr lang="uk-UA" sz="4300" b="1" dirty="0"/>
          </a:p>
          <a:p>
            <a:pPr>
              <a:buFont typeface="Wingdings" pitchFamily="2" charset="2"/>
              <a:buChar char="v"/>
            </a:pPr>
            <a:r>
              <a:rPr lang="ru-RU" sz="4300" b="1" dirty="0"/>
              <a:t>Купальські пісні — обрядові пісні, які співали в час літнього сонцестояння, на Івана Купала</a:t>
            </a:r>
          </a:p>
          <a:p>
            <a:pPr marL="0" indent="0">
              <a:buNone/>
            </a:pPr>
            <a:endParaRPr lang="ru-RU" dirty="0"/>
          </a:p>
        </p:txBody>
      </p:sp>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5968" y="3784476"/>
            <a:ext cx="4098032" cy="3073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1805" y="2996952"/>
            <a:ext cx="5048250" cy="336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04582" y="101287"/>
            <a:ext cx="2539418" cy="367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Ірій - На Івана Купала.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6305" y="101287"/>
            <a:ext cx="293812" cy="293812"/>
          </a:xfrm>
          <a:prstGeom prst="rect">
            <a:avLst/>
          </a:prstGeom>
        </p:spPr>
      </p:pic>
    </p:spTree>
    <p:extLst>
      <p:ext uri="{BB962C8B-B14F-4D97-AF65-F5344CB8AC3E}">
        <p14:creationId xmlns:p14="http://schemas.microsoft.com/office/powerpoint/2010/main" val="1800692603"/>
      </p:ext>
    </p:extLst>
  </p:cSld>
  <p:clrMapOvr>
    <a:overrideClrMapping bg1="dk1" tx1="lt1" bg2="dk2" tx2="lt2" accent1="accent1" accent2="accent2" accent3="accent3" accent4="accent4" accent5="accent5" accent6="accent6" hlink="hlink" folHlink="folHlink"/>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animEffect transition="in" filter="fade">
                                      <p:cBhvr>
                                        <p:cTn id="7" dur="1000"/>
                                        <p:tgtEl>
                                          <p:spTgt spid="7173"/>
                                        </p:tgtEl>
                                      </p:cBhvr>
                                    </p:animEffect>
                                    <p:anim calcmode="lin" valueType="num">
                                      <p:cBhvr>
                                        <p:cTn id="8" dur="1000" fill="hold"/>
                                        <p:tgtEl>
                                          <p:spTgt spid="7173"/>
                                        </p:tgtEl>
                                        <p:attrNameLst>
                                          <p:attrName>ppt_x</p:attrName>
                                        </p:attrNameLst>
                                      </p:cBhvr>
                                      <p:tavLst>
                                        <p:tav tm="0">
                                          <p:val>
                                            <p:strVal val="#ppt_x"/>
                                          </p:val>
                                        </p:tav>
                                        <p:tav tm="100000">
                                          <p:val>
                                            <p:strVal val="#ppt_x"/>
                                          </p:val>
                                        </p:tav>
                                      </p:tavLst>
                                    </p:anim>
                                    <p:anim calcmode="lin" valueType="num">
                                      <p:cBhvr>
                                        <p:cTn id="9" dur="1000" fill="hold"/>
                                        <p:tgtEl>
                                          <p:spTgt spid="717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7172"/>
                                        </p:tgtEl>
                                        <p:attrNameLst>
                                          <p:attrName>style.visibility</p:attrName>
                                        </p:attrNameLst>
                                      </p:cBhvr>
                                      <p:to>
                                        <p:strVal val="visible"/>
                                      </p:to>
                                    </p:set>
                                    <p:anim calcmode="lin" valueType="num">
                                      <p:cBhvr>
                                        <p:cTn id="14" dur="1000" fill="hold"/>
                                        <p:tgtEl>
                                          <p:spTgt spid="7172"/>
                                        </p:tgtEl>
                                        <p:attrNameLst>
                                          <p:attrName>ppt_w</p:attrName>
                                        </p:attrNameLst>
                                      </p:cBhvr>
                                      <p:tavLst>
                                        <p:tav tm="0">
                                          <p:val>
                                            <p:fltVal val="0"/>
                                          </p:val>
                                        </p:tav>
                                        <p:tav tm="100000">
                                          <p:val>
                                            <p:strVal val="#ppt_w"/>
                                          </p:val>
                                        </p:tav>
                                      </p:tavLst>
                                    </p:anim>
                                    <p:anim calcmode="lin" valueType="num">
                                      <p:cBhvr>
                                        <p:cTn id="15" dur="1000" fill="hold"/>
                                        <p:tgtEl>
                                          <p:spTgt spid="7172"/>
                                        </p:tgtEl>
                                        <p:attrNameLst>
                                          <p:attrName>ppt_h</p:attrName>
                                        </p:attrNameLst>
                                      </p:cBhvr>
                                      <p:tavLst>
                                        <p:tav tm="0">
                                          <p:val>
                                            <p:fltVal val="0"/>
                                          </p:val>
                                        </p:tav>
                                        <p:tav tm="100000">
                                          <p:val>
                                            <p:strVal val="#ppt_h"/>
                                          </p:val>
                                        </p:tav>
                                      </p:tavLst>
                                    </p:anim>
                                    <p:anim calcmode="lin" valueType="num">
                                      <p:cBhvr>
                                        <p:cTn id="16" dur="1000" fill="hold"/>
                                        <p:tgtEl>
                                          <p:spTgt spid="7172"/>
                                        </p:tgtEl>
                                        <p:attrNameLst>
                                          <p:attrName>style.rotation</p:attrName>
                                        </p:attrNameLst>
                                      </p:cBhvr>
                                      <p:tavLst>
                                        <p:tav tm="0">
                                          <p:val>
                                            <p:fltVal val="90"/>
                                          </p:val>
                                        </p:tav>
                                        <p:tav tm="100000">
                                          <p:val>
                                            <p:fltVal val="0"/>
                                          </p:val>
                                        </p:tav>
                                      </p:tavLst>
                                    </p:anim>
                                    <p:animEffect transition="in" filter="fade">
                                      <p:cBhvr>
                                        <p:cTn id="17" dur="1000"/>
                                        <p:tgtEl>
                                          <p:spTgt spid="717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175"/>
                                        </p:tgtEl>
                                        <p:attrNameLst>
                                          <p:attrName>style.visibility</p:attrName>
                                        </p:attrNameLst>
                                      </p:cBhvr>
                                      <p:to>
                                        <p:strVal val="visible"/>
                                      </p:to>
                                    </p:set>
                                    <p:animEffect transition="in" filter="randombar(horizontal)">
                                      <p:cBhvr>
                                        <p:cTn id="22" dur="500"/>
                                        <p:tgtEl>
                                          <p:spTgt spid="7175"/>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7174"/>
                                        </p:tgtEl>
                                        <p:attrNameLst>
                                          <p:attrName>style.visibility</p:attrName>
                                        </p:attrNameLst>
                                      </p:cBhvr>
                                      <p:to>
                                        <p:strVal val="visible"/>
                                      </p:to>
                                    </p:set>
                                    <p:anim calcmode="lin" valueType="num">
                                      <p:cBhvr>
                                        <p:cTn id="27" dur="1000" fill="hold"/>
                                        <p:tgtEl>
                                          <p:spTgt spid="7174"/>
                                        </p:tgtEl>
                                        <p:attrNameLst>
                                          <p:attrName>ppt_w</p:attrName>
                                        </p:attrNameLst>
                                      </p:cBhvr>
                                      <p:tavLst>
                                        <p:tav tm="0">
                                          <p:val>
                                            <p:fltVal val="0"/>
                                          </p:val>
                                        </p:tav>
                                        <p:tav tm="100000">
                                          <p:val>
                                            <p:strVal val="#ppt_w"/>
                                          </p:val>
                                        </p:tav>
                                      </p:tavLst>
                                    </p:anim>
                                    <p:anim calcmode="lin" valueType="num">
                                      <p:cBhvr>
                                        <p:cTn id="28" dur="1000" fill="hold"/>
                                        <p:tgtEl>
                                          <p:spTgt spid="7174"/>
                                        </p:tgtEl>
                                        <p:attrNameLst>
                                          <p:attrName>ppt_h</p:attrName>
                                        </p:attrNameLst>
                                      </p:cBhvr>
                                      <p:tavLst>
                                        <p:tav tm="0">
                                          <p:val>
                                            <p:fltVal val="0"/>
                                          </p:val>
                                        </p:tav>
                                        <p:tav tm="100000">
                                          <p:val>
                                            <p:strVal val="#ppt_h"/>
                                          </p:val>
                                        </p:tav>
                                      </p:tavLst>
                                    </p:anim>
                                    <p:anim calcmode="lin" valueType="num">
                                      <p:cBhvr>
                                        <p:cTn id="29" dur="1000" fill="hold"/>
                                        <p:tgtEl>
                                          <p:spTgt spid="7174"/>
                                        </p:tgtEl>
                                        <p:attrNameLst>
                                          <p:attrName>style.rotation</p:attrName>
                                        </p:attrNameLst>
                                      </p:cBhvr>
                                      <p:tavLst>
                                        <p:tav tm="0">
                                          <p:val>
                                            <p:fltVal val="90"/>
                                          </p:val>
                                        </p:tav>
                                        <p:tav tm="100000">
                                          <p:val>
                                            <p:fltVal val="0"/>
                                          </p:val>
                                        </p:tav>
                                      </p:tavLst>
                                    </p:anim>
                                    <p:animEffect transition="in" filter="fade">
                                      <p:cBhvr>
                                        <p:cTn id="30" dur="1000"/>
                                        <p:tgtEl>
                                          <p:spTgt spid="7174"/>
                                        </p:tgtEl>
                                      </p:cBhvr>
                                    </p:animEffect>
                                  </p:childTnLst>
                                </p:cTn>
                              </p:par>
                            </p:childTnLst>
                          </p:cTn>
                        </p:par>
                        <p:par>
                          <p:cTn id="31" fill="hold">
                            <p:stCondLst>
                              <p:cond delay="1000"/>
                            </p:stCondLst>
                            <p:childTnLst>
                              <p:par>
                                <p:cTn id="32" presetID="1" presetClass="mediacall" presetSubtype="0" fill="hold" nodeType="afterEffect">
                                  <p:stCondLst>
                                    <p:cond delay="0"/>
                                  </p:stCondLst>
                                  <p:childTnLst>
                                    <p:cmd type="call" cmd="playFrom(0.0)">
                                      <p:cBhvr>
                                        <p:cTn id="33" dur="2406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02" y="0"/>
            <a:ext cx="9165602" cy="698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381500" cy="378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r>
              <a:rPr lang="ru-RU" b="1" dirty="0" smtClean="0"/>
              <a:t>Обжинкові пісні</a:t>
            </a:r>
            <a:endParaRPr lang="ru-RU" b="1" dirty="0"/>
          </a:p>
        </p:txBody>
      </p:sp>
      <p:pic>
        <p:nvPicPr>
          <p:cNvPr id="81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4128" y="1206894"/>
            <a:ext cx="2595562" cy="3324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107504" y="3356992"/>
            <a:ext cx="8712968" cy="3501008"/>
          </a:xfrm>
        </p:spPr>
        <p:txBody>
          <a:bodyPr>
            <a:normAutofit fontScale="47500" lnSpcReduction="20000"/>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indent="0">
              <a:buNone/>
            </a:pPr>
            <a:r>
              <a:rPr lang="ru-RU" b="1" dirty="0" smtClean="0">
                <a:ln/>
                <a:solidFill>
                  <a:schemeClr val="accent3"/>
                </a:solidFill>
              </a:rPr>
              <a:t>Обжинкові </a:t>
            </a:r>
            <a:r>
              <a:rPr lang="ru-RU" b="1" dirty="0">
                <a:ln/>
                <a:solidFill>
                  <a:schemeClr val="accent3"/>
                </a:solidFill>
              </a:rPr>
              <a:t>пісні є складовими обрядів, пов’язаних із хліборобськими жнивами. Вони завершують цикл обрядових пісень, пов’язаних із землеробським календарем. Жнива хоч і є періодом важкої праці, але знаменують кінець хліборобського </a:t>
            </a:r>
            <a:r>
              <a:rPr lang="ru-RU" b="1" dirty="0" smtClean="0">
                <a:ln/>
                <a:solidFill>
                  <a:schemeClr val="accent3"/>
                </a:solidFill>
              </a:rPr>
              <a:t>року, пору </a:t>
            </a:r>
            <a:r>
              <a:rPr lang="ru-RU" b="1" dirty="0">
                <a:ln/>
                <a:solidFill>
                  <a:schemeClr val="accent3"/>
                </a:solidFill>
              </a:rPr>
              <a:t>збирання </a:t>
            </a:r>
            <a:r>
              <a:rPr lang="ru-RU" b="1" dirty="0" smtClean="0">
                <a:ln/>
                <a:solidFill>
                  <a:schemeClr val="accent3"/>
                </a:solidFill>
              </a:rPr>
              <a:t>врожаю. Серед </a:t>
            </a:r>
            <a:r>
              <a:rPr lang="ru-RU" b="1" dirty="0">
                <a:ln/>
                <a:solidFill>
                  <a:schemeClr val="accent3"/>
                </a:solidFill>
              </a:rPr>
              <a:t>мотивів обжинкових пісень найважливішим є величання господаря і господині</a:t>
            </a:r>
            <a:r>
              <a:rPr lang="ru-RU" b="1" dirty="0" smtClean="0">
                <a:ln/>
                <a:solidFill>
                  <a:schemeClr val="accent3"/>
                </a:solidFill>
              </a:rPr>
              <a:t>.</a:t>
            </a:r>
            <a:r>
              <a:rPr lang="ru-RU" b="1" dirty="0">
                <a:ln/>
                <a:solidFill>
                  <a:schemeClr val="accent3"/>
                </a:solidFill>
              </a:rPr>
              <a:t> </a:t>
            </a:r>
            <a:endParaRPr lang="ru-RU" b="1" dirty="0" smtClean="0">
              <a:ln/>
              <a:solidFill>
                <a:schemeClr val="accent3"/>
              </a:solidFill>
            </a:endParaRPr>
          </a:p>
          <a:p>
            <a:pPr marL="0" indent="0">
              <a:buNone/>
            </a:pPr>
            <a:r>
              <a:rPr lang="ru-RU" b="1" dirty="0" smtClean="0">
                <a:ln/>
                <a:solidFill>
                  <a:schemeClr val="accent3"/>
                </a:solidFill>
              </a:rPr>
              <a:t>Жали </a:t>
            </a:r>
            <a:r>
              <a:rPr lang="ru-RU" b="1" dirty="0">
                <a:ln/>
                <a:solidFill>
                  <a:schemeClr val="accent3"/>
                </a:solidFill>
              </a:rPr>
              <a:t>і співали жнивних пісень переважно </a:t>
            </a:r>
            <a:r>
              <a:rPr lang="ru-RU" b="1" dirty="0" smtClean="0">
                <a:ln/>
                <a:solidFill>
                  <a:schemeClr val="accent3"/>
                </a:solidFill>
              </a:rPr>
              <a:t>жінки.   Зжатий </a:t>
            </a:r>
            <a:r>
              <a:rPr lang="ru-RU" b="1" dirty="0">
                <a:ln/>
                <a:solidFill>
                  <a:schemeClr val="accent3"/>
                </a:solidFill>
              </a:rPr>
              <a:t>останній сніп, «останець» </a:t>
            </a:r>
            <a:r>
              <a:rPr lang="ru-RU" b="1" dirty="0" smtClean="0">
                <a:ln/>
                <a:solidFill>
                  <a:schemeClr val="accent3"/>
                </a:solidFill>
              </a:rPr>
              <a:t>перев’язували </a:t>
            </a:r>
            <a:r>
              <a:rPr lang="ru-RU" b="1" dirty="0">
                <a:ln/>
                <a:solidFill>
                  <a:schemeClr val="accent3"/>
                </a:solidFill>
              </a:rPr>
              <a:t>червоною смужкою і урочисто, з піснями несли в село. </a:t>
            </a:r>
            <a:endParaRPr lang="ru-RU" b="1" dirty="0" smtClean="0">
              <a:ln/>
              <a:solidFill>
                <a:schemeClr val="accent3"/>
              </a:solidFill>
            </a:endParaRPr>
          </a:p>
          <a:p>
            <a:pPr marL="0" indent="0">
              <a:buNone/>
            </a:pPr>
            <a:r>
              <a:rPr lang="ru-RU" b="1" dirty="0" smtClean="0">
                <a:ln/>
                <a:solidFill>
                  <a:schemeClr val="accent3"/>
                </a:solidFill>
              </a:rPr>
              <a:t>Важливе </a:t>
            </a:r>
            <a:r>
              <a:rPr lang="ru-RU" b="1" dirty="0">
                <a:ln/>
                <a:solidFill>
                  <a:schemeClr val="accent3"/>
                </a:solidFill>
              </a:rPr>
              <a:t>місце посідає опис природи. Широко використовується у жниварських піснях прийом художнього паралелізму, де картини, образи природи служать і своєрідним поетичним зачином, і засобом психологічної характеристики людини</a:t>
            </a:r>
            <a:r>
              <a:rPr lang="ru-RU" b="1" dirty="0" smtClean="0">
                <a:ln/>
                <a:solidFill>
                  <a:schemeClr val="accent3"/>
                </a:solidFill>
              </a:rPr>
              <a:t>.</a:t>
            </a:r>
            <a:r>
              <a:rPr lang="ru-RU" b="1" dirty="0">
                <a:ln/>
                <a:solidFill>
                  <a:schemeClr val="accent3"/>
                </a:solidFill>
              </a:rPr>
              <a:t> </a:t>
            </a:r>
            <a:endParaRPr lang="ru-RU" b="1" dirty="0" smtClean="0">
              <a:ln/>
              <a:solidFill>
                <a:schemeClr val="accent3"/>
              </a:solidFill>
            </a:endParaRPr>
          </a:p>
          <a:p>
            <a:pPr marL="0" indent="0">
              <a:buNone/>
            </a:pPr>
            <a:r>
              <a:rPr lang="ru-RU" b="1" dirty="0" smtClean="0">
                <a:ln/>
                <a:solidFill>
                  <a:schemeClr val="accent3"/>
                </a:solidFill>
              </a:rPr>
              <a:t>Зменшено-пестлива </a:t>
            </a:r>
            <a:r>
              <a:rPr lang="ru-RU" b="1" dirty="0">
                <a:ln/>
                <a:solidFill>
                  <a:schemeClr val="accent3"/>
                </a:solidFill>
              </a:rPr>
              <a:t>лексика, яскраві гіперболи, порівняння, загальний ласкавий емоційний тон цих пісень нагадують колядки і щедрівки. Величання поєднується з магічним заклинанням врожаю через побажання того, без чого неможливе життя землероба: здоров’я, добробуту, гаразду в сім’ї, гарного збіжжя</a:t>
            </a:r>
            <a:r>
              <a:rPr lang="ru-RU" b="1" dirty="0" smtClean="0">
                <a:ln/>
                <a:solidFill>
                  <a:schemeClr val="accent3"/>
                </a:solidFill>
              </a:rPr>
              <a:t>.</a:t>
            </a:r>
          </a:p>
          <a:p>
            <a:pPr marL="0" indent="0">
              <a:buNone/>
            </a:pPr>
            <a:endParaRPr lang="uk-UA" b="1" dirty="0">
              <a:ln/>
              <a:solidFill>
                <a:schemeClr val="accent3"/>
              </a:solidFill>
            </a:endParaRPr>
          </a:p>
          <a:p>
            <a:pPr>
              <a:buFont typeface="Wingdings" pitchFamily="2" charset="2"/>
              <a:buChar char="v"/>
            </a:pPr>
            <a:r>
              <a:rPr lang="vi-VN" b="1" dirty="0">
                <a:ln/>
                <a:solidFill>
                  <a:schemeClr val="accent3"/>
                </a:solidFill>
              </a:rPr>
              <a:t>Обжинко́ві пісні - народно-поетичні обрядові твори, які виконують під час жнив і обжинків (свято завершення збирання врожаю).</a:t>
            </a:r>
            <a:endParaRPr lang="ru-RU" b="1" dirty="0">
              <a:ln/>
              <a:solidFill>
                <a:schemeClr val="accent3"/>
              </a:solidFill>
            </a:endParaRPr>
          </a:p>
        </p:txBody>
      </p:sp>
      <p:pic>
        <p:nvPicPr>
          <p:cNvPr id="4" name="Українські народні пісні - Гей на горі, там женці жнуть.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6999" y="142142"/>
            <a:ext cx="293999" cy="293999"/>
          </a:xfrm>
          <a:prstGeom prst="rect">
            <a:avLst/>
          </a:prstGeom>
        </p:spPr>
      </p:pic>
    </p:spTree>
    <p:extLst>
      <p:ext uri="{BB962C8B-B14F-4D97-AF65-F5344CB8AC3E}">
        <p14:creationId xmlns:p14="http://schemas.microsoft.com/office/powerpoint/2010/main" val="82512264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1000"/>
                                        <p:tgtEl>
                                          <p:spTgt spid="8195"/>
                                        </p:tgtEl>
                                      </p:cBhvr>
                                    </p:animEffect>
                                    <p:anim calcmode="lin" valueType="num">
                                      <p:cBhvr>
                                        <p:cTn id="8" dur="1000" fill="hold"/>
                                        <p:tgtEl>
                                          <p:spTgt spid="8195"/>
                                        </p:tgtEl>
                                        <p:attrNameLst>
                                          <p:attrName>ppt_x</p:attrName>
                                        </p:attrNameLst>
                                      </p:cBhvr>
                                      <p:tavLst>
                                        <p:tav tm="0">
                                          <p:val>
                                            <p:strVal val="#ppt_x"/>
                                          </p:val>
                                        </p:tav>
                                        <p:tav tm="100000">
                                          <p:val>
                                            <p:strVal val="#ppt_x"/>
                                          </p:val>
                                        </p:tav>
                                      </p:tavLst>
                                    </p:anim>
                                    <p:anim calcmode="lin" valueType="num">
                                      <p:cBhvr>
                                        <p:cTn id="9" dur="1000" fill="hold"/>
                                        <p:tgtEl>
                                          <p:spTgt spid="819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8196"/>
                                        </p:tgtEl>
                                        <p:attrNameLst>
                                          <p:attrName>style.visibility</p:attrName>
                                        </p:attrNameLst>
                                      </p:cBhvr>
                                      <p:to>
                                        <p:strVal val="visible"/>
                                      </p:to>
                                    </p:set>
                                    <p:anim calcmode="lin" valueType="num">
                                      <p:cBhvr>
                                        <p:cTn id="14" dur="1000" fill="hold"/>
                                        <p:tgtEl>
                                          <p:spTgt spid="8196"/>
                                        </p:tgtEl>
                                        <p:attrNameLst>
                                          <p:attrName>ppt_w</p:attrName>
                                        </p:attrNameLst>
                                      </p:cBhvr>
                                      <p:tavLst>
                                        <p:tav tm="0">
                                          <p:val>
                                            <p:fltVal val="0"/>
                                          </p:val>
                                        </p:tav>
                                        <p:tav tm="100000">
                                          <p:val>
                                            <p:strVal val="#ppt_w"/>
                                          </p:val>
                                        </p:tav>
                                      </p:tavLst>
                                    </p:anim>
                                    <p:anim calcmode="lin" valueType="num">
                                      <p:cBhvr>
                                        <p:cTn id="15" dur="1000" fill="hold"/>
                                        <p:tgtEl>
                                          <p:spTgt spid="8196"/>
                                        </p:tgtEl>
                                        <p:attrNameLst>
                                          <p:attrName>ppt_h</p:attrName>
                                        </p:attrNameLst>
                                      </p:cBhvr>
                                      <p:tavLst>
                                        <p:tav tm="0">
                                          <p:val>
                                            <p:fltVal val="0"/>
                                          </p:val>
                                        </p:tav>
                                        <p:tav tm="100000">
                                          <p:val>
                                            <p:strVal val="#ppt_h"/>
                                          </p:val>
                                        </p:tav>
                                      </p:tavLst>
                                    </p:anim>
                                    <p:anim calcmode="lin" valueType="num">
                                      <p:cBhvr>
                                        <p:cTn id="16" dur="1000" fill="hold"/>
                                        <p:tgtEl>
                                          <p:spTgt spid="8196"/>
                                        </p:tgtEl>
                                        <p:attrNameLst>
                                          <p:attrName>style.rotation</p:attrName>
                                        </p:attrNameLst>
                                      </p:cBhvr>
                                      <p:tavLst>
                                        <p:tav tm="0">
                                          <p:val>
                                            <p:fltVal val="90"/>
                                          </p:val>
                                        </p:tav>
                                        <p:tav tm="100000">
                                          <p:val>
                                            <p:fltVal val="0"/>
                                          </p:val>
                                        </p:tav>
                                      </p:tavLst>
                                    </p:anim>
                                    <p:animEffect transition="in" filter="fade">
                                      <p:cBhvr>
                                        <p:cTn id="17" dur="10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09162" fill="hold"/>
                                        <p:tgtEl>
                                          <p:spTgt spid="4"/>
                                        </p:tgtEl>
                                      </p:cBhvr>
                                    </p:cmd>
                                  </p:childTnLst>
                                </p:cTn>
                              </p:par>
                            </p:childTnLst>
                          </p:cTn>
                        </p:par>
                      </p:childTnLst>
                    </p:cTn>
                  </p:par>
                </p:childTnLst>
              </p:cTn>
              <p:nextCondLst>
                <p:cond evt="onClick" delay="0">
                  <p:tgtEl>
                    <p:spTgt spid="4"/>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484784"/>
            <a:ext cx="8229600" cy="1143000"/>
          </a:xfrm>
        </p:spPr>
        <p:txBody>
          <a:bodyPr>
            <a:prstTxWarp prst="textArchUp">
              <a:avLst/>
            </a:prstTxWarp>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uk-UA" sz="6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Дякуємо </a:t>
            </a:r>
            <a:r>
              <a:rPr lang="uk-UA" sz="67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за увагу!</a:t>
            </a:r>
            <a:r>
              <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Объект 2"/>
          <p:cNvSpPr>
            <a:spLocks noGrp="1"/>
          </p:cNvSpPr>
          <p:nvPr>
            <p:ph idx="1"/>
          </p:nvPr>
        </p:nvSpPr>
        <p:spPr>
          <a:xfrm>
            <a:off x="539552" y="3573016"/>
            <a:ext cx="8229600" cy="2548880"/>
          </a:xfrm>
        </p:spPr>
        <p:txBody>
          <a:bodyPr>
            <a:normAutofit fontScale="92500" lnSpcReduction="10000"/>
          </a:bodyPr>
          <a:lstStyle/>
          <a:p>
            <a:pPr marL="0" indent="0">
              <a:buNone/>
            </a:pPr>
            <a:r>
              <a:rPr lang="uk-UA"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Готували</a:t>
            </a:r>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endParaRPr lang="uk-UA"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marL="0" indent="0">
              <a:buNone/>
            </a:pPr>
            <a:r>
              <a:rPr lang="uk-UA"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Макаренко </a:t>
            </a:r>
            <a:r>
              <a:rPr lang="uk-UA"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Галина</a:t>
            </a:r>
          </a:p>
          <a:p>
            <a:pPr marL="0" indent="0">
              <a:buNone/>
            </a:pPr>
            <a:r>
              <a:rPr lang="uk-UA"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та</a:t>
            </a:r>
            <a:endParaRPr lang="uk-UA"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marL="0" indent="0">
              <a:buNone/>
            </a:pPr>
            <a:r>
              <a:rPr lang="uk-UA"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Гнатюк Людмила</a:t>
            </a:r>
            <a:endParaRPr lang="ru-RU"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marL="0" indent="0">
              <a:buNone/>
            </a:pPr>
            <a:r>
              <a:rPr lang="uk-UA" dirty="0">
                <a:solidFill>
                  <a:schemeClr val="tx2">
                    <a:lumMod val="50000"/>
                  </a:schemeClr>
                </a:solidFill>
              </a:rPr>
              <a:t>       </a:t>
            </a:r>
            <a:endParaRPr lang="ru-RU"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6929" y="1916832"/>
            <a:ext cx="3943325" cy="39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91016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422</TotalTime>
  <Words>938</Words>
  <Application>Microsoft Office PowerPoint</Application>
  <PresentationFormat>Экран (4:3)</PresentationFormat>
  <Paragraphs>39</Paragraphs>
  <Slides>9</Slides>
  <Notes>0</Notes>
  <HiddenSlides>0</HiddenSlides>
  <MMClips>6</MMClips>
  <ScaleCrop>false</ScaleCrop>
  <HeadingPairs>
    <vt:vector size="4" baseType="variant">
      <vt:variant>
        <vt:lpstr>Тема</vt:lpstr>
      </vt:variant>
      <vt:variant>
        <vt:i4>1</vt:i4>
      </vt:variant>
      <vt:variant>
        <vt:lpstr>Заголовки слайдов</vt:lpstr>
      </vt:variant>
      <vt:variant>
        <vt:i4>9</vt:i4>
      </vt:variant>
    </vt:vector>
  </HeadingPairs>
  <TitlesOfParts>
    <vt:vector size="10" baseType="lpstr">
      <vt:lpstr>Тема Office</vt:lpstr>
      <vt:lpstr>Календарно-обрядові  пісні</vt:lpstr>
      <vt:lpstr>Презентация PowerPoint</vt:lpstr>
      <vt:lpstr>Зимовий цикл. Колядки та щедрівки</vt:lpstr>
      <vt:lpstr>Весняний цикл. Веснянки</vt:lpstr>
      <vt:lpstr>Літній цикл Русальні пісні</vt:lpstr>
      <vt:lpstr>Презентация PowerPoint</vt:lpstr>
      <vt:lpstr>Купальські пісні</vt:lpstr>
      <vt:lpstr>Обжинкові пісні</vt:lpstr>
      <vt:lpstr>   Дякуємо за увагу!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Календарно-обрядові  пісні</dc:title>
  <dc:creator>Galichka</dc:creator>
  <cp:lastModifiedBy>Galichka</cp:lastModifiedBy>
  <cp:revision>24</cp:revision>
  <dcterms:created xsi:type="dcterms:W3CDTF">2013-02-27T17:56:06Z</dcterms:created>
  <dcterms:modified xsi:type="dcterms:W3CDTF">2013-03-09T16:07:24Z</dcterms:modified>
</cp:coreProperties>
</file>