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7" r:id="rId7"/>
    <p:sldId id="261" r:id="rId8"/>
    <p:sldId id="269" r:id="rId9"/>
    <p:sldId id="272" r:id="rId10"/>
    <p:sldId id="274" r:id="rId11"/>
    <p:sldId id="275" r:id="rId12"/>
    <p:sldId id="276" r:id="rId13"/>
    <p:sldId id="266" r:id="rId14"/>
    <p:sldId id="262" r:id="rId15"/>
    <p:sldId id="284" r:id="rId16"/>
    <p:sldId id="271" r:id="rId17"/>
    <p:sldId id="260" r:id="rId18"/>
    <p:sldId id="265" r:id="rId19"/>
    <p:sldId id="273" r:id="rId20"/>
    <p:sldId id="267" r:id="rId21"/>
    <p:sldId id="263" r:id="rId22"/>
    <p:sldId id="264" r:id="rId23"/>
    <p:sldId id="280" r:id="rId24"/>
    <p:sldId id="279" r:id="rId25"/>
    <p:sldId id="278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31" autoAdjust="0"/>
    <p:restoredTop sz="94660"/>
  </p:normalViewPr>
  <p:slideViewPr>
    <p:cSldViewPr>
      <p:cViewPr varScale="1">
        <p:scale>
          <a:sx n="68" d="100"/>
          <a:sy n="68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6786610" cy="30777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тему:</a:t>
            </a:r>
          </a:p>
          <a:p>
            <a:pPr algn="ctr"/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творчість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Івана 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Франка</a:t>
            </a:r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uk-UA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510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Студентки 1 курсу</a:t>
            </a:r>
          </a:p>
          <a:p>
            <a:r>
              <a:rPr lang="uk-UA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Групи 9П- 30</a:t>
            </a:r>
          </a:p>
          <a:p>
            <a:r>
              <a:rPr lang="uk-UA" sz="2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Маловічко</a:t>
            </a:r>
            <a:r>
              <a:rPr lang="uk-UA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Яни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313" y="5589588"/>
            <a:ext cx="8955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"Студії над українськими народними піснями"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3" descr="fr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9700" y="476250"/>
            <a:ext cx="3051175" cy="460851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628775"/>
            <a:ext cx="4859337" cy="3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У спадок нашій фольклористичній науці Іван Франко залишив найбільший скарб 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51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51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4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pic>
        <p:nvPicPr>
          <p:cNvPr id="5" name="Picture 4" descr="fr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3148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16463" y="333375"/>
            <a:ext cx="4427537" cy="6110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 дослідженнях фольклору Франко </a:t>
            </a:r>
            <a:b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 лише очолював передову науку </a:t>
            </a:r>
            <a:b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Україні.</a:t>
            </a:r>
            <a:b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Він зробив помітний внесок у розвиток світової фольклористики.</a:t>
            </a:r>
            <a:r>
              <a:rPr kumimoji="0" lang="ru-RU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7675" y="282575"/>
            <a:ext cx="8301038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 світі Франкової казки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981075"/>
            <a:ext cx="3643313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981075"/>
            <a:ext cx="3259138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5288" y="5949950"/>
            <a:ext cx="8229600" cy="703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Іван Франко написав близько 50 казок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75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fr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28305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716338"/>
            <a:ext cx="3529012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716463" y="476250"/>
            <a:ext cx="3924300" cy="564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 вже знаєте,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 Іван Франко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писав дитячі казки.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 ще оповідання,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яких легко можна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знайти</a:t>
            </a: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його спогади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 власне дитинство.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005263"/>
            <a:ext cx="37433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7623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708275"/>
            <a:ext cx="8748713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Словник поетичних творів Івана Франка налічує понад 37 тисяч лексем.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60350"/>
            <a:ext cx="23558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60350"/>
            <a:ext cx="30241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458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288" y="692150"/>
            <a:ext cx="3690937" cy="495935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067175" y="1412875"/>
            <a:ext cx="4932363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35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Шедевром світової літератури визнано збірку "Зів</a:t>
            </a:r>
            <a:r>
              <a:rPr kumimoji="0" lang="en-US" sz="35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’</a:t>
            </a:r>
            <a:r>
              <a:rPr kumimoji="0" lang="uk-UA" sz="35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яле</a:t>
            </a:r>
            <a:r>
              <a:rPr kumimoji="0" lang="uk-UA" sz="35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листя", яку сам автор назвав "ліричною драмою".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 descr="&quot;&amp;Tcy;&amp;rcy;&amp;icy;&amp;chcy;&amp;iukcy; &amp;yacy;&amp;vcy;&amp;lcy;&amp;yacy;&amp;lcy;&amp;acy;&amp;scy;&amp;yacy; &amp;mcy;&amp;iecy;&amp;ncy;&amp;iukcy; &amp;lcy;&amp;yucy;&amp;bcy;&amp;ocy;&amp;vcy;. - &amp;Kcy;&amp;acy;&amp;rcy;&amp;tcy;&amp;icy;&amp;ncy;&amp;kcy;&amp;acy; 13825/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43400" y="16002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Першим сильним почуттям юного Франка було його кохання до попівни Ольги </a:t>
            </a:r>
            <a:r>
              <a:rPr lang="uk-UA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Рошкевич.Він</a:t>
            </a:r>
            <a:r>
              <a:rPr lang="uk-UA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уперше </a:t>
            </a:r>
            <a:r>
              <a:rPr lang="uk-UA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зіткнувся з жінкою із інших сфер, навіть не знав, як з Ольгою поводитися. Батьки Ольги спочатку заохочували її дружбу з Іваном, сподіваючись, що він зробить блискучу кар’єру. На той час Франко навчався у Львівському університеті, навколо нього гуртувалася прогресивна молодь. Однак невдовзі на гурток демократичної молоді здійснила наліт поліція, заарештувавши Франка та його прихильників. Поета виключили з університету, сім місяців він пробув в ув’язненні.</a:t>
            </a:r>
            <a:endParaRPr lang="uk-UA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381000"/>
            <a:ext cx="489210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Перше кохання Франка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WWW.Odessa.UA - &amp;Ocy;&amp;fcy;&amp;icy;&amp;tscy;&amp;icy;&amp;acy;&amp;lcy;&amp;softcy;&amp;ncy;&amp;ycy;&amp;jcy; &amp;scy;&amp;acy;&amp;jcy;&amp;tcy; &amp;gcy;&amp;ocy;&amp;rcy;&amp;ocy;&amp;dcy;&amp;acy; &amp;Ocy;&amp;dcy;&amp;iecy;&amp;scy;&amp;s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2693670" cy="3848100"/>
          </a:xfrm>
          <a:prstGeom prst="rect">
            <a:avLst/>
          </a:prstGeom>
          <a:noFill/>
        </p:spPr>
      </p:pic>
      <p:pic>
        <p:nvPicPr>
          <p:cNvPr id="11268" name="Picture 4" descr="&amp;ZHcy;&amp;iukcy;&amp;ncy;&amp;kcy;&amp;icy; &amp;vcy; &amp;zhcy;&amp;icy;&amp;tcy;&amp;tcy;&amp;iukcy; &amp;tcy;&amp;acy; &amp;iukcy;&amp;ncy;&amp;tcy;&amp;icy;&amp;mcy;&amp;ncy;&amp;iukcy;&amp;jcy; &amp;lcy;&amp;iukcy;&amp;rcy;&amp;icy;&amp;tscy;&amp;iukcy; &amp;Iukcy;&amp;vcy;&amp;acy;&amp;ncy;&amp;acy; &amp;Fcy;&amp;rcy;&amp;acy;&amp;ncy;&amp;kcy;&amp;acy; &amp;Scy;&amp;iecy; &amp;lcy;&amp;yucy;&amp;bcy;&amp;ocy;&amp;vcy; &amp;mcy;&amp;ocy;&amp;yacy; &amp;pcy;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235948"/>
            <a:ext cx="2667000" cy="262205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825" y="549275"/>
            <a:ext cx="3760788" cy="4824413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95738" y="1557338"/>
            <a:ext cx="4895850" cy="2663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5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“… геній української нації, розум і серце українців”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35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2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М. Т. Рильський</a:t>
            </a:r>
            <a:endParaRPr kumimoji="0" lang="ru-RU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313" y="53006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Іван Якович Франко (1856 – 1916)</a:t>
            </a:r>
            <a:endParaRPr kumimoji="0" lang="ru-RU" sz="44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f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0767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0" y="476250"/>
            <a:ext cx="4392613" cy="51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"Іван Франко - це розум </a:t>
            </a:r>
            <a:br>
              <a:rPr kumimoji="0" lang="ru-RU" sz="2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 серце нашого народу. </a:t>
            </a:r>
            <a:br>
              <a:rPr kumimoji="0" lang="ru-RU" sz="2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 боротьба, мука </a:t>
            </a:r>
            <a:br>
              <a:rPr kumimoji="0" lang="ru-RU" sz="2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 передчуття щастя України. </a:t>
            </a:r>
            <a:br>
              <a:rPr kumimoji="0" lang="ru-RU" sz="2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України і людськості" </a:t>
            </a:r>
            <a:br>
              <a:rPr kumimoji="0" lang="ru-RU" sz="2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ru-RU" sz="2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Максим Рильський</a:t>
            </a:r>
            <a:endParaRPr kumimoji="0" lang="ru-RU" sz="29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1828800"/>
            <a:ext cx="510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Іван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Франко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народився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27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серпня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1856-го року в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селі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Нагуєвичі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Дрогобицького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повіту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у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Східній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Галичині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поблизу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Борислава, в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родині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заможного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селянина-коваля Якова Франка.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Мати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Марія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Кульчицька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походила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із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зубожілого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українського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шляхетського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роду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Кульчицьких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  <a:endParaRPr lang="uk-U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457200"/>
            <a:ext cx="3339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Іван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Франко </a:t>
            </a:r>
            <a:endParaRPr lang="uk-U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5867400"/>
            <a:ext cx="374448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Франко Іван (дитяче фото)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http://upload.wikimedia.org/wikipedia/commons/thumb/c/ca/Franko_Ivan_%28child%29.jpg/640px-Franko_Ivan_%28child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371600"/>
            <a:ext cx="3361574" cy="44767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549275"/>
            <a:ext cx="8229600" cy="1008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51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Іван Франко</a:t>
            </a:r>
            <a:endParaRPr kumimoji="0" lang="ru-RU" sz="5100" b="1" i="0" u="sng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2276475"/>
            <a:ext cx="2305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Невтомний Каменяр</a:t>
            </a:r>
            <a:r>
              <a:rPr kumimoji="0" lang="uk-UA" sz="1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9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1258888" y="1484313"/>
            <a:ext cx="12239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2339975" y="1557338"/>
            <a:ext cx="1368425" cy="3167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5650" y="4797425"/>
            <a:ext cx="2952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“Вічний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революціонер”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32138" y="3357563"/>
            <a:ext cx="2663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Український Мойсей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572000" y="162877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5724525" y="1557338"/>
            <a:ext cx="1008063" cy="3167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076825" y="4797425"/>
            <a:ext cx="3095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“Вогонь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в одежі </a:t>
            </a:r>
            <a:r>
              <a:rPr lang="uk-UA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слова”</a:t>
            </a: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516688" y="1484313"/>
            <a:ext cx="9350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804025" y="2205038"/>
            <a:ext cx="2017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Співець свободи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moses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417353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3438" y="836613"/>
            <a:ext cx="4183062" cy="3457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9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Франка  називають українським Мойсеєм, який своє життя віддав невтомній боротьбі.</a:t>
            </a:r>
            <a:endParaRPr kumimoji="0" lang="ru-RU" sz="39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fr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41719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87900" y="404813"/>
            <a:ext cx="4105275" cy="572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Поема "Мойсей"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це заповіт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українському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народові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 метою нагадати,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 навіть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із віковічного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рабства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завжди є вихід. </a:t>
            </a: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9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&amp;Ncy;&amp;iecy;&amp;pcy;&amp;iecy;&amp;rcy;&amp;iecy;&amp;vcy;&amp;iecy;&amp;rcy;&amp;shcy;&amp;iecy;&amp;ncy;&amp;acy; &amp;Scy;&amp;ocy;&amp;fcy;&amp;iukcy;&amp;yicy;&amp;vcy;&amp;kcy;&amp;acy; &amp;Lcy;&amp;softcy;&amp;vcy;&amp;ocy;&amp;vcy;&amp;acy; &amp;CHcy;&amp;acy;&amp;scy; &amp;ncy;&amp;acy; &amp;mcy;&amp;acy;&amp;ncy;&amp;dcy;&amp;r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4762500" cy="35718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76800" y="1219200"/>
            <a:ext cx="4267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1900 році Іван Франко викупив на околиці Львова, яку називали Софіївкою, на вулиці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Вінцента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Понінського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4, 9 сотих землі і розпочав будівництво своєї вілли. Був укладений контракт між купцем Й.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Рогсеком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М. Грушевським та І. Франком.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5334000"/>
            <a:ext cx="4572000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Софіївка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uk-UA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00600" y="1828800"/>
            <a:ext cx="434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Відомий письменник і публіцист Іван Франко та науковець і політик Михайло Грушевський були безпосередніми сусідами, мешкаючи наприкінці </a:t>
            </a:r>
            <a:r>
              <a:rPr lang="en-US" sz="2800" dirty="0" smtClean="0"/>
              <a:t>XX </a:t>
            </a:r>
            <a:r>
              <a:rPr lang="uk-UA" sz="2800" dirty="0" smtClean="0"/>
              <a:t>ст. в збудованих поруч віллах елітного львівського району "Софіївка</a:t>
            </a:r>
            <a:r>
              <a:rPr lang="uk-UA" sz="2800" dirty="0" smtClean="0"/>
              <a:t>".</a:t>
            </a:r>
            <a:endParaRPr lang="uk-UA" sz="2800" dirty="0"/>
          </a:p>
        </p:txBody>
      </p:sp>
      <p:pic>
        <p:nvPicPr>
          <p:cNvPr id="30722" name="Picture 2" descr="alternathistory: &amp;IEcy;&amp;shchcy;&amp;iocy; &amp;ocy;&amp;dcy;&amp;icy;&amp;ncy; &amp;shcy;&amp;acy;&amp;ncy;&amp;scy; &amp;dcy;&amp;lcy;&amp;yacy; &amp;Ucy;&amp;kcy;&amp;rcy;&amp;acy;&amp;icy;&amp;ncy;&amp;y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61962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3810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/>
              <a:t>Львів</a:t>
            </a:r>
            <a:r>
              <a:rPr lang="ru-RU" sz="4000" dirty="0" smtClean="0"/>
              <a:t> – </a:t>
            </a:r>
            <a:r>
              <a:rPr lang="ru-RU" sz="4000" dirty="0" err="1" smtClean="0"/>
              <a:t>місто</a:t>
            </a:r>
            <a:r>
              <a:rPr lang="ru-RU" sz="4000" dirty="0" smtClean="0"/>
              <a:t> Франка, де </a:t>
            </a:r>
            <a:r>
              <a:rPr lang="ru-RU" sz="4000" dirty="0" err="1" smtClean="0"/>
              <a:t>він</a:t>
            </a:r>
            <a:r>
              <a:rPr lang="ru-RU" sz="4000" dirty="0" smtClean="0"/>
              <a:t> прожив сорок </a:t>
            </a:r>
            <a:r>
              <a:rPr lang="ru-RU" sz="4000" dirty="0" err="1" smtClean="0"/>
              <a:t>років</a:t>
            </a:r>
            <a:endParaRPr lang="uk-UA" sz="4000" dirty="0"/>
          </a:p>
        </p:txBody>
      </p:sp>
      <p:pic>
        <p:nvPicPr>
          <p:cNvPr id="31746" name="Picture 2" descr="JUST LVIV IT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28800"/>
            <a:ext cx="6667500" cy="37147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33600" y="5903893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Львівский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національный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університет</a:t>
            </a:r>
            <a:r>
              <a:rPr lang="ru-RU" sz="2800" dirty="0" smtClean="0"/>
              <a:t> </a:t>
            </a:r>
            <a:r>
              <a:rPr lang="ru-RU" sz="2800" dirty="0" err="1" smtClean="0"/>
              <a:t>ім</a:t>
            </a:r>
            <a:r>
              <a:rPr lang="ru-RU" sz="2800" dirty="0" smtClean="0"/>
              <a:t>. </a:t>
            </a:r>
            <a:r>
              <a:rPr lang="ru-RU" sz="2800" dirty="0" err="1" smtClean="0"/>
              <a:t>Івана</a:t>
            </a:r>
            <a:r>
              <a:rPr lang="ru-RU" sz="2800" dirty="0" smtClean="0"/>
              <a:t> </a:t>
            </a:r>
            <a:r>
              <a:rPr lang="ru-RU" sz="2800" b="1" dirty="0" smtClean="0"/>
              <a:t>Франка</a:t>
            </a:r>
            <a:r>
              <a:rPr lang="ru-RU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67200" y="1600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Спочатку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поховали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Яковича в чужому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склепі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10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Франка перенесли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могилу,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пам'ятником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Франко-каменяр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лупає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скалу".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8914" name="Picture 2" descr="&amp;Fcy;&amp;rcy;&amp;acy;&amp;ncy;&amp;kcy;&amp;ocy;, &amp;Icy;&amp;vcy;&amp;acy;&amp;ncy; &amp;YAcy;&amp;kcy;&amp;ocy;&amp;vcy;&amp;lcy;&amp;iecy;&amp;vcy;&amp;icy;&amp;chcy; QuickiWi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5500"/>
            <a:ext cx="4019550" cy="4762500"/>
          </a:xfrm>
          <a:prstGeom prst="rect">
            <a:avLst/>
          </a:prstGeom>
          <a:noFill/>
        </p:spPr>
      </p:pic>
      <p:pic>
        <p:nvPicPr>
          <p:cNvPr id="38916" name="Picture 4" descr="&amp;Vcy;&amp;iecy;&amp;lcy;&amp;icy;&amp;kcy;&amp;icy;&amp;iecy; &amp;ucy;&amp;kcy;&amp;rcy;&amp;acy;&amp;icy;&amp;ncy;&amp;tscy;&amp;ycy;. &amp;Icy;&amp;vcy;&amp;acy;&amp;ncy; &amp;Fcy;&amp;rcy;&amp;acy;&amp;ncy;&amp;kcy;&amp;ocy; - &amp;Dcy;&amp;ocy;&amp;kcy;&amp;ucy;&amp;mcy;&amp;iecy;&amp;ncy;&amp;tcy;&amp;acy;&amp;lcy;&amp;softcy;&amp;ncy;&amp;ocy;&amp;iecy; &amp;kcy;&amp;icy;&amp;ncy;&amp;ocy; - &amp;Tcy;&amp;iecy;&amp;lcy;&amp;iecy;&amp;kcy;&amp;acy;&amp;ncy;&amp;acy;&amp;lcy; &quot;&amp;Icy;&amp;ncy;&amp;tcy;&amp;iecy;&amp;rcy;+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305300"/>
            <a:ext cx="4752975" cy="25527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&amp;Icy;&amp;scy;&amp;tcy;&amp;ocy;&amp;rcy;&amp;icy;&amp;yacy; &amp;Icy;&amp;vcy;&amp;acy;&amp;ncy;&amp;ocy;-&amp;Fcy;&amp;rcy;&amp;acy;&amp;ncy;&amp;kcy;&amp;ocy;&amp;vcy;&amp;scy;&amp;kcy;&amp;acy; Rest-UA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2857500" cy="3819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14800" y="1524000"/>
            <a:ext cx="487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На честь Франка місто Станіслав було перейменовано в </a:t>
            </a:r>
            <a:r>
              <a:rPr lang="uk-UA" sz="2400" dirty="0" err="1" smtClean="0">
                <a:ln>
                  <a:solidFill>
                    <a:sysClr val="windowText" lastClr="000000"/>
                  </a:solidFill>
                </a:ln>
              </a:rPr>
              <a:t>Івано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 — </a:t>
            </a:r>
            <a:r>
              <a:rPr lang="uk-UA" sz="2400" dirty="0" err="1" smtClean="0">
                <a:ln>
                  <a:solidFill>
                    <a:sysClr val="windowText" lastClr="000000"/>
                  </a:solidFill>
                </a:ln>
              </a:rPr>
              <a:t>Франківськ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b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Ім'я письменника (вулиця Івана Франка) носять вулиці у 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Києві зокрема та ін.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Його ім'я носить обласний український музично-драматичний театр, освітні заклади та інші установи краю.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562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ятник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Івану Франку в Івано-Франківську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28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Вшанування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пам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’</a:t>
            </a:r>
            <a:r>
              <a:rPr lang="ru-RU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ят</a:t>
            </a:r>
            <a:r>
              <a:rPr lang="uk-UA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 Франка</a:t>
            </a:r>
            <a:endParaRPr lang="uk-UA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&amp;Pcy;&amp;acy;&amp;mcy;&amp;yacy;&amp;tcy;&amp;ncy;&amp;icy;&amp;kcy; &amp;Icy;&amp;vcy;&amp;acy;&amp;ncy;&amp;ucy; &amp;Fcy;&amp;rcy;&amp;acy;&amp;ncy;&amp;kcy;&amp;ocy; (&amp;Icy;&amp;vcy;&amp;acy;&amp;ncy;&amp;ocy;-&amp;Fcy;&amp;rcy;&amp;acy;&amp;ncy;&amp;kcy;&amp;ocy;&amp;vcy;&amp;scy;&amp;kcy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"/>
            <a:ext cx="6667500" cy="50006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14400" y="5411450"/>
            <a:ext cx="716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Пам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’</a:t>
            </a:r>
            <a:r>
              <a:rPr lang="uk-UA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ятник</a:t>
            </a:r>
            <a:r>
              <a:rPr lang="uk-U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Івану Франку в Івано-Франківську</a:t>
            </a:r>
            <a:endParaRPr lang="uk-UA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856357"/>
            <a:ext cx="441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1875-го року закінчив Дрогобицьку гімназію (нині — Дрогобицький педагогічний університет). Залишившись без батьків, Іван був змушений заробляти собі на життя репетиторством. З свого заробітку виділяє гроші на книжки для особистої бібліотеки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Навчаючись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гімназії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Франко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виявив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феноменальні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здібності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дослівно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повторити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товаришам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подавалася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вчителями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заняттях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&amp;Dcy;&amp;rcy;&amp;ocy;&amp;gcy;&amp;ocy;&amp;bcy;&amp;icy;&amp;chcy; Drogobych - Page 2 - SkyscraperC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0754" y="2362200"/>
            <a:ext cx="4853246" cy="36384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72200" y="6027003"/>
            <a:ext cx="2435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Дрогобицька гімназія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4795897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Інтенсивній самоосвіті гімназиста сприяла зібрана ним бібліотека, в якій нараховувалося близько 500 книжок і українською, й іншими європейськими мовами.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 descr="&amp;Fcy;&amp;ocy;&amp;ncy;&amp;dcy; &amp;rcy;&amp;ucy;&amp;kcy;&amp;ocy;&amp;pcy;&amp;icy;&amp;scy;&amp;ncy;&amp;icy;&amp;khcy;, &amp;scy;&amp;tcy;&amp;acy;&amp;rcy;&amp;ocy;&amp;dcy;&amp;rcy;&amp;ucy;&amp;kcy;&amp;ocy;&amp;vcy;&amp;acy;&amp;ncy;&amp;icy;&amp;khcy; &amp;tcy;&amp;acy; &amp;rcy;&amp;iukcy;&amp;dcy;&amp;kcy;&amp;iukcy;&amp;scy;&amp;ncy;&amp;icy;&amp;khcy; &amp;kcy;&amp;ncy;&amp;icy;&amp;gcy; &amp;ncy;&amp;acy;&amp;ucy;&amp;kcy;&amp;ocy;&amp;vcy;&amp;ocy;&amp;yicy; &amp;bcy;&amp;iukcy;&amp;bcy;&amp;lcy;&amp;iukcy;&amp;ocy;&amp;tcy;&amp;iecy;&amp;kcy;&amp;icy; &amp;Lcy;&amp;softcy;&amp;vcy;&amp;iukcy;&amp;vcy;&amp;scy;&amp;softcy;&amp;kcy;&amp;ocy;&amp;gcy;&amp;ocy; &amp;ncy;&amp;acy;&amp;tscy;&amp;iukcy;&amp;ocy;&amp;ncy;&amp;acy;&amp;lcy;&amp;softcy;&amp;ncy;&amp;ocy;&amp;gcy;&amp;ocy; &amp;ucy;&amp;ncy;&amp;iukcy;&amp;vcy;&amp;iecy;&amp;rcy;&amp;scy;&amp;icy;&amp;tcy;&amp;iecy;&amp;tcy;&amp;ucy; &amp;iukcy;&amp;mcy;&amp;iecy;&amp;ncy;&amp;iukcy; &amp;Iukcy;&amp;vcy;&amp;acy;&amp;ncy;&amp;acy; &amp;Fcy;&amp;rcy;&amp;acy;&amp;n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81000"/>
            <a:ext cx="5943600" cy="392430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fr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39975" y="260350"/>
            <a:ext cx="4252913" cy="489743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750" y="5300663"/>
            <a:ext cx="8075613" cy="1273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Журнал “Громадський друг” (“Дзвін”, “Молот”), який видавали Іван Франко та Михайло Павлик у 1878 р.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1371600"/>
            <a:ext cx="487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Івана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Франка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заарештовували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тричі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 У перший раз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він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провів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у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камері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кримінальними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злочинцями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11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місяців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 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після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другого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арешту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в 1880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році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ледь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не помер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голоду.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Тоді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за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тиждень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в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готелі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він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— без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єдиної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помарки! — Написав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повість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"На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дні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"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на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останні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гроші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відіслав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її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до Львова,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після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чого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три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дні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жив на три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центи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знайдені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на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березі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річки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Прут. А коли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їх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не стало, лежав без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пам'яті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без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сил. Спас Франко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старий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 служитель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</a:rPr>
              <a:t>готелю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.</a:t>
            </a:r>
            <a:endParaRPr lang="uk-UA" sz="2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81000"/>
            <a:ext cx="405874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язнення</a:t>
            </a: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Франка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770" name="Picture 2" descr="&amp;Pcy;&amp;ocy;&amp;scy;&amp;lcy;&amp;iecy;&amp;dcy;&amp;ncy;&amp;icy;&amp;iecy; &amp;pcy;&amp;ucy;&amp;bcy;&amp;lcy;&amp;icy;&amp;kcy;&amp;acy;&amp;tscy;&amp;icy;&amp;icy; &amp;ncy;&amp;acy; &amp;scy;&amp;acy;&amp;jcy;&amp;tcy;&amp;iecy; &quot; &amp;Scy;&amp;tcy;&amp;rcy;&amp;acy;&amp;ncy;&amp;icy;&amp;tscy;&amp;acy;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00200"/>
            <a:ext cx="3686175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'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14588" y="4343400"/>
            <a:ext cx="6729412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Іван Франко – трибун народний,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Пророк-ватаг, ратай-співець,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І громадянин благородний…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М.Вороний</a:t>
            </a:r>
            <a:endParaRPr kumimoji="0" lang="ru-RU" sz="3200" i="1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134143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3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Багатогранна творчість І.Я.Франка</a:t>
            </a:r>
            <a:endParaRPr kumimoji="0" lang="ru-RU" sz="63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fr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367188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08400" y="260350"/>
            <a:ext cx="4978400" cy="626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Письменник переклав українською твори близько 200 авторів        із 14 мов та 37 національних літератур, у т.ч. зразки вавилонської, єгипетської, староіндійської, староарабської словесності, античного письменства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8175" y="6467475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 pitchFamily="18" charset="0"/>
              </a:rPr>
              <a:t>ТОМ 1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700213"/>
            <a:ext cx="317182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84888" y="6467475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 pitchFamily="18" charset="0"/>
              </a:rPr>
              <a:t>ТОМ 50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700213"/>
            <a:ext cx="27622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Величезною історико-культурною подією в нашому житті стало видання 50-томного зібрання творів письменника. 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667</Words>
  <PresentationFormat>Экран (4:3)</PresentationFormat>
  <Paragraphs>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39</cp:revision>
  <dcterms:created xsi:type="dcterms:W3CDTF">2014-10-27T14:58:27Z</dcterms:created>
  <dcterms:modified xsi:type="dcterms:W3CDTF">2014-10-27T22:31:59Z</dcterms:modified>
</cp:coreProperties>
</file>