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43C"/>
    <a:srgbClr val="161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08" y="-104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2ACD-B60B-496A-B0F1-CDBA41A224DA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7706-2335-42A4-B398-7244ED709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B7706-2335-42A4-B398-7244ED7097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362456"/>
          </a:xfrm>
        </p:spPr>
        <p:txBody>
          <a:bodyPr/>
          <a:lstStyle/>
          <a:p>
            <a:r>
              <a:rPr lang="uk-UA" sz="4800" dirty="0" smtClean="0"/>
              <a:t>Ідеї та натура </a:t>
            </a:r>
            <a:r>
              <a:rPr lang="uk-UA" sz="4800" dirty="0" err="1" smtClean="0"/>
              <a:t>Разкольнікова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32040" y="3645024"/>
            <a:ext cx="3816424" cy="18722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“ Злочин і кара ”</a:t>
            </a:r>
          </a:p>
          <a:p>
            <a:r>
              <a:rPr lang="uk-UA" sz="3200" dirty="0" smtClean="0"/>
              <a:t>Ф.М. Достоєвський</a:t>
            </a:r>
            <a:endParaRPr lang="ru-RU" sz="3200" dirty="0"/>
          </a:p>
        </p:txBody>
      </p:sp>
      <p:pic>
        <p:nvPicPr>
          <p:cNvPr id="22529" name="Picture 1" descr="E:\0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816424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798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/>
              <a:t>Пігготувала</a:t>
            </a:r>
            <a:r>
              <a:rPr lang="uk-UA" b="1" dirty="0"/>
              <a:t> учениця 11-І класу</a:t>
            </a:r>
            <a:endParaRPr lang="en-US" b="1" dirty="0"/>
          </a:p>
          <a:p>
            <a:r>
              <a:rPr lang="ru-RU" b="1" dirty="0" err="1"/>
              <a:t>Черкасько</a:t>
            </a:r>
            <a:r>
              <a:rPr lang="uk-UA" b="1" dirty="0"/>
              <a:t>ї спеціалізованої школи №13 </a:t>
            </a:r>
          </a:p>
          <a:p>
            <a:r>
              <a:rPr lang="uk-UA" b="1" dirty="0" err="1"/>
              <a:t>Білокінь</a:t>
            </a:r>
            <a:r>
              <a:rPr lang="uk-UA" b="1" dirty="0"/>
              <a:t> Анастасія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61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44624" y="1268760"/>
            <a:ext cx="730424" cy="722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4392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Герой вважає "низьким жанром" свою причетність до світу простих людей з їх буденною свідомістю і дрібними турботами. Властиві йому риси звичайності він зневажає. Так виникає конфлікт між свідомістю </a:t>
            </a:r>
            <a:r>
              <a:rPr lang="uk-UA" sz="2000" dirty="0" err="1" smtClean="0"/>
              <a:t>Раскольникова</a:t>
            </a:r>
            <a:r>
              <a:rPr lang="uk-UA" sz="2000" dirty="0" smtClean="0"/>
              <a:t> і його поведінкою, несподіваною для самого героя, не що піддається контролю його жорстокого і нещадного розуму. Страшна ненависть героя до "дурниць", постійна досада на те, що він не владний розрахувати себе,- прямий наслідок його рабства в полоні у обмеженої відірваною від життя, нелюдяної ідеї.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8193" name="Picture 1" descr="E:\13059784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168352" cy="454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980728"/>
            <a:ext cx="586408" cy="86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96752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Відношення</a:t>
            </a:r>
            <a:r>
              <a:rPr lang="ru-RU" dirty="0" smtClean="0"/>
              <a:t> фанатично </a:t>
            </a:r>
            <a:r>
              <a:rPr lang="ru-RU" dirty="0" err="1" smtClean="0"/>
              <a:t>налагодженого</a:t>
            </a:r>
            <a:r>
              <a:rPr lang="ru-RU" dirty="0" smtClean="0"/>
              <a:t> героя до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свідомо</a:t>
            </a:r>
            <a:r>
              <a:rPr lang="ru-RU" dirty="0" smtClean="0"/>
              <a:t> </a:t>
            </a:r>
            <a:r>
              <a:rPr lang="ru-RU" dirty="0" err="1" smtClean="0"/>
              <a:t>деспотичне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схильний</a:t>
            </a:r>
            <a:r>
              <a:rPr lang="ru-RU" dirty="0" smtClean="0"/>
              <a:t> особливо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реагувати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правоту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. </a:t>
            </a:r>
            <a:r>
              <a:rPr lang="ru-RU" dirty="0" err="1" smtClean="0"/>
              <a:t>Хворобливо-роздратований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, </a:t>
            </a:r>
            <a:r>
              <a:rPr lang="ru-RU" dirty="0" err="1" smtClean="0"/>
              <a:t>вигострений</a:t>
            </a:r>
            <a:r>
              <a:rPr lang="ru-RU" dirty="0" smtClean="0"/>
              <a:t> на бруску </a:t>
            </a:r>
            <a:r>
              <a:rPr lang="ru-RU" dirty="0" err="1" smtClean="0"/>
              <a:t>ідеї</a:t>
            </a:r>
            <a:r>
              <a:rPr lang="ru-RU" dirty="0" smtClean="0"/>
              <a:t> як бритва, часто не в </a:t>
            </a:r>
            <a:r>
              <a:rPr lang="ru-RU" dirty="0" err="1" smtClean="0"/>
              <a:t>змозі</a:t>
            </a:r>
            <a:r>
              <a:rPr lang="ru-RU" dirty="0" smtClean="0"/>
              <a:t> </a:t>
            </a:r>
            <a:r>
              <a:rPr lang="ru-RU" dirty="0" err="1" smtClean="0"/>
              <a:t>уловлювати</a:t>
            </a:r>
            <a:r>
              <a:rPr lang="ru-RU" dirty="0" smtClean="0"/>
              <a:t> усе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повноту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Божого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людськими</a:t>
            </a:r>
            <a:r>
              <a:rPr lang="ru-RU" dirty="0" smtClean="0"/>
              <a:t> </a:t>
            </a:r>
            <a:r>
              <a:rPr lang="ru-RU" dirty="0" err="1" smtClean="0"/>
              <a:t>стражданнями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зльоти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доброти</a:t>
            </a:r>
            <a:r>
              <a:rPr lang="ru-RU" dirty="0" smtClean="0"/>
              <a:t>, </a:t>
            </a:r>
            <a:r>
              <a:rPr lang="ru-RU" dirty="0" err="1" smtClean="0"/>
              <a:t>взаємного</a:t>
            </a:r>
            <a:r>
              <a:rPr lang="ru-RU" dirty="0" smtClean="0"/>
              <a:t> тепла, </a:t>
            </a:r>
            <a:r>
              <a:rPr lang="ru-RU" dirty="0" err="1" smtClean="0"/>
              <a:t>жалісливої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.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засліплений</a:t>
            </a:r>
            <a:r>
              <a:rPr lang="ru-RU" dirty="0" smtClean="0"/>
              <a:t> </a:t>
            </a:r>
            <a:r>
              <a:rPr lang="ru-RU" dirty="0" err="1" smtClean="0"/>
              <a:t>ідеєю</a:t>
            </a:r>
            <a:r>
              <a:rPr lang="ru-RU" dirty="0" smtClean="0"/>
              <a:t> герой в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не </a:t>
            </a:r>
            <a:r>
              <a:rPr lang="ru-RU" dirty="0" err="1" smtClean="0"/>
              <a:t>бачить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69" name="Picture 1" descr="E:\T16p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3384376" cy="528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1340768"/>
            <a:ext cx="18825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03455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"</a:t>
            </a:r>
            <a:r>
              <a:rPr lang="ru-RU" sz="2000" dirty="0" err="1" smtClean="0"/>
              <a:t>спалахами</a:t>
            </a:r>
            <a:r>
              <a:rPr lang="ru-RU" sz="2000" dirty="0" smtClean="0"/>
              <a:t>", "</a:t>
            </a:r>
            <a:r>
              <a:rPr lang="ru-RU" sz="2000" dirty="0" err="1" smtClean="0"/>
              <a:t>осяяннями</a:t>
            </a:r>
            <a:r>
              <a:rPr lang="ru-RU" sz="2000" dirty="0" smtClean="0"/>
              <a:t>"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зміцнюють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нерухому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ідею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душі</a:t>
            </a:r>
            <a:r>
              <a:rPr lang="ru-RU" sz="2000" dirty="0" smtClean="0"/>
              <a:t>. </a:t>
            </a:r>
            <a:r>
              <a:rPr lang="ru-RU" sz="2000" dirty="0" err="1" smtClean="0"/>
              <a:t>Звідси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значущі</a:t>
            </a:r>
            <a:r>
              <a:rPr lang="ru-RU" sz="2000" dirty="0" smtClean="0"/>
              <a:t> "</a:t>
            </a:r>
            <a:r>
              <a:rPr lang="ru-RU" sz="2000" dirty="0" err="1" smtClean="0"/>
              <a:t>промайнуло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мить</a:t>
            </a:r>
            <a:r>
              <a:rPr lang="ru-RU" sz="2000" dirty="0" smtClean="0"/>
              <a:t>", "</a:t>
            </a:r>
            <a:r>
              <a:rPr lang="ru-RU" sz="2000" dirty="0" err="1" smtClean="0"/>
              <a:t>охопило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", "як громом в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ударило", "закричав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раптом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несамовитості</a:t>
            </a:r>
            <a:r>
              <a:rPr lang="ru-RU" sz="2000" dirty="0" smtClean="0"/>
              <a:t>", "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стукнуло в голову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потемніло</a:t>
            </a:r>
            <a:r>
              <a:rPr lang="ru-RU" sz="2000" dirty="0" smtClean="0"/>
              <a:t> в очах" "</a:t>
            </a:r>
            <a:r>
              <a:rPr lang="ru-RU" sz="2000" dirty="0" err="1" smtClean="0"/>
              <a:t>раптом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опам'ятався</a:t>
            </a:r>
            <a:r>
              <a:rPr lang="ru-RU" sz="2000" dirty="0" smtClean="0"/>
              <a:t>". Так </a:t>
            </a:r>
            <a:r>
              <a:rPr lang="ru-RU" sz="2000" dirty="0" err="1" smtClean="0"/>
              <a:t>Достоєвський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підкреслює</a:t>
            </a:r>
            <a:r>
              <a:rPr lang="ru-RU" sz="2000" dirty="0" smtClean="0"/>
              <a:t> одно </a:t>
            </a:r>
            <a:r>
              <a:rPr lang="ru-RU" sz="2000" dirty="0" err="1" smtClean="0"/>
              <a:t>якість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характері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роздумів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у Раскольникова - </a:t>
            </a:r>
            <a:r>
              <a:rPr lang="ru-RU" sz="2000" dirty="0" err="1" smtClean="0"/>
              <a:t>упередженість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E:\66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480720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620688"/>
            <a:ext cx="4423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Увесь монолог героя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приводу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листа </a:t>
            </a:r>
            <a:r>
              <a:rPr lang="ru-RU" sz="2000" dirty="0" err="1" smtClean="0"/>
              <a:t>виглядає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занадто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напруженим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err="1" smtClean="0"/>
              <a:t>Розкольників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неначе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знущається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великим </a:t>
            </a:r>
            <a:r>
              <a:rPr lang="ru-RU" sz="2000" dirty="0" err="1" smtClean="0"/>
              <a:t>злорадністю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збоченою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насолодою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обіграє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рядок: "Так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мучив себе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піддражнював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цими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якоюсь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насолодою</a:t>
            </a:r>
            <a:r>
              <a:rPr lang="ru-RU" sz="2000" dirty="0" smtClean="0"/>
              <a:t>".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1" descr="E:\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84076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5024" y="1916832"/>
            <a:ext cx="4402832" cy="434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7025"/>
            <a:ext cx="4644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Але </a:t>
            </a:r>
            <a:r>
              <a:rPr lang="ru-RU" sz="2400" dirty="0" err="1" smtClean="0"/>
              <a:t>мотивування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героя в </a:t>
            </a:r>
            <a:r>
              <a:rPr lang="ru-RU" sz="2400" dirty="0" err="1" smtClean="0"/>
              <a:t>романі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роздвоюються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сам герой,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потрапив</a:t>
            </a:r>
            <a:r>
              <a:rPr lang="ru-RU" sz="2400" dirty="0" smtClean="0"/>
              <a:t> в полон до </a:t>
            </a:r>
            <a:r>
              <a:rPr lang="ru-RU" sz="2400" dirty="0" err="1" smtClean="0"/>
              <a:t>нелюдяної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ідеї</a:t>
            </a:r>
            <a:r>
              <a:rPr lang="ru-RU" sz="2400" dirty="0" smtClean="0"/>
              <a:t>, </a:t>
            </a:r>
            <a:r>
              <a:rPr lang="ru-RU" sz="2400" dirty="0" err="1" smtClean="0"/>
              <a:t>втрачає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цілісність</a:t>
            </a:r>
            <a:r>
              <a:rPr lang="ru-RU" sz="2400" dirty="0" smtClean="0"/>
              <a:t>. У </a:t>
            </a:r>
            <a:r>
              <a:rPr lang="ru-RU" sz="2400" dirty="0" err="1" smtClean="0"/>
              <a:t>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: одно </a:t>
            </a:r>
            <a:r>
              <a:rPr lang="ru-RU" sz="2400" dirty="0" err="1" smtClean="0"/>
              <a:t>раскольниковское</a:t>
            </a:r>
            <a:r>
              <a:rPr lang="ru-RU" sz="2400" dirty="0" smtClean="0"/>
              <a:t> "я" </a:t>
            </a:r>
            <a:r>
              <a:rPr lang="ru-RU" sz="2400" dirty="0" err="1" smtClean="0"/>
              <a:t>контролюється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свідомістю</a:t>
            </a:r>
            <a:r>
              <a:rPr lang="ru-RU" sz="2400" dirty="0" smtClean="0"/>
              <a:t> героя, а </a:t>
            </a:r>
            <a:r>
              <a:rPr lang="ru-RU" sz="2400" dirty="0" err="1" smtClean="0"/>
              <a:t>інше</a:t>
            </a:r>
            <a:r>
              <a:rPr lang="ru-RU" sz="2400" dirty="0" smtClean="0"/>
              <a:t> "я" в той же </a:t>
            </a:r>
            <a:r>
              <a:rPr lang="ru-RU" sz="2400" dirty="0" err="1" smtClean="0"/>
              <a:t>самий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здійснює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беззвітні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душевні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вчинки</a:t>
            </a:r>
            <a:r>
              <a:rPr lang="ru-RU" sz="2400" dirty="0" smtClean="0"/>
              <a:t>. Не </a:t>
            </a:r>
            <a:r>
              <a:rPr lang="ru-RU" sz="2400" dirty="0" err="1" smtClean="0"/>
              <a:t>випадково</a:t>
            </a:r>
            <a:r>
              <a:rPr lang="ru-RU" sz="2400" dirty="0" smtClean="0"/>
              <a:t> друг Раскольникова Разумихин говорить,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Родіона</a:t>
            </a:r>
            <a:r>
              <a:rPr lang="ru-RU" sz="2400" dirty="0" smtClean="0"/>
              <a:t> "два </a:t>
            </a:r>
            <a:r>
              <a:rPr lang="ru-RU" sz="2400" dirty="0" err="1" smtClean="0"/>
              <a:t>протилежні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черзі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".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7" name="Picture 1" descr="E:\T18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4008597" cy="602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196752"/>
            <a:ext cx="1018456" cy="578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1472" y="476672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Ось герой </a:t>
            </a:r>
            <a:r>
              <a:rPr lang="ru-RU" sz="2000" dirty="0" err="1" smtClean="0"/>
              <a:t>йде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старої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процентниці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ясно </a:t>
            </a:r>
            <a:r>
              <a:rPr lang="ru-RU" sz="2000" dirty="0" err="1" smtClean="0"/>
              <a:t>усвідомленою</a:t>
            </a:r>
            <a:r>
              <a:rPr lang="ru-RU" sz="2000" dirty="0" smtClean="0"/>
              <a:t> метою - </a:t>
            </a:r>
            <a:r>
              <a:rPr lang="ru-RU" sz="2000" dirty="0" err="1" smtClean="0"/>
              <a:t>вчинити</a:t>
            </a:r>
            <a:r>
              <a:rPr lang="ru-RU" sz="2000" dirty="0" smtClean="0"/>
              <a:t> "пробу". В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рішенням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Розкольників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здійснить</a:t>
            </a:r>
            <a:r>
              <a:rPr lang="ru-RU" sz="2000" dirty="0" smtClean="0"/>
              <a:t> завтра </a:t>
            </a:r>
            <a:r>
              <a:rPr lang="ru-RU" sz="2000" dirty="0" err="1" smtClean="0"/>
              <a:t>нікчемні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остання</a:t>
            </a:r>
            <a:r>
              <a:rPr lang="ru-RU" sz="2000" dirty="0" smtClean="0"/>
              <a:t> дорога </a:t>
            </a:r>
            <a:r>
              <a:rPr lang="ru-RU" sz="2000" dirty="0" err="1" smtClean="0"/>
              <a:t>річ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безцінь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купується</a:t>
            </a:r>
            <a:r>
              <a:rPr lang="ru-RU" sz="2000" dirty="0" smtClean="0"/>
              <a:t> старою,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розмова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Потрібне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: добре </a:t>
            </a:r>
            <a:r>
              <a:rPr lang="ru-RU" sz="2000" dirty="0" err="1" smtClean="0"/>
              <a:t>запам'ятати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</a:t>
            </a:r>
            <a:r>
              <a:rPr lang="ru-RU" sz="2000" dirty="0" smtClean="0"/>
              <a:t>, </a:t>
            </a:r>
            <a:r>
              <a:rPr lang="ru-RU" sz="2000" dirty="0" err="1" smtClean="0"/>
              <a:t>ретельно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підглянути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ключ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комода, а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куди</a:t>
            </a:r>
            <a:r>
              <a:rPr lang="ru-RU" sz="2000" dirty="0" smtClean="0"/>
              <a:t> </a:t>
            </a:r>
            <a:r>
              <a:rPr lang="ru-RU" sz="2000" dirty="0" err="1" smtClean="0"/>
              <a:t>ховає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 стара. Але </a:t>
            </a:r>
            <a:r>
              <a:rPr lang="ru-RU" sz="2000" dirty="0" err="1" smtClean="0"/>
              <a:t>Розкольників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витримує</a:t>
            </a:r>
            <a:r>
              <a:rPr lang="ru-RU" sz="2000" dirty="0" smtClean="0"/>
              <a:t>. Старенька </a:t>
            </a:r>
            <a:r>
              <a:rPr lang="ru-RU" sz="2000" dirty="0" err="1" smtClean="0"/>
              <a:t>процентниця</a:t>
            </a:r>
            <a:r>
              <a:rPr lang="ru-RU" sz="2000" dirty="0" smtClean="0"/>
              <a:t> </a:t>
            </a:r>
            <a:r>
              <a:rPr lang="ru-RU" sz="2000" dirty="0" err="1" smtClean="0"/>
              <a:t>втягує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сплутує</a:t>
            </a:r>
            <a:r>
              <a:rPr lang="ru-RU" sz="2000" dirty="0" smtClean="0"/>
              <a:t> </a:t>
            </a:r>
            <a:r>
              <a:rPr lang="ru-RU" sz="2000" dirty="0" err="1" smtClean="0"/>
              <a:t>логіку</a:t>
            </a:r>
            <a:r>
              <a:rPr lang="ru-RU" sz="2000" dirty="0" smtClean="0"/>
              <a:t> "</a:t>
            </a:r>
            <a:r>
              <a:rPr lang="ru-RU" sz="2000" dirty="0" err="1" smtClean="0"/>
              <a:t>проби</a:t>
            </a:r>
            <a:r>
              <a:rPr lang="ru-RU" sz="2000" dirty="0" smtClean="0"/>
              <a:t>". На наших очах </a:t>
            </a:r>
            <a:r>
              <a:rPr lang="ru-RU" sz="2000" dirty="0" err="1" smtClean="0"/>
              <a:t>Розкольників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забувши</a:t>
            </a:r>
            <a:r>
              <a:rPr lang="ru-RU" sz="2000" dirty="0" smtClean="0"/>
              <a:t> про мету </a:t>
            </a:r>
            <a:r>
              <a:rPr lang="ru-RU" sz="2000" dirty="0" err="1" smtClean="0"/>
              <a:t>візиту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вступає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суперечку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Іванівною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обсмикує</a:t>
            </a:r>
            <a:r>
              <a:rPr lang="ru-RU" sz="2000" dirty="0" smtClean="0"/>
              <a:t> себе, "</a:t>
            </a:r>
            <a:r>
              <a:rPr lang="ru-RU" sz="2000" dirty="0" err="1" smtClean="0"/>
              <a:t>згадавши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прийшов</a:t>
            </a:r>
            <a:r>
              <a:rPr lang="ru-RU" sz="2000" dirty="0" smtClean="0"/>
              <a:t>".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E:\shm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3655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052736"/>
            <a:ext cx="2983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620688"/>
            <a:ext cx="3851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 </a:t>
            </a:r>
            <a:r>
              <a:rPr lang="ru-RU" sz="3200" dirty="0" err="1" smtClean="0"/>
              <a:t>душі</a:t>
            </a:r>
            <a:r>
              <a:rPr lang="ru-RU" sz="3200" dirty="0" smtClean="0"/>
              <a:t> героя увесь час </a:t>
            </a:r>
            <a:r>
              <a:rPr lang="ru-RU" sz="3200" dirty="0" err="1" smtClean="0"/>
              <a:t>зберігається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непіддатливий</a:t>
            </a:r>
            <a:r>
              <a:rPr lang="ru-RU" sz="3200" dirty="0" smtClean="0"/>
              <a:t> </a:t>
            </a:r>
            <a:r>
              <a:rPr lang="ru-RU" sz="3200" dirty="0" err="1" smtClean="0"/>
              <a:t>холодній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діалектиці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думки </a:t>
            </a:r>
            <a:r>
              <a:rPr lang="ru-RU" sz="3200" dirty="0" err="1" smtClean="0"/>
              <a:t>залишок</a:t>
            </a:r>
            <a:r>
              <a:rPr lang="ru-RU" sz="3200" dirty="0" smtClean="0"/>
              <a:t>, тому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вчинки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монологи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роздвоюються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 descr="E:\raskolnikov_online-urok.r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5220072" cy="552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складніше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парадокс, </a:t>
            </a:r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Раскольникова.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43320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прийшов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розумного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розуміння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нелюдяності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залишається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Витіснена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свідомості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зберігає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підсвідомістю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раскольниковской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Помітимо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герой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злочин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втративши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всякий контроль над собою, як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знаряддя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діюче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руках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чужої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схожий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гіпнотичному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вселений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злочин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здійснює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автомат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покоряється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зовнішньої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".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же день, так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ненавмисно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настав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порішив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подіяв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механічно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неначе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хтось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узяв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руку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потягнув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собою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чарівно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сліпо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неприродною силою, без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заперечень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Точно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потрапив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клаптиком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одягу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колесо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машини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початок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втягувати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Опинившись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одержимий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нею,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Розкольників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втратив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всяке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орієнтування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хаосі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дрібниць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випадковостей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вчинив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вбивство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сокиру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потрапила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Лизавета, 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беззахисна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заради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щастя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Розкольників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допускав кров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вбивство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входило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розрахунки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ходом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Достоєвський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відстоює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необхідність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відповідального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обережного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поводження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громадськими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життєвих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обставинах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здатні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запалюватися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душах людей,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поневолюючи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свідомість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волю,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перетворюючи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бездушних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стихійних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виконавців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65D57D-2B16-4FD7-926D-B7997B9F1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518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Ідеї та натура Разкольнікова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Набагато складніше інший парадокс, що здійснюється в психології Раскольникова.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2013-12-24T16:32:30Z</dcterms:created>
  <dcterms:modified xsi:type="dcterms:W3CDTF">2015-02-07T18:55:39Z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TC018813569991</vt:lpwstr>
  </property>
</Properties>
</file>