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70" r:id="rId13"/>
    <p:sldId id="265" r:id="rId14"/>
    <p:sldId id="275" r:id="rId15"/>
    <p:sldId id="266" r:id="rId16"/>
    <p:sldId id="271" r:id="rId17"/>
    <p:sldId id="272" r:id="rId18"/>
    <p:sldId id="267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66FF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96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FED50-3C7F-4378-88EB-BD9132D13EF4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4A1FA-67EC-4F8D-AD5C-562BC8CEBC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477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4A1FA-67EC-4F8D-AD5C-562BC8CEBCD5}" type="slidenum">
              <a:rPr lang="uk-UA" smtClean="0"/>
              <a:t>13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8C6-BFAE-4DA1-897D-A8A11CFFBFC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8C6-BFAE-4DA1-897D-A8A11CFFBFC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8C6-BFAE-4DA1-897D-A8A11CFFBFC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8C6-BFAE-4DA1-897D-A8A11CFFBFC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8C6-BFAE-4DA1-897D-A8A11CFFBFC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76E08C6-BFAE-4DA1-897D-A8A11CFFBFC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8C6-BFAE-4DA1-897D-A8A11CFFBFC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8C6-BFAE-4DA1-897D-A8A11CFFBFC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8C6-BFAE-4DA1-897D-A8A11CFFBFC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8C6-BFAE-4DA1-897D-A8A11CFFBFC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76E08C6-BFAE-4DA1-897D-A8A11CFFBFC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76E08C6-BFAE-4DA1-897D-A8A11CFFBFC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C517E9-0599-4D14-A7EE-D858CD5BB7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k.wikipedia.org/wiki/%D0%A4%D1%83%D1%82%D1%83%D1%80%D0%B8%D0%B7%D0%BC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581128"/>
            <a:ext cx="55091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Володимир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Маяковський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4" name="Picture 2" descr="http://www.poetryclub.com.ua/upload/poem_all/00442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5076056" cy="4255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lib.rus.ec/i/64/161264/doc2fb_image_03000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686174"/>
            <a:ext cx="2143125" cy="31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http://stat21.privet.ru/lr/0c1e8038edb3032a26056b79756343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60648"/>
            <a:ext cx="270668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http://img0.liveinternet.ru/images/attach/c/2/67/892/67892984_0_430c2_1f4a1c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13756" cy="3961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gl00.weburg.net/00/persons/32/158073/big/4943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9040"/>
            <a:ext cx="1920459" cy="2789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Жовта кофта </a:t>
            </a:r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(із автобіографії “Я </a:t>
            </a:r>
            <a:r>
              <a:rPr lang="uk-UA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сам”</a:t>
            </a:r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uk-U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224" y="1700808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«Костюмов у меня не было никогда. Были две блузы — гнуснейшего вида. Испытанный способ — украшаться галстуком. Нет денег. Взял у сестры кусок жёлтой ленты. Обвязался. Фурор. Значит, самое заметное и красивое в человеке — галстук. Очевидно — увеличишь галстук, увеличится и фурор. А так как размеры галстука ограничены, я пошёл на хитрость: сделал </a:t>
            </a:r>
            <a:r>
              <a:rPr lang="ru-RU" b="1" i="1" dirty="0" err="1" smtClean="0">
                <a:solidFill>
                  <a:srgbClr val="C00000"/>
                </a:solidFill>
              </a:rPr>
              <a:t>галстуковую</a:t>
            </a:r>
            <a:r>
              <a:rPr lang="ru-RU" b="1" i="1" dirty="0" smtClean="0">
                <a:solidFill>
                  <a:srgbClr val="C00000"/>
                </a:solidFill>
              </a:rPr>
              <a:t> рубашку и </a:t>
            </a:r>
            <a:r>
              <a:rPr lang="ru-RU" b="1" i="1" dirty="0" err="1" smtClean="0">
                <a:solidFill>
                  <a:srgbClr val="C00000"/>
                </a:solidFill>
              </a:rPr>
              <a:t>рубашковый</a:t>
            </a:r>
            <a:r>
              <a:rPr lang="ru-RU" b="1" i="1" dirty="0" smtClean="0">
                <a:solidFill>
                  <a:srgbClr val="C00000"/>
                </a:solidFill>
              </a:rPr>
              <a:t> галстук.</a:t>
            </a:r>
          </a:p>
          <a:p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Впечатление неотразимое.»</a:t>
            </a:r>
          </a:p>
          <a:p>
            <a:endParaRPr lang="uk-UA" dirty="0"/>
          </a:p>
        </p:txBody>
      </p:sp>
      <p:pic>
        <p:nvPicPr>
          <p:cNvPr id="40964" name="Picture 4" descr="http://www.barbacuca.ru/uploads/monthly_01_2010/post-57-1263560957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2265759" cy="319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1915 познайомився</a:t>
            </a:r>
            <a:b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з </a:t>
            </a:r>
            <a:r>
              <a:rPr lang="uk-UA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Бріками</a:t>
            </a:r>
            <a:endParaRPr lang="uk-UA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3794" name="Picture 2" descr="http://qrok.net/uploads/posts/2010-04/1271179244_image_21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028728" cy="3009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a3.tcdn.ru/assets/att/58/c2/8730103_71079_11191884_brik_mayakovsky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248" y="3429000"/>
            <a:ext cx="5387752" cy="3050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http://img.galya.ru/galya.ru/Pictures2/3/2013/04/04/t4_36573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0"/>
            <a:ext cx="1761660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0" name="Picture 8" descr="http://novinkikino.com.ua/sites/default/files/styles/huge/public/osip_br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0"/>
            <a:ext cx="1416174" cy="2247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419872" y="2743200"/>
            <a:ext cx="5724128" cy="36381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C00000"/>
                </a:solidFill>
              </a:rPr>
              <a:t>«Вы себе представляете, Володя такой скучный, он даже устраивает сцены ревности»</a:t>
            </a:r>
          </a:p>
          <a:p>
            <a:pPr>
              <a:buFont typeface="Wingdings" pitchFamily="2" charset="2"/>
              <a:buChar char="§"/>
            </a:pPr>
            <a:endParaRPr lang="ru-RU" i="1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i="1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>«Какая разница между Володей и извозчиком? Один управляет лошадью, другой — рифмой.</a:t>
            </a:r>
          </a:p>
          <a:p>
            <a:pPr>
              <a:buFont typeface="Wingdings" pitchFamily="2" charset="2"/>
              <a:buChar char="§"/>
            </a:pPr>
            <a:endParaRPr lang="ru-RU" i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i="1" dirty="0" smtClean="0">
              <a:solidFill>
                <a:srgbClr val="C00000"/>
              </a:solidFill>
            </a:endParaRPr>
          </a:p>
          <a:p>
            <a:pPr algn="r">
              <a:buFont typeface="Wingdings" pitchFamily="2" charset="2"/>
              <a:buChar char="§"/>
            </a:pPr>
            <a:r>
              <a:rPr lang="ru-RU" sz="1400" i="1" dirty="0" smtClean="0">
                <a:solidFill>
                  <a:srgbClr val="C00000"/>
                </a:solidFill>
              </a:rPr>
              <a:t> «Страдать Володе полезно,</a:t>
            </a:r>
          </a:p>
          <a:p>
            <a:pPr algn="r"/>
            <a:r>
              <a:rPr lang="ru-RU" sz="1400" i="1" dirty="0" smtClean="0">
                <a:solidFill>
                  <a:srgbClr val="C00000"/>
                </a:solidFill>
              </a:rPr>
              <a:t> он помучается и напишет </a:t>
            </a:r>
          </a:p>
          <a:p>
            <a:pPr algn="r"/>
            <a:r>
              <a:rPr lang="ru-RU" sz="1400" i="1" dirty="0" smtClean="0">
                <a:solidFill>
                  <a:srgbClr val="C00000"/>
                </a:solidFill>
              </a:rPr>
              <a:t>хорошие стихи».</a:t>
            </a:r>
            <a:endParaRPr lang="uk-UA" sz="1400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332656"/>
            <a:ext cx="5146848" cy="1724744"/>
          </a:xfrm>
        </p:spPr>
        <p:txBody>
          <a:bodyPr>
            <a:normAutofit/>
          </a:bodyPr>
          <a:lstStyle/>
          <a:p>
            <a:pPr algn="r"/>
            <a:r>
              <a:rPr lang="uk-UA" dirty="0" smtClean="0">
                <a:solidFill>
                  <a:srgbClr val="FF99FF"/>
                </a:solidFill>
              </a:rPr>
              <a:t>Ліля </a:t>
            </a:r>
            <a:r>
              <a:rPr lang="uk-UA" dirty="0" err="1" smtClean="0">
                <a:solidFill>
                  <a:srgbClr val="FF99FF"/>
                </a:solidFill>
              </a:rPr>
              <a:t>Брік</a:t>
            </a:r>
            <a:r>
              <a:rPr lang="uk-UA" dirty="0" smtClean="0">
                <a:solidFill>
                  <a:srgbClr val="FF99FF"/>
                </a:solidFill>
              </a:rPr>
              <a:t> про Володимира </a:t>
            </a:r>
            <a:endParaRPr lang="uk-UA" dirty="0">
              <a:solidFill>
                <a:srgbClr val="FF99FF"/>
              </a:solidFill>
            </a:endParaRPr>
          </a:p>
        </p:txBody>
      </p:sp>
      <p:pic>
        <p:nvPicPr>
          <p:cNvPr id="41986" name="Picture 2" descr="http://www.proza.ru/pics/2012/04/14/1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2664296" cy="4262874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ttp://www.profi-forex.org/system/news/V_roli_ljubovnic_Majakovskogo_snimut_Hamatovu_i_Vodjanov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024336" cy="2029966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 descr="http://img1.liveinternet.ru/images/attach/c/8/101/394/101394235_2c96d8155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0648"/>
            <a:ext cx="2058216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44016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Співпрацює з </a:t>
            </a:r>
            <a:r>
              <a:rPr lang="uk-UA" sz="3600" dirty="0" err="1" smtClean="0">
                <a:solidFill>
                  <a:srgbClr val="FFFF00"/>
                </a:solidFill>
              </a:rPr>
              <a:t>РОСТом</a:t>
            </a:r>
            <a:r>
              <a:rPr lang="uk-UA" sz="3600" dirty="0" smtClean="0">
                <a:solidFill>
                  <a:srgbClr val="FFFF00"/>
                </a:solidFill>
              </a:rPr>
              <a:t>, створюючи сатиричні плакати</a:t>
            </a:r>
            <a:endParaRPr lang="uk-UA" sz="3600" dirty="0">
              <a:solidFill>
                <a:srgbClr val="FFFF00"/>
              </a:solidFill>
            </a:endParaRPr>
          </a:p>
        </p:txBody>
      </p:sp>
      <p:pic>
        <p:nvPicPr>
          <p:cNvPr id="34820" name="Picture 4" descr="http://www.fantlab.ru/files/messages/179/1798/17985/1798597/plak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420888"/>
            <a:ext cx="2411760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2" name="Picture 6" descr="http://nnm.uz/uploads/posts/2012-01/1327901754_c13504272e1ba756fa2e7fe77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11858"/>
            <a:ext cx="2952328" cy="4546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6" name="Picture 10" descr="Файл:Plakat mayakowski gro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619250"/>
            <a:ext cx="3737992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2411413" y="2636912"/>
            <a:ext cx="6732587" cy="3638550"/>
          </a:xfrm>
        </p:spPr>
        <p:txBody>
          <a:bodyPr>
            <a:noAutofit/>
          </a:bodyPr>
          <a:lstStyle/>
          <a:p>
            <a:pPr algn="l">
              <a:buFont typeface="Courier New" pitchFamily="49" charset="0"/>
              <a:buChar char="o"/>
            </a:pPr>
            <a:r>
              <a:rPr lang="ru-RU" sz="1800" b="0" dirty="0" smtClean="0">
                <a:latin typeface="Comic Sans MS" pitchFamily="66" charset="0"/>
              </a:rPr>
              <a:t>У 1918 </a:t>
            </a:r>
            <a:r>
              <a:rPr lang="ru-RU" sz="1800" b="0" dirty="0" err="1" smtClean="0">
                <a:latin typeface="Comic Sans MS" pitchFamily="66" charset="0"/>
              </a:rPr>
              <a:t>році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err="1" smtClean="0">
                <a:latin typeface="Comic Sans MS" pitchFamily="66" charset="0"/>
              </a:rPr>
              <a:t>Маяковський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err="1" smtClean="0">
                <a:latin typeface="Comic Sans MS" pitchFamily="66" charset="0"/>
              </a:rPr>
              <a:t>організував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err="1" smtClean="0">
                <a:latin typeface="Comic Sans MS" pitchFamily="66" charset="0"/>
              </a:rPr>
              <a:t>групу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sz="1800" dirty="0" err="1" smtClean="0">
                <a:solidFill>
                  <a:srgbClr val="FF0000"/>
                </a:solidFill>
                <a:latin typeface="Comic Sans MS" pitchFamily="66" charset="0"/>
              </a:rPr>
              <a:t>Комфут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» </a:t>
            </a:r>
            <a:r>
              <a:rPr lang="ru-RU" sz="1800" b="0" dirty="0" smtClean="0">
                <a:latin typeface="Comic Sans MS" pitchFamily="66" charset="0"/>
              </a:rPr>
              <a:t>(</a:t>
            </a:r>
            <a:r>
              <a:rPr lang="ru-RU" sz="1800" b="0" dirty="0" err="1" smtClean="0">
                <a:latin typeface="Comic Sans MS" pitchFamily="66" charset="0"/>
              </a:rPr>
              <a:t>комуністичний</a:t>
            </a:r>
            <a:r>
              <a:rPr lang="ru-RU" sz="1800" b="0" dirty="0" smtClean="0">
                <a:latin typeface="Comic Sans MS" pitchFamily="66" charset="0"/>
              </a:rPr>
              <a:t> футуризм).</a:t>
            </a:r>
          </a:p>
          <a:p>
            <a:pPr algn="l">
              <a:buFont typeface="Courier New" pitchFamily="49" charset="0"/>
              <a:buChar char="o"/>
            </a:pPr>
            <a:endParaRPr lang="ru-RU" sz="1800" b="0" dirty="0" smtClean="0">
              <a:latin typeface="Comic Sans MS" pitchFamily="66" charset="0"/>
            </a:endParaRPr>
          </a:p>
          <a:p>
            <a:pPr algn="l">
              <a:buFont typeface="Courier New" pitchFamily="49" charset="0"/>
              <a:buChar char="o"/>
            </a:pPr>
            <a:r>
              <a:rPr lang="ru-RU" sz="1800" dirty="0" smtClean="0">
                <a:latin typeface="Comic Sans MS" pitchFamily="66" charset="0"/>
              </a:rPr>
              <a:t>У</a:t>
            </a:r>
            <a:r>
              <a:rPr lang="ru-RU" sz="1800" b="0" dirty="0" smtClean="0">
                <a:latin typeface="Comic Sans MS" pitchFamily="66" charset="0"/>
              </a:rPr>
              <a:t> 1922 </a:t>
            </a:r>
            <a:r>
              <a:rPr lang="ru-RU" sz="1800" b="0" dirty="0" err="1" smtClean="0">
                <a:latin typeface="Comic Sans MS" pitchFamily="66" charset="0"/>
              </a:rPr>
              <a:t>році</a:t>
            </a:r>
            <a:r>
              <a:rPr lang="ru-RU" sz="1800" b="0" dirty="0" smtClean="0">
                <a:latin typeface="Comic Sans MS" pitchFamily="66" charset="0"/>
              </a:rPr>
              <a:t> - </a:t>
            </a:r>
            <a:r>
              <a:rPr lang="ru-RU" sz="1800" b="0" dirty="0" err="1" smtClean="0">
                <a:latin typeface="Comic Sans MS" pitchFamily="66" charset="0"/>
              </a:rPr>
              <a:t>видавництво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МАФ</a:t>
            </a:r>
            <a:r>
              <a:rPr lang="ru-RU" sz="1800" b="0" dirty="0" smtClean="0">
                <a:latin typeface="Comic Sans MS" pitchFamily="66" charset="0"/>
              </a:rPr>
              <a:t> (</a:t>
            </a:r>
            <a:r>
              <a:rPr lang="ru-RU" sz="1800" b="0" dirty="0" err="1" smtClean="0">
                <a:latin typeface="Comic Sans MS" pitchFamily="66" charset="0"/>
              </a:rPr>
              <a:t>Московська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err="1" smtClean="0">
                <a:latin typeface="Comic Sans MS" pitchFamily="66" charset="0"/>
              </a:rPr>
              <a:t>асоціація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err="1" smtClean="0">
                <a:latin typeface="Comic Sans MS" pitchFamily="66" charset="0"/>
              </a:rPr>
              <a:t>футуристів</a:t>
            </a:r>
            <a:r>
              <a:rPr lang="ru-RU" sz="1800" b="0" dirty="0" smtClean="0">
                <a:latin typeface="Comic Sans MS" pitchFamily="66" charset="0"/>
              </a:rPr>
              <a:t>), в </a:t>
            </a:r>
            <a:r>
              <a:rPr lang="ru-RU" sz="1800" b="0" dirty="0" err="1" smtClean="0">
                <a:latin typeface="Comic Sans MS" pitchFamily="66" charset="0"/>
              </a:rPr>
              <a:t>якому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err="1" smtClean="0">
                <a:latin typeface="Comic Sans MS" pitchFamily="66" charset="0"/>
              </a:rPr>
              <a:t>вийшло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err="1" smtClean="0">
                <a:latin typeface="Comic Sans MS" pitchFamily="66" charset="0"/>
              </a:rPr>
              <a:t>кілька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err="1" smtClean="0">
                <a:latin typeface="Comic Sans MS" pitchFamily="66" charset="0"/>
              </a:rPr>
              <a:t>його</a:t>
            </a:r>
            <a:r>
              <a:rPr lang="ru-RU" sz="1800" b="0" dirty="0" smtClean="0">
                <a:latin typeface="Comic Sans MS" pitchFamily="66" charset="0"/>
              </a:rPr>
              <a:t> книг. </a:t>
            </a:r>
          </a:p>
          <a:p>
            <a:pPr algn="l">
              <a:buFont typeface="Courier New" pitchFamily="49" charset="0"/>
              <a:buChar char="o"/>
            </a:pPr>
            <a:endParaRPr lang="ru-RU" sz="1800" b="0" dirty="0" smtClean="0">
              <a:latin typeface="Comic Sans MS" pitchFamily="66" charset="0"/>
            </a:endParaRPr>
          </a:p>
          <a:p>
            <a:pPr algn="l">
              <a:buFont typeface="Courier New" pitchFamily="49" charset="0"/>
              <a:buChar char="o"/>
            </a:pPr>
            <a:r>
              <a:rPr lang="ru-RU" sz="1800" b="0" dirty="0" smtClean="0">
                <a:latin typeface="Comic Sans MS" pitchFamily="66" charset="0"/>
              </a:rPr>
              <a:t>У 1923 </a:t>
            </a:r>
            <a:r>
              <a:rPr lang="ru-RU" sz="1800" b="0" dirty="0" err="1" smtClean="0">
                <a:latin typeface="Comic Sans MS" pitchFamily="66" charset="0"/>
              </a:rPr>
              <a:t>році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err="1" smtClean="0">
                <a:latin typeface="Comic Sans MS" pitchFamily="66" charset="0"/>
              </a:rPr>
              <a:t>організував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b="0" dirty="0" err="1" smtClean="0">
                <a:latin typeface="Comic Sans MS" pitchFamily="66" charset="0"/>
              </a:rPr>
              <a:t>групу</a:t>
            </a:r>
            <a:r>
              <a:rPr lang="ru-RU" sz="1800" b="0" dirty="0" smtClean="0">
                <a:latin typeface="Comic Sans MS" pitchFamily="66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ЛЕФ</a:t>
            </a:r>
            <a:r>
              <a:rPr lang="ru-RU" sz="1800" b="0" dirty="0" smtClean="0">
                <a:latin typeface="Comic Sans MS" pitchFamily="66" charset="0"/>
              </a:rPr>
              <a:t> (</a:t>
            </a:r>
            <a:r>
              <a:rPr lang="ru-RU" sz="1800" b="0" dirty="0" err="1" smtClean="0">
                <a:latin typeface="Comic Sans MS" pitchFamily="66" charset="0"/>
              </a:rPr>
              <a:t>Лівий</a:t>
            </a:r>
            <a:r>
              <a:rPr lang="ru-RU" sz="1800" b="0" dirty="0" smtClean="0">
                <a:latin typeface="Comic Sans MS" pitchFamily="66" charset="0"/>
              </a:rPr>
              <a:t> фронт </a:t>
            </a:r>
            <a:r>
              <a:rPr lang="ru-RU" sz="1800" b="0" dirty="0" err="1" smtClean="0">
                <a:latin typeface="Comic Sans MS" pitchFamily="66" charset="0"/>
              </a:rPr>
              <a:t>мистецтв</a:t>
            </a:r>
            <a:r>
              <a:rPr lang="ru-RU" sz="1800" b="0" dirty="0" smtClean="0">
                <a:latin typeface="Comic Sans MS" pitchFamily="66" charset="0"/>
              </a:rPr>
              <a:t>).</a:t>
            </a:r>
            <a:endParaRPr lang="uk-UA" sz="1800" dirty="0">
              <a:latin typeface="Comic Sans MS" pitchFamily="66" charset="0"/>
            </a:endParaRPr>
          </a:p>
        </p:txBody>
      </p:sp>
      <p:pic>
        <p:nvPicPr>
          <p:cNvPr id="47106" name="Picture 2" descr="http://cdn.dipity.com/uploads/events/9e52624a8f966ad572da8f2010ead79e_1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643269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1925 подорож до Америки. </a:t>
            </a:r>
            <a:r>
              <a:rPr lang="ru-RU" dirty="0" err="1" smtClean="0"/>
              <a:t>Маяковський</a:t>
            </a:r>
            <a:r>
              <a:rPr lang="ru-RU" dirty="0" smtClean="0"/>
              <a:t> </a:t>
            </a:r>
            <a:r>
              <a:rPr lang="ru-RU" dirty="0" err="1" smtClean="0"/>
              <a:t>познайомився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Еллі</a:t>
            </a:r>
            <a:r>
              <a:rPr lang="ru-RU" dirty="0" smtClean="0"/>
              <a:t> </a:t>
            </a:r>
            <a:r>
              <a:rPr lang="ru-RU" dirty="0" err="1" smtClean="0"/>
              <a:t>Джонз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7890" name="Picture 2" descr="http://www.peoples.ru/art/literature/poetry/contemporary/mayakovskiy/mayakovskiy_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2880320" cy="385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http://www.itogi.ru/7-days/img/893/I-29-KULTURA-mayak-f16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88840"/>
            <a:ext cx="302173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6" descr="http://o.foto.radikal.ru/0704/f8/f761c80512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353443"/>
            <a:ext cx="2555776" cy="450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3" y="332656"/>
            <a:ext cx="6226969" cy="1724744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Тетяна </a:t>
            </a:r>
            <a:r>
              <a:rPr lang="uk-UA" b="1" dirty="0" err="1" smtClean="0">
                <a:solidFill>
                  <a:srgbClr val="FFFF00"/>
                </a:solidFill>
              </a:rPr>
              <a:t>Яковлева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43010" name="Picture 2" descr="http://img0.liveinternet.ru/images/attach/c/2/67/25/67025488_00000740911905727645283m549x500_f84d605036339a76bff438000c19814c_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1849408" cy="2371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5292080" y="3356992"/>
            <a:ext cx="3707630" cy="3062064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Оставайся и зимуй,</a:t>
            </a:r>
            <a:br>
              <a:rPr lang="ru-RU" dirty="0" smtClean="0"/>
            </a:br>
            <a:r>
              <a:rPr lang="ru-RU" dirty="0" smtClean="0"/>
              <a:t>и это</a:t>
            </a:r>
            <a:br>
              <a:rPr lang="ru-RU" dirty="0" smtClean="0"/>
            </a:br>
            <a:r>
              <a:rPr lang="ru-RU" dirty="0" smtClean="0"/>
              <a:t>     оскорбление</a:t>
            </a:r>
            <a:br>
              <a:rPr lang="ru-RU" dirty="0" smtClean="0"/>
            </a:br>
            <a:r>
              <a:rPr lang="ru-RU" dirty="0" smtClean="0"/>
              <a:t>               на общий счет нанижем.</a:t>
            </a:r>
            <a:br>
              <a:rPr lang="ru-RU" dirty="0" smtClean="0"/>
            </a:br>
            <a:r>
              <a:rPr lang="ru-RU" dirty="0" smtClean="0"/>
              <a:t>Я все разно</a:t>
            </a:r>
            <a:br>
              <a:rPr lang="ru-RU" dirty="0" smtClean="0"/>
            </a:br>
            <a:r>
              <a:rPr lang="ru-RU" dirty="0" smtClean="0"/>
              <a:t>           тебя</a:t>
            </a:r>
            <a:br>
              <a:rPr lang="ru-RU" dirty="0" smtClean="0"/>
            </a:br>
            <a:r>
              <a:rPr lang="ru-RU" dirty="0" smtClean="0"/>
              <a:t>               когда-нибудь возьму -</a:t>
            </a:r>
            <a:br>
              <a:rPr lang="ru-RU" dirty="0" smtClean="0"/>
            </a:br>
            <a:r>
              <a:rPr lang="ru-RU" dirty="0" smtClean="0"/>
              <a:t>одну</a:t>
            </a:r>
            <a:br>
              <a:rPr lang="ru-RU" dirty="0" smtClean="0"/>
            </a:br>
            <a:r>
              <a:rPr lang="ru-RU" dirty="0" smtClean="0"/>
              <a:t>    или вдвоем с Парижем.</a:t>
            </a:r>
            <a:endParaRPr lang="uk-UA" dirty="0"/>
          </a:p>
        </p:txBody>
      </p:sp>
      <p:pic>
        <p:nvPicPr>
          <p:cNvPr id="43016" name="Picture 8" descr="http://img0.liveinternet.ru/images/attach/b/3/18/873/18873780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564904"/>
            <a:ext cx="31623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8" name="Picture 10" descr="http://img1.liveinternet.ru/images/attach/c/4/84/420/84420461_maj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2483768" cy="327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292080" y="2708920"/>
            <a:ext cx="3703258" cy="353943"/>
          </a:xfrm>
          <a:prstGeom prst="rect">
            <a:avLst/>
          </a:prstGeom>
          <a:gradFill>
            <a:gsLst>
              <a:gs pos="0">
                <a:srgbClr val="FFC000"/>
              </a:gs>
              <a:gs pos="60000">
                <a:schemeClr val="bg2">
                  <a:shade val="92000"/>
                  <a:satMod val="230000"/>
                </a:schemeClr>
              </a:gs>
              <a:gs pos="100000">
                <a:schemeClr val="bg2">
                  <a:tint val="85000"/>
                  <a:satMod val="40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solidFill>
                  <a:srgbClr val="00B050"/>
                </a:solidFill>
              </a:rPr>
              <a:t>«Письмо Татьяне Яковлевой»</a:t>
            </a:r>
            <a:endParaRPr lang="uk-UA" sz="17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3" y="533400"/>
            <a:ext cx="5506889" cy="15240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Вероніка Полонська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44034" name="Picture 2" descr="http://img1.liveinternet.ru/images/attach/c/8/101/722/101722485_po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2248000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http://www.fplib.ru/p/1468-4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1810"/>
            <a:ext cx="3054871" cy="431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8" name="Picture 6" descr="http://900igr.net/datai/literatura/Majakovskij-o-ljubvi/0012-023-Veronika-Vitoldovna-Polonska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9608" y="1916832"/>
            <a:ext cx="353439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0" name="Picture 8" descr="http://historydoc.edu.ru/attach.asp?a_no=3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08920"/>
            <a:ext cx="2520727" cy="353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err="1" smtClean="0">
                <a:solidFill>
                  <a:srgbClr val="FFFF00"/>
                </a:solidFill>
              </a:rPr>
              <a:t>Патрисія</a:t>
            </a:r>
            <a:r>
              <a:rPr lang="uk-UA" dirty="0" smtClean="0">
                <a:solidFill>
                  <a:srgbClr val="FFFF00"/>
                </a:solidFill>
              </a:rPr>
              <a:t> Томсон</a:t>
            </a:r>
          </a:p>
          <a:p>
            <a:pPr algn="ctr"/>
            <a:r>
              <a:rPr lang="uk-UA" dirty="0" smtClean="0">
                <a:solidFill>
                  <a:srgbClr val="FFFF00"/>
                </a:solidFill>
              </a:rPr>
              <a:t> (Олена Маяковська)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66FF33"/>
                </a:solidFill>
              </a:rPr>
              <a:t>Гліб-Микита </a:t>
            </a:r>
            <a:r>
              <a:rPr lang="uk-UA" dirty="0" err="1" smtClean="0">
                <a:solidFill>
                  <a:srgbClr val="66FF33"/>
                </a:solidFill>
              </a:rPr>
              <a:t>Лавінський</a:t>
            </a:r>
            <a:endParaRPr lang="uk-UA" dirty="0">
              <a:solidFill>
                <a:srgbClr val="66FF33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  <a:latin typeface="Comic Sans MS" pitchFamily="66" charset="0"/>
              </a:rPr>
              <a:t>Діти Маяковського</a:t>
            </a:r>
            <a:endParaRPr lang="uk-UA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8914" name="Picture 2" descr="http://img0.liveinternet.ru/images/attach/c/2/68/179/68179784_14vceohfe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3240360" cy="418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://www.uznayvse.ru/images/stories/uzn_1373399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20888"/>
            <a:ext cx="3933825" cy="3933826"/>
          </a:xfrm>
          <a:prstGeom prst="flowChartProcess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712968" cy="5256584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i="1" dirty="0" smtClean="0">
                <a:solidFill>
                  <a:srgbClr val="C00000"/>
                </a:solidFill>
              </a:rPr>
              <a:t>«Я не могла опоздать, это злило Владимира Владимировича. Он запер двери, спрятал ключ в карман, стал требовать, чтобы я не ходила в театр, и вообще ушла оттуда. Плакал… Я спросила, не проводит ли он меня. «Нет»,— сказал он, но обещал позвонить. И ещё спросил, есть ли у меня деньги на такси. Денег у меня не было, он дал двадцать рублей… Я успела дойти до парадной двери и услышала выстрел. Заметалась, боялась вернуться. Потом вошла и увидела ещё не рассеявшийся дым от выстрела. На груди Маяковского было небольшое кровавое пятно. Я бросилась к нему, я повторяла: «Что вы сделали?..» Он пытался приподнять голову. Потом голова упала, и он стал страшно бледнеть… Появились люди, мне кто-то сказал: "Бегите, встречайте карету «Скорой помощи»… Выбежала, встретила. Вернулась, а на лестнице мне кто-то говорит: «Поздно. Умер…»</a:t>
            </a:r>
            <a:br>
              <a:rPr lang="ru-RU" sz="2200" i="1" dirty="0" smtClean="0">
                <a:solidFill>
                  <a:srgbClr val="C00000"/>
                </a:solidFill>
              </a:rPr>
            </a:br>
            <a:r>
              <a:rPr lang="ru-RU" sz="2200" i="1" dirty="0" smtClean="0">
                <a:solidFill>
                  <a:srgbClr val="C00000"/>
                </a:solidFill>
              </a:rPr>
              <a:t>— Вероника Полонская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uk-UA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404664"/>
            <a:ext cx="2582758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Останній день</a:t>
            </a:r>
            <a:endParaRPr lang="uk-UA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4139952" cy="191683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Народився в селі </a:t>
            </a:r>
            <a:r>
              <a:rPr lang="uk-UA" sz="2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Багдаті</a:t>
            </a:r>
            <a:r>
              <a:rPr lang="uk-UA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Грузія</a:t>
            </a:r>
            <a:br>
              <a:rPr lang="uk-UA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7 липня 1893</a:t>
            </a:r>
            <a:endParaRPr lang="uk-UA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ttp://900igr.net/datai/literatura/Vladimir-Majakovskij-tvorchestvo/0003-003-Semja-Majakovskikh-Kutaisi-1905-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7651"/>
            <a:ext cx="3744416" cy="4920349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35896" y="443711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Char char="ü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Було дві сестри – Людмила і Ольга, та два брати, що не дожили до трьох років.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http://stat21.privet.ru/lr/0c1dbec1a220722997672e06f3af350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3326" y="0"/>
            <a:ext cx="2760674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883153" cy="2057400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«В том, что умираю, не вините никого, и, пожалуйста, не сплетничайте, покойник этого ужасно не любил…»</a:t>
            </a:r>
            <a:endParaRPr lang="uk-UA" sz="3200" i="1" dirty="0"/>
          </a:p>
        </p:txBody>
      </p:sp>
      <p:pic>
        <p:nvPicPr>
          <p:cNvPr id="45058" name="Picture 2" descr="http://pics2.pokazuha.ru/p442/v/d/7025956ad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060848"/>
            <a:ext cx="3425205" cy="4388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0" name="Picture 4" descr="http://vthumb.ak.fbcdn.net/hvthumb-ak-snc4/158296_177777145600216_177775068933757_18261_490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4511824" cy="3383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Виконала:</a:t>
            </a:r>
            <a:br>
              <a:rPr lang="uk-UA" dirty="0" smtClean="0"/>
            </a:br>
            <a:r>
              <a:rPr lang="uk-UA" dirty="0" smtClean="0"/>
              <a:t>Учениця 11-Б класу</a:t>
            </a:r>
            <a:br>
              <a:rPr lang="uk-UA" dirty="0" smtClean="0"/>
            </a:br>
            <a:r>
              <a:rPr lang="uk-UA" dirty="0" err="1" smtClean="0"/>
              <a:t>Русіновська</a:t>
            </a:r>
            <a:r>
              <a:rPr lang="uk-UA" dirty="0" smtClean="0"/>
              <a:t> Вікторія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573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744416" cy="1296144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В 1902 вступив у гімназію в Кутаїсі.</a:t>
            </a:r>
            <a:endParaRPr lang="uk-UA" sz="3200" dirty="0">
              <a:solidFill>
                <a:schemeClr val="accent4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2" name="Picture 2" descr="http://www.peoples.ru/art/literature/poetry/contemporary/mayakovskiy/mayakovskiy_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3217"/>
            <a:ext cx="2520280" cy="5254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260648"/>
            <a:ext cx="3275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4"/>
                </a:solidFill>
                <a:latin typeface="Comic Sans MS" pitchFamily="66" charset="0"/>
              </a:rPr>
              <a:t>1906 помирає батько Володимира.</a:t>
            </a:r>
            <a:endParaRPr lang="uk-UA" sz="2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pic>
        <p:nvPicPr>
          <p:cNvPr id="15364" name="Picture 4" descr="http://900igr.net/datai/literatura/Urok-Majakovskij/0005-005-Roditeli-Vladimira-Majakovsk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240360" cy="4629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06770" y="6165304"/>
            <a:ext cx="6037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700" b="1" dirty="0" smtClean="0">
                <a:solidFill>
                  <a:srgbClr val="FFFF00"/>
                </a:solidFill>
              </a:rPr>
              <a:t>Родина переїжджає до Москви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339752" y="2636912"/>
            <a:ext cx="6587950" cy="3134072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«Денег в семье нет. Пришлось выжигать и рисовать. Особенно запомнились пасхальные яйца. Круглые, вертятся и скрипят, как двери. Яйца продавал в кустарный магазин на </a:t>
            </a:r>
            <a:r>
              <a:rPr lang="ru-RU" sz="2000" i="1" dirty="0" err="1" smtClean="0">
                <a:solidFill>
                  <a:srgbClr val="C00000"/>
                </a:solidFill>
              </a:rPr>
              <a:t>Неглинной</a:t>
            </a:r>
            <a:r>
              <a:rPr lang="ru-RU" sz="2000" i="1" dirty="0" smtClean="0">
                <a:solidFill>
                  <a:srgbClr val="C00000"/>
                </a:solidFill>
              </a:rPr>
              <a:t>. Штука 10—15 копеек. С тех пор бесконечно ненавижу </a:t>
            </a:r>
            <a:r>
              <a:rPr lang="ru-RU" sz="2000" i="1" dirty="0" err="1" smtClean="0">
                <a:solidFill>
                  <a:srgbClr val="C00000"/>
                </a:solidFill>
              </a:rPr>
              <a:t>Бемов</a:t>
            </a:r>
            <a:r>
              <a:rPr lang="ru-RU" sz="2000" i="1" dirty="0" smtClean="0">
                <a:solidFill>
                  <a:srgbClr val="C00000"/>
                </a:solidFill>
              </a:rPr>
              <a:t>, русский стиль и кустарщину.»</a:t>
            </a:r>
            <a:endParaRPr lang="uk-UA" sz="2000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Робота</a:t>
            </a:r>
            <a:r>
              <a:rPr lang="uk-UA" dirty="0" smtClean="0"/>
              <a:t> </a:t>
            </a:r>
            <a:r>
              <a:rPr lang="uk-UA" sz="2000" dirty="0" smtClean="0"/>
              <a:t>(із автобіографії “Я </a:t>
            </a:r>
            <a:r>
              <a:rPr lang="uk-UA" sz="2000" dirty="0" err="1" smtClean="0"/>
              <a:t>сам”</a:t>
            </a:r>
            <a:r>
              <a:rPr lang="uk-UA" sz="2000" dirty="0" smtClean="0"/>
              <a:t>)</a:t>
            </a:r>
            <a:endParaRPr lang="uk-UA" dirty="0"/>
          </a:p>
        </p:txBody>
      </p:sp>
      <p:pic>
        <p:nvPicPr>
          <p:cNvPr id="39938" name="Picture 2" descr="http://900igr.net/datai/literatura/Vladimir-Majakovskij-tvorchestvo/0005-005-Ucheba-v-gimnaz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36912"/>
            <a:ext cx="2376264" cy="3495675"/>
          </a:xfrm>
          <a:prstGeom prst="foldedCorner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uk-UA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1908 вступив у РСДРП</a:t>
            </a:r>
            <a:endParaRPr lang="uk-UA" sz="3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4" descr="http://www.booksite.ru/fulltext/1/001/009/001/205747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84784"/>
            <a:ext cx="4176464" cy="4738028"/>
          </a:xfrm>
          <a:prstGeom prst="foldedCorner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uk-UA" sz="2400" dirty="0" smtClean="0"/>
          </a:p>
          <a:p>
            <a:pPr algn="ctr"/>
            <a:endParaRPr lang="uk-UA" sz="2400" dirty="0" smtClean="0"/>
          </a:p>
          <a:p>
            <a:pPr algn="ctr"/>
            <a:endParaRPr lang="uk-UA" sz="2400" dirty="0" smtClean="0"/>
          </a:p>
          <a:p>
            <a:pPr algn="ctr"/>
            <a:endParaRPr lang="uk-UA" sz="2400" dirty="0" smtClean="0"/>
          </a:p>
          <a:p>
            <a:pPr algn="ctr"/>
            <a:endParaRPr lang="uk-UA" sz="2400" dirty="0" smtClean="0"/>
          </a:p>
          <a:p>
            <a:pPr algn="ctr"/>
            <a:endParaRPr lang="uk-UA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Провів в одиночній камері 11 місяців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http://900igr.net/datai/literatura/Majakovskij-stikhi/0006-021-Vam-ja-dushu-vytaschu-rastopchu-chtob-bolsh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860032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feb-web.ru/feb/mayakovsky/pictures/m65-46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5" y="2276872"/>
            <a:ext cx="6156176" cy="398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feb-web.ru/feb/mayakovsky/pictures/m65-463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33900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66FF33"/>
                </a:solidFill>
              </a:rPr>
              <a:t>1911 р. </a:t>
            </a:r>
            <a:r>
              <a:rPr lang="ru-RU" sz="2700" b="1" dirty="0" err="1" smtClean="0">
                <a:solidFill>
                  <a:srgbClr val="66FF33"/>
                </a:solidFill>
              </a:rPr>
              <a:t>він</a:t>
            </a:r>
            <a:r>
              <a:rPr lang="ru-RU" sz="2700" b="1" dirty="0" smtClean="0">
                <a:solidFill>
                  <a:srgbClr val="66FF33"/>
                </a:solidFill>
              </a:rPr>
              <a:t> </a:t>
            </a:r>
            <a:r>
              <a:rPr lang="ru-RU" sz="2700" b="1" dirty="0" err="1" smtClean="0">
                <a:solidFill>
                  <a:srgbClr val="66FF33"/>
                </a:solidFill>
              </a:rPr>
              <a:t>вступає</a:t>
            </a:r>
            <a:r>
              <a:rPr lang="ru-RU" sz="2700" b="1" dirty="0" smtClean="0">
                <a:solidFill>
                  <a:srgbClr val="66FF33"/>
                </a:solidFill>
              </a:rPr>
              <a:t> до </a:t>
            </a:r>
            <a:r>
              <a:rPr lang="ru-RU" sz="2700" b="1" dirty="0" err="1" smtClean="0">
                <a:solidFill>
                  <a:srgbClr val="66FF33"/>
                </a:solidFill>
              </a:rPr>
              <a:t>Московського</a:t>
            </a:r>
            <a:r>
              <a:rPr lang="ru-RU" sz="2700" b="1" dirty="0" smtClean="0">
                <a:solidFill>
                  <a:srgbClr val="66FF33"/>
                </a:solidFill>
              </a:rPr>
              <a:t> училища </a:t>
            </a:r>
            <a:r>
              <a:rPr lang="ru-RU" sz="2700" b="1" dirty="0" err="1" smtClean="0">
                <a:solidFill>
                  <a:srgbClr val="66FF33"/>
                </a:solidFill>
              </a:rPr>
              <a:t>мистецтва</a:t>
            </a:r>
            <a:r>
              <a:rPr lang="ru-RU" sz="2700" b="1" dirty="0" smtClean="0">
                <a:solidFill>
                  <a:srgbClr val="66FF33"/>
                </a:solidFill>
              </a:rPr>
              <a:t>, де </a:t>
            </a:r>
            <a:r>
              <a:rPr lang="ru-RU" sz="2700" b="1" dirty="0" err="1" smtClean="0">
                <a:solidFill>
                  <a:srgbClr val="66FF33"/>
                </a:solidFill>
              </a:rPr>
              <a:t>знайомиться</a:t>
            </a:r>
            <a:r>
              <a:rPr lang="ru-RU" sz="2700" b="1" dirty="0" smtClean="0">
                <a:solidFill>
                  <a:srgbClr val="66FF33"/>
                </a:solidFill>
              </a:rPr>
              <a:t> </a:t>
            </a:r>
            <a:r>
              <a:rPr lang="ru-RU" sz="2700" b="1" dirty="0" err="1" smtClean="0">
                <a:solidFill>
                  <a:srgbClr val="66FF33"/>
                </a:solidFill>
              </a:rPr>
              <a:t>із</a:t>
            </a:r>
            <a:r>
              <a:rPr lang="ru-RU" sz="2700" b="1" dirty="0" smtClean="0">
                <a:solidFill>
                  <a:srgbClr val="66FF33"/>
                </a:solidFill>
              </a:rPr>
              <a:t> членами </a:t>
            </a:r>
            <a:r>
              <a:rPr lang="ru-RU" sz="2700" b="1" dirty="0" err="1" smtClean="0">
                <a:solidFill>
                  <a:srgbClr val="66FF33"/>
                </a:solidFill>
              </a:rPr>
              <a:t>Російського</a:t>
            </a:r>
            <a:r>
              <a:rPr lang="ru-RU" sz="2700" b="1" dirty="0" smtClean="0">
                <a:solidFill>
                  <a:srgbClr val="66FF33"/>
                </a:solidFill>
              </a:rPr>
              <a:t> </a:t>
            </a:r>
            <a:r>
              <a:rPr lang="ru-RU" sz="2700" b="1" dirty="0" err="1" smtClean="0">
                <a:solidFill>
                  <a:srgbClr val="66FF33"/>
                </a:solidFill>
                <a:hlinkClick r:id="rId2" tooltip="Футуризм"/>
              </a:rPr>
              <a:t>футуристичного</a:t>
            </a:r>
            <a:r>
              <a:rPr lang="ru-RU" sz="2700" b="1" dirty="0" smtClean="0">
                <a:solidFill>
                  <a:srgbClr val="66FF33"/>
                </a:solidFill>
              </a:rPr>
              <a:t> </a:t>
            </a:r>
            <a:r>
              <a:rPr lang="ru-RU" sz="2700" b="1" dirty="0" err="1" smtClean="0">
                <a:solidFill>
                  <a:srgbClr val="66FF33"/>
                </a:solidFill>
              </a:rPr>
              <a:t>руху</a:t>
            </a:r>
            <a:r>
              <a:rPr lang="ru-RU" sz="2700" b="1" dirty="0" smtClean="0">
                <a:solidFill>
                  <a:srgbClr val="66FF33"/>
                </a:solidFill>
              </a:rPr>
              <a:t>. </a:t>
            </a:r>
            <a:r>
              <a:rPr lang="ru-RU" sz="2700" b="1" dirty="0" err="1" smtClean="0">
                <a:solidFill>
                  <a:srgbClr val="66FF33"/>
                </a:solidFill>
              </a:rPr>
              <a:t>Стає</a:t>
            </a:r>
            <a:r>
              <a:rPr lang="ru-RU" sz="2700" b="1" dirty="0" smtClean="0">
                <a:solidFill>
                  <a:srgbClr val="66FF33"/>
                </a:solidFill>
              </a:rPr>
              <a:t> </a:t>
            </a:r>
            <a:r>
              <a:rPr lang="ru-RU" sz="2700" b="1" dirty="0" err="1" smtClean="0">
                <a:solidFill>
                  <a:srgbClr val="66FF33"/>
                </a:solidFill>
              </a:rPr>
              <a:t>лідером</a:t>
            </a:r>
            <a:r>
              <a:rPr lang="ru-RU" sz="2700" b="1" dirty="0" smtClean="0">
                <a:solidFill>
                  <a:srgbClr val="66FF33"/>
                </a:solidFill>
              </a:rPr>
              <a:t> </a:t>
            </a:r>
            <a:r>
              <a:rPr lang="ru-RU" sz="2700" b="1" dirty="0" err="1" smtClean="0">
                <a:solidFill>
                  <a:srgbClr val="66FF33"/>
                </a:solidFill>
              </a:rPr>
              <a:t>групи</a:t>
            </a:r>
            <a:r>
              <a:rPr lang="ru-RU" sz="2700" b="1" dirty="0" smtClean="0">
                <a:solidFill>
                  <a:srgbClr val="66FF33"/>
                </a:solidFill>
              </a:rPr>
              <a:t> «</a:t>
            </a:r>
            <a:r>
              <a:rPr lang="ru-RU" sz="2700" b="1" dirty="0" err="1" smtClean="0">
                <a:solidFill>
                  <a:srgbClr val="66FF33"/>
                </a:solidFill>
              </a:rPr>
              <a:t>Гілея</a:t>
            </a:r>
            <a:r>
              <a:rPr lang="ru-RU" sz="2700" b="1" dirty="0" smtClean="0">
                <a:solidFill>
                  <a:srgbClr val="66FF33"/>
                </a:solidFill>
              </a:rPr>
              <a:t>».</a:t>
            </a:r>
            <a:r>
              <a:rPr lang="ru-RU" dirty="0" smtClean="0">
                <a:solidFill>
                  <a:srgbClr val="66FF33"/>
                </a:solidFill>
              </a:rPr>
              <a:t> </a:t>
            </a:r>
            <a:endParaRPr lang="uk-UA" dirty="0">
              <a:solidFill>
                <a:srgbClr val="66FF33"/>
              </a:solidFill>
            </a:endParaRPr>
          </a:p>
        </p:txBody>
      </p:sp>
      <p:pic>
        <p:nvPicPr>
          <p:cNvPr id="30724" name="Picture 4" descr="http://student.kpi.ua/wp-content/uploads/item_2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2830045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://www.mosgor-park.ru/images/event/e1f7f9c2a7fa24b939913e22f8b6be7a.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924944"/>
            <a:ext cx="4762500" cy="31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4048" y="2852936"/>
            <a:ext cx="3168352" cy="32403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1913 р. поет </a:t>
            </a:r>
            <a:r>
              <a:rPr lang="ru-RU" sz="2000" dirty="0" err="1" smtClean="0">
                <a:solidFill>
                  <a:srgbClr val="0070C0"/>
                </a:solidFill>
              </a:rPr>
              <a:t>звертається</a:t>
            </a:r>
            <a:r>
              <a:rPr lang="ru-RU" sz="2000" dirty="0" smtClean="0">
                <a:solidFill>
                  <a:srgbClr val="0070C0"/>
                </a:solidFill>
              </a:rPr>
              <a:t> до </a:t>
            </a:r>
            <a:r>
              <a:rPr lang="ru-RU" sz="2000" dirty="0" err="1" smtClean="0">
                <a:solidFill>
                  <a:srgbClr val="0070C0"/>
                </a:solidFill>
              </a:rPr>
              <a:t>драматургії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і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створює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трагедію</a:t>
            </a:r>
            <a:r>
              <a:rPr lang="ru-RU" sz="2000" dirty="0" smtClean="0">
                <a:solidFill>
                  <a:srgbClr val="0070C0"/>
                </a:solidFill>
              </a:rPr>
              <a:t> «</a:t>
            </a:r>
            <a:r>
              <a:rPr lang="ru-RU" sz="2000" dirty="0" err="1" smtClean="0">
                <a:solidFill>
                  <a:srgbClr val="0070C0"/>
                </a:solidFill>
              </a:rPr>
              <a:t>Володимир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Маяковський</a:t>
            </a:r>
            <a:r>
              <a:rPr lang="ru-RU" sz="2000" dirty="0" smtClean="0">
                <a:solidFill>
                  <a:srgbClr val="0070C0"/>
                </a:solidFill>
              </a:rPr>
              <a:t>», сам ставить </a:t>
            </a:r>
            <a:r>
              <a:rPr lang="ru-RU" sz="2000" dirty="0" err="1" smtClean="0">
                <a:solidFill>
                  <a:srgbClr val="0070C0"/>
                </a:solidFill>
              </a:rPr>
              <a:t>її</a:t>
            </a:r>
            <a:r>
              <a:rPr lang="ru-RU" sz="2000" dirty="0" smtClean="0">
                <a:solidFill>
                  <a:srgbClr val="0070C0"/>
                </a:solidFill>
              </a:rPr>
              <a:t> та </a:t>
            </a:r>
            <a:r>
              <a:rPr lang="ru-RU" sz="2000" dirty="0" err="1" smtClean="0">
                <a:solidFill>
                  <a:srgbClr val="0070C0"/>
                </a:solidFill>
              </a:rPr>
              <a:t>виконує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головну</a:t>
            </a:r>
            <a:r>
              <a:rPr lang="ru-RU" sz="2000" dirty="0" smtClean="0">
                <a:solidFill>
                  <a:srgbClr val="0070C0"/>
                </a:solidFill>
              </a:rPr>
              <a:t> роль.</a:t>
            </a:r>
            <a:endParaRPr lang="uk-UA" sz="20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88404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Перший </a:t>
            </a:r>
            <a:r>
              <a:rPr lang="ru-RU" sz="3100" dirty="0" err="1" smtClean="0"/>
              <a:t>опублікований</a:t>
            </a:r>
            <a:r>
              <a:rPr lang="ru-RU" sz="3100" dirty="0" smtClean="0"/>
              <a:t> </a:t>
            </a:r>
            <a:r>
              <a:rPr lang="ru-RU" sz="3100" dirty="0" err="1" smtClean="0"/>
              <a:t>вірш</a:t>
            </a:r>
            <a:r>
              <a:rPr lang="ru-RU" sz="3100" dirty="0" smtClean="0"/>
              <a:t> «</a:t>
            </a:r>
            <a:r>
              <a:rPr lang="ru-RU" sz="3100" dirty="0" err="1" smtClean="0"/>
              <a:t>Ніч</a:t>
            </a:r>
            <a:r>
              <a:rPr lang="ru-RU" sz="3100" dirty="0" smtClean="0"/>
              <a:t>» </a:t>
            </a:r>
            <a:r>
              <a:rPr lang="ru-RU" sz="3100" dirty="0" err="1" smtClean="0"/>
              <a:t>Маяковського</a:t>
            </a:r>
            <a:r>
              <a:rPr lang="ru-RU" sz="3100" dirty="0" smtClean="0"/>
              <a:t> </a:t>
            </a:r>
            <a:r>
              <a:rPr lang="ru-RU" sz="3100" dirty="0" err="1" smtClean="0"/>
              <a:t>увійшов</a:t>
            </a:r>
            <a:r>
              <a:rPr lang="ru-RU" sz="3100" dirty="0" smtClean="0"/>
              <a:t> до </a:t>
            </a:r>
            <a:r>
              <a:rPr lang="ru-RU" sz="3100" dirty="0" err="1" smtClean="0"/>
              <a:t>футуристичної</a:t>
            </a:r>
            <a:r>
              <a:rPr lang="ru-RU" sz="3100" dirty="0" smtClean="0"/>
              <a:t> </a:t>
            </a:r>
            <a:r>
              <a:rPr lang="ru-RU" sz="3100" dirty="0" err="1" smtClean="0"/>
              <a:t>збірки</a:t>
            </a:r>
            <a:r>
              <a:rPr lang="ru-RU" sz="3100" dirty="0" smtClean="0"/>
              <a:t> «</a:t>
            </a:r>
            <a:r>
              <a:rPr lang="ru-RU" sz="3100" dirty="0" err="1" smtClean="0"/>
              <a:t>Ляпас</a:t>
            </a:r>
            <a:r>
              <a:rPr lang="ru-RU" sz="3100" dirty="0" smtClean="0"/>
              <a:t> </a:t>
            </a:r>
            <a:r>
              <a:rPr lang="ru-RU" sz="3100" dirty="0" err="1" smtClean="0"/>
              <a:t>суспільному</a:t>
            </a:r>
            <a:r>
              <a:rPr lang="ru-RU" sz="3100" dirty="0" smtClean="0"/>
              <a:t> смаку» 1912 року.</a:t>
            </a:r>
            <a:r>
              <a:rPr lang="ru-RU" dirty="0" smtClean="0"/>
              <a:t> </a:t>
            </a:r>
            <a:endParaRPr lang="uk-UA" dirty="0"/>
          </a:p>
        </p:txBody>
      </p:sp>
      <p:pic>
        <p:nvPicPr>
          <p:cNvPr id="31746" name="Picture 2" descr="http://900igr.net/datai/literatura/Tvorchestvo-poetov-serebrjanogo-veka/0027-009-Sbornik-i-almanakh-futuris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2733675" cy="375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1913 перша збірка “Я”.</a:t>
            </a:r>
            <a:endParaRPr lang="uk-U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upload.wikimedia.org/wikipedia/commons/thumb/d/d4/Majak_ja.jpg/220px-Majak_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3240360" cy="409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cdn2.all-art.org/art_20th_century/cubism/rodchenko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367286" cy="488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428</TotalTime>
  <Words>518</Words>
  <Application>Microsoft Office PowerPoint</Application>
  <PresentationFormat>Экран (4:3)</PresentationFormat>
  <Paragraphs>55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Презентация PowerPoint</vt:lpstr>
      <vt:lpstr>Народився в селі Багдаті, Грузія  7 липня 1893</vt:lpstr>
      <vt:lpstr>В 1902 вступив у гімназію в Кутаїсі.</vt:lpstr>
      <vt:lpstr>Робота (із автобіографії “Я сам”)</vt:lpstr>
      <vt:lpstr>Презентация PowerPoint</vt:lpstr>
      <vt:lpstr>Презентация PowerPoint</vt:lpstr>
      <vt:lpstr>1911 р. він вступає до Московського училища мистецтва, де знайомиться із членами Російського футуристичного руху. Стає лідером групи «Гілея». </vt:lpstr>
      <vt:lpstr>Перший опублікований вірш «Ніч» Маяковського увійшов до футуристичної збірки «Ляпас суспільному смаку» 1912 року. </vt:lpstr>
      <vt:lpstr>1913 перша збірка “Я”.</vt:lpstr>
      <vt:lpstr>Жовта кофта (із автобіографії “Я сам”)</vt:lpstr>
      <vt:lpstr>1915 познайомився  з Бріками</vt:lpstr>
      <vt:lpstr>Ліля Брік про Володимира </vt:lpstr>
      <vt:lpstr>Співпрацює з РОСТом, створюючи сатиричні плакати</vt:lpstr>
      <vt:lpstr>Презентация PowerPoint</vt:lpstr>
      <vt:lpstr>1925 подорож до Америки. Маяковський познайомився із Еллі Джонз.</vt:lpstr>
      <vt:lpstr>Тетяна Яковлева</vt:lpstr>
      <vt:lpstr>Вероніка Полонська</vt:lpstr>
      <vt:lpstr>Діти Маяковського</vt:lpstr>
      <vt:lpstr>«Я не могла опоздать, это злило Владимира Владимировича. Он запер двери, спрятал ключ в карман, стал требовать, чтобы я не ходила в театр, и вообще ушла оттуда. Плакал… Я спросила, не проводит ли он меня. «Нет»,— сказал он, но обещал позвонить. И ещё спросил, есть ли у меня деньги на такси. Денег у меня не было, он дал двадцать рублей… Я успела дойти до парадной двери и услышала выстрел. Заметалась, боялась вернуться. Потом вошла и увидела ещё не рассеявшийся дым от выстрела. На груди Маяковского было небольшое кровавое пятно. Я бросилась к нему, я повторяла: «Что вы сделали?..» Он пытался приподнять голову. Потом голова упала, и он стал страшно бледнеть… Появились люди, мне кто-то сказал: "Бегите, встречайте карету «Скорой помощи»… Выбежала, встретила. Вернулась, а на лестнице мне кто-то говорит: «Поздно. Умер…» — Вероника Полонская </vt:lpstr>
      <vt:lpstr>«В том, что умираю, не вините никого, и, пожалуйста, не сплетничайте, покойник этого ужасно не любил…»</vt:lpstr>
      <vt:lpstr>Виконала: Учениця 11-Б класу Русіновська Вікторія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Роман</cp:lastModifiedBy>
  <cp:revision>53</cp:revision>
  <dcterms:created xsi:type="dcterms:W3CDTF">2013-12-20T20:49:14Z</dcterms:created>
  <dcterms:modified xsi:type="dcterms:W3CDTF">2013-12-22T11:23:10Z</dcterms:modified>
</cp:coreProperties>
</file>