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1" r:id="rId7"/>
    <p:sldId id="262" r:id="rId8"/>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59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48BD51DD-D047-4408-8F45-15C83D17E651}" type="datetimeFigureOut">
              <a:rPr lang="uk-UA" smtClean="0"/>
              <a:t>31.01.2014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1178022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48BD51DD-D047-4408-8F45-15C83D17E651}" type="datetimeFigureOut">
              <a:rPr lang="uk-UA" smtClean="0"/>
              <a:t>31.01.2014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1456569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48BD51DD-D047-4408-8F45-15C83D17E651}" type="datetimeFigureOut">
              <a:rPr lang="uk-UA" smtClean="0"/>
              <a:t>31.01.2014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15112743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48BD51DD-D047-4408-8F45-15C83D17E651}" type="datetimeFigureOut">
              <a:rPr lang="uk-UA" smtClean="0"/>
              <a:t>31.01.2014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2292072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8BD51DD-D047-4408-8F45-15C83D17E651}" type="datetimeFigureOut">
              <a:rPr lang="uk-UA" smtClean="0"/>
              <a:t>31.01.2014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97110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48BD51DD-D047-4408-8F45-15C83D17E651}" type="datetimeFigureOut">
              <a:rPr lang="uk-UA" smtClean="0"/>
              <a:t>31.01.2014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137507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48BD51DD-D047-4408-8F45-15C83D17E651}" type="datetimeFigureOut">
              <a:rPr lang="uk-UA" smtClean="0"/>
              <a:t>31.01.2014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183519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48BD51DD-D047-4408-8F45-15C83D17E651}" type="datetimeFigureOut">
              <a:rPr lang="uk-UA" smtClean="0"/>
              <a:t>31.01.2014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238621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8BD51DD-D047-4408-8F45-15C83D17E651}" type="datetimeFigureOut">
              <a:rPr lang="uk-UA" smtClean="0"/>
              <a:t>31.01.2014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3916360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8BD51DD-D047-4408-8F45-15C83D17E651}" type="datetimeFigureOut">
              <a:rPr lang="uk-UA" smtClean="0"/>
              <a:t>31.01.2014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3108581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8BD51DD-D047-4408-8F45-15C83D17E651}" type="datetimeFigureOut">
              <a:rPr lang="uk-UA" smtClean="0"/>
              <a:t>31.01.2014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EEAF1CD9-C2BA-4B6E-9237-BE48B97EFDEE}" type="slidenum">
              <a:rPr lang="uk-UA" smtClean="0"/>
              <a:t>‹#›</a:t>
            </a:fld>
            <a:endParaRPr lang="uk-UA"/>
          </a:p>
        </p:txBody>
      </p:sp>
    </p:spTree>
    <p:extLst>
      <p:ext uri="{BB962C8B-B14F-4D97-AF65-F5344CB8AC3E}">
        <p14:creationId xmlns:p14="http://schemas.microsoft.com/office/powerpoint/2010/main" val="7619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D51DD-D047-4408-8F45-15C83D17E651}" type="datetimeFigureOut">
              <a:rPr lang="uk-UA" smtClean="0"/>
              <a:t>31.01.2014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AF1CD9-C2BA-4B6E-9237-BE48B97EFDEE}" type="slidenum">
              <a:rPr lang="uk-UA" smtClean="0"/>
              <a:t>‹#›</a:t>
            </a:fld>
            <a:endParaRPr lang="uk-UA"/>
          </a:p>
        </p:txBody>
      </p:sp>
    </p:spTree>
    <p:extLst>
      <p:ext uri="{BB962C8B-B14F-4D97-AF65-F5344CB8AC3E}">
        <p14:creationId xmlns:p14="http://schemas.microsoft.com/office/powerpoint/2010/main" val="3192949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2485" y="1196752"/>
            <a:ext cx="7772400" cy="1470025"/>
          </a:xfrm>
        </p:spPr>
        <p:txBody>
          <a:bodyPr>
            <a:noAutofit/>
          </a:bodyPr>
          <a:lstStyle/>
          <a:p>
            <a:r>
              <a:rPr lang="ru-RU" sz="4800" b="1" dirty="0" err="1" smtClean="0">
                <a:solidFill>
                  <a:schemeClr val="accent1">
                    <a:lumMod val="75000"/>
                  </a:schemeClr>
                </a:solidFill>
              </a:rPr>
              <a:t>Риси</a:t>
            </a:r>
            <a:r>
              <a:rPr lang="ru-RU" sz="4800" b="1" dirty="0" smtClean="0">
                <a:solidFill>
                  <a:schemeClr val="accent1">
                    <a:lumMod val="75000"/>
                  </a:schemeClr>
                </a:solidFill>
              </a:rPr>
              <a:t> </a:t>
            </a:r>
            <a:r>
              <a:rPr lang="ru-RU" sz="4800" b="1" dirty="0" err="1" smtClean="0">
                <a:solidFill>
                  <a:schemeClr val="accent1">
                    <a:lumMod val="75000"/>
                  </a:schemeClr>
                </a:solidFill>
              </a:rPr>
              <a:t>екзистенціалізму</a:t>
            </a:r>
            <a:r>
              <a:rPr lang="ru-RU" sz="4800" b="1" dirty="0" smtClean="0">
                <a:solidFill>
                  <a:schemeClr val="accent1">
                    <a:lumMod val="75000"/>
                  </a:schemeClr>
                </a:solidFill>
              </a:rPr>
              <a:t> у </a:t>
            </a:r>
            <a:r>
              <a:rPr lang="ru-RU" sz="4800" b="1" dirty="0" err="1" smtClean="0">
                <a:solidFill>
                  <a:schemeClr val="accent1">
                    <a:lumMod val="75000"/>
                  </a:schemeClr>
                </a:solidFill>
              </a:rPr>
              <a:t>романі</a:t>
            </a:r>
            <a:r>
              <a:rPr lang="ru-RU" sz="4800" b="1" dirty="0" smtClean="0">
                <a:solidFill>
                  <a:schemeClr val="accent1">
                    <a:lumMod val="75000"/>
                  </a:schemeClr>
                </a:solidFill>
              </a:rPr>
              <a:t> </a:t>
            </a:r>
            <a:r>
              <a:rPr lang="ru-RU" sz="4800" b="1" dirty="0" err="1" smtClean="0">
                <a:solidFill>
                  <a:schemeClr val="accent1">
                    <a:lumMod val="75000"/>
                  </a:schemeClr>
                </a:solidFill>
              </a:rPr>
              <a:t>А.Камю</a:t>
            </a:r>
            <a:r>
              <a:rPr lang="ru-RU" sz="4800" b="1" dirty="0" smtClean="0">
                <a:solidFill>
                  <a:schemeClr val="accent1">
                    <a:lumMod val="75000"/>
                  </a:schemeClr>
                </a:solidFill>
              </a:rPr>
              <a:t> «</a:t>
            </a:r>
            <a:r>
              <a:rPr lang="ru-RU" sz="4800" b="1" dirty="0" err="1" smtClean="0">
                <a:solidFill>
                  <a:schemeClr val="accent1">
                    <a:lumMod val="75000"/>
                  </a:schemeClr>
                </a:solidFill>
              </a:rPr>
              <a:t>Сторонній</a:t>
            </a:r>
            <a:r>
              <a:rPr lang="ru-RU" sz="4800" b="1" dirty="0" smtClean="0">
                <a:solidFill>
                  <a:schemeClr val="accent1">
                    <a:lumMod val="75000"/>
                  </a:schemeClr>
                </a:solidFill>
              </a:rPr>
              <a:t>»</a:t>
            </a:r>
            <a:endParaRPr lang="uk-UA" sz="4800" b="1" dirty="0">
              <a:solidFill>
                <a:schemeClr val="accent1">
                  <a:lumMod val="75000"/>
                </a:schemeClr>
              </a:solidFill>
            </a:endParaRPr>
          </a:p>
        </p:txBody>
      </p:sp>
      <p:sp>
        <p:nvSpPr>
          <p:cNvPr id="3" name="Подзаголовок 2"/>
          <p:cNvSpPr>
            <a:spLocks noGrp="1"/>
          </p:cNvSpPr>
          <p:nvPr>
            <p:ph type="subTitle" idx="1"/>
          </p:nvPr>
        </p:nvSpPr>
        <p:spPr/>
        <p:txBody>
          <a:bodyPr/>
          <a:lstStyle/>
          <a:p>
            <a:endParaRPr lang="uk-UA"/>
          </a:p>
        </p:txBody>
      </p:sp>
      <p:pic>
        <p:nvPicPr>
          <p:cNvPr id="1026" name="Picture 2" descr="C:\Users\Андрей\Downloads\84f005bd-14c3-4bf6-9617-e1fff60e035f.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3129385"/>
            <a:ext cx="2524813" cy="3476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59809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smtClean="0">
                <a:solidFill>
                  <a:schemeClr val="accent1">
                    <a:lumMod val="75000"/>
                  </a:schemeClr>
                </a:solidFill>
              </a:rPr>
              <a:t>Екзистинціалізм</a:t>
            </a:r>
            <a:endParaRPr lang="uk-UA" b="1" dirty="0">
              <a:solidFill>
                <a:schemeClr val="accent1">
                  <a:lumMod val="75000"/>
                </a:schemeClr>
              </a:solidFill>
            </a:endParaRPr>
          </a:p>
        </p:txBody>
      </p:sp>
      <p:sp>
        <p:nvSpPr>
          <p:cNvPr id="3" name="Объект 2"/>
          <p:cNvSpPr>
            <a:spLocks noGrp="1"/>
          </p:cNvSpPr>
          <p:nvPr>
            <p:ph idx="1"/>
          </p:nvPr>
        </p:nvSpPr>
        <p:spPr>
          <a:xfrm>
            <a:off x="251520" y="1484784"/>
            <a:ext cx="8435280" cy="4641379"/>
          </a:xfrm>
        </p:spPr>
        <p:txBody>
          <a:bodyPr>
            <a:normAutofit fontScale="85000" lnSpcReduction="10000"/>
          </a:bodyPr>
          <a:lstStyle/>
          <a:p>
            <a:pPr marL="0" indent="0">
              <a:buNone/>
            </a:pPr>
            <a:r>
              <a:rPr lang="uk-UA" dirty="0">
                <a:solidFill>
                  <a:schemeClr val="tx1">
                    <a:lumMod val="95000"/>
                    <a:lumOff val="5000"/>
                  </a:schemeClr>
                </a:solidFill>
              </a:rPr>
              <a:t>Екзистенціалізм (від латинського </a:t>
            </a:r>
            <a:r>
              <a:rPr lang="en-US" dirty="0" err="1">
                <a:solidFill>
                  <a:schemeClr val="tx1">
                    <a:lumMod val="95000"/>
                    <a:lumOff val="5000"/>
                  </a:schemeClr>
                </a:solidFill>
              </a:rPr>
              <a:t>existentia</a:t>
            </a:r>
            <a:r>
              <a:rPr lang="en-US" dirty="0">
                <a:solidFill>
                  <a:schemeClr val="tx1">
                    <a:lumMod val="95000"/>
                    <a:lumOff val="5000"/>
                  </a:schemeClr>
                </a:solidFill>
              </a:rPr>
              <a:t> – </a:t>
            </a:r>
            <a:r>
              <a:rPr lang="uk-UA" dirty="0">
                <a:solidFill>
                  <a:schemeClr val="tx1">
                    <a:lumMod val="95000"/>
                    <a:lumOff val="5000"/>
                  </a:schemeClr>
                </a:solidFill>
              </a:rPr>
              <a:t>існування) – це один із напрямів філософії суб’єктивного ідеалізму. Основною категорією в екзистенціалізмі є поняття існування, яке ототожнюється з суб’єктивними переживаннями людини і проголошується первинним по відношенню до буття. Екзистенціалізм протиставляє людині суспільство як щось чуже, вороже, що руйнує його індивідуальність, обмежує свободу особистості. На думку екзистенціалістів, головною метою наукового прогресу має бути не розвиток інтелекту, а емоційне виховання.</a:t>
            </a:r>
          </a:p>
        </p:txBody>
      </p:sp>
    </p:spTree>
    <p:extLst>
      <p:ext uri="{BB962C8B-B14F-4D97-AF65-F5344CB8AC3E}">
        <p14:creationId xmlns:p14="http://schemas.microsoft.com/office/powerpoint/2010/main" val="622286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rPr>
              <a:t>Роман «Сторонній»</a:t>
            </a:r>
            <a:endParaRPr lang="uk-UA" b="1" dirty="0">
              <a:solidFill>
                <a:schemeClr val="accent1">
                  <a:lumMod val="75000"/>
                </a:schemeClr>
              </a:solidFill>
            </a:endParaRPr>
          </a:p>
        </p:txBody>
      </p:sp>
      <p:sp>
        <p:nvSpPr>
          <p:cNvPr id="3" name="Объект 2"/>
          <p:cNvSpPr>
            <a:spLocks noGrp="1"/>
          </p:cNvSpPr>
          <p:nvPr>
            <p:ph idx="1"/>
          </p:nvPr>
        </p:nvSpPr>
        <p:spPr>
          <a:xfrm>
            <a:off x="179512" y="1412776"/>
            <a:ext cx="6851104" cy="4525963"/>
          </a:xfrm>
        </p:spPr>
        <p:txBody>
          <a:bodyPr/>
          <a:lstStyle/>
          <a:p>
            <a:pPr marL="0" indent="0">
              <a:buNone/>
            </a:pPr>
            <a:r>
              <a:rPr lang="ru-RU" dirty="0" smtClean="0"/>
              <a:t>Роман </a:t>
            </a:r>
            <a:r>
              <a:rPr lang="ru-RU" dirty="0"/>
              <a:t>«</a:t>
            </a:r>
            <a:r>
              <a:rPr lang="ru-RU" dirty="0" err="1"/>
              <a:t>Сторонній</a:t>
            </a:r>
            <a:r>
              <a:rPr lang="ru-RU" dirty="0"/>
              <a:t>» – </a:t>
            </a:r>
            <a:r>
              <a:rPr lang="ru-RU" dirty="0" err="1"/>
              <a:t>це</a:t>
            </a:r>
            <a:r>
              <a:rPr lang="ru-RU" dirty="0"/>
              <a:t> </a:t>
            </a:r>
            <a:r>
              <a:rPr lang="ru-RU" dirty="0" err="1"/>
              <a:t>своєрідна</a:t>
            </a:r>
            <a:r>
              <a:rPr lang="ru-RU" dirty="0"/>
              <a:t> </a:t>
            </a:r>
            <a:r>
              <a:rPr lang="ru-RU" dirty="0" err="1"/>
              <a:t>сповідь</a:t>
            </a:r>
            <a:r>
              <a:rPr lang="ru-RU" dirty="0"/>
              <a:t> головного героя. Весь </a:t>
            </a:r>
            <a:r>
              <a:rPr lang="ru-RU" dirty="0" err="1"/>
              <a:t>простір</a:t>
            </a:r>
            <a:r>
              <a:rPr lang="ru-RU" dirty="0"/>
              <a:t> в </a:t>
            </a:r>
            <a:r>
              <a:rPr lang="ru-RU" dirty="0" err="1"/>
              <a:t>ній</a:t>
            </a:r>
            <a:r>
              <a:rPr lang="ru-RU" dirty="0"/>
              <a:t> </a:t>
            </a:r>
            <a:r>
              <a:rPr lang="ru-RU" dirty="0" err="1"/>
              <a:t>зайнято</a:t>
            </a:r>
            <a:r>
              <a:rPr lang="ru-RU" dirty="0"/>
              <a:t> </a:t>
            </a:r>
            <a:r>
              <a:rPr lang="ru-RU" dirty="0" err="1"/>
              <a:t>єдиним</a:t>
            </a:r>
            <a:r>
              <a:rPr lang="ru-RU" dirty="0"/>
              <a:t> </a:t>
            </a:r>
            <a:r>
              <a:rPr lang="ru-RU" dirty="0" err="1"/>
              <a:t>варіантом</a:t>
            </a:r>
            <a:r>
              <a:rPr lang="ru-RU" dirty="0"/>
              <a:t> </a:t>
            </a:r>
            <a:r>
              <a:rPr lang="ru-RU" dirty="0" err="1"/>
              <a:t>вибору</a:t>
            </a:r>
            <a:r>
              <a:rPr lang="ru-RU" dirty="0"/>
              <a:t>, </a:t>
            </a:r>
            <a:r>
              <a:rPr lang="ru-RU" dirty="0" err="1"/>
              <a:t>який</a:t>
            </a:r>
            <a:r>
              <a:rPr lang="ru-RU" dirty="0"/>
              <a:t> </a:t>
            </a:r>
            <a:r>
              <a:rPr lang="ru-RU" dirty="0" err="1"/>
              <a:t>робить</a:t>
            </a:r>
            <a:r>
              <a:rPr lang="ru-RU" dirty="0"/>
              <a:t> </a:t>
            </a:r>
            <a:r>
              <a:rPr lang="ru-RU" dirty="0" err="1"/>
              <a:t>єдиний</a:t>
            </a:r>
            <a:r>
              <a:rPr lang="ru-RU" dirty="0"/>
              <a:t> герой роману. </a:t>
            </a:r>
            <a:r>
              <a:rPr lang="ru-RU" dirty="0" err="1" smtClean="0"/>
              <a:t>Мерсі</a:t>
            </a:r>
            <a:r>
              <a:rPr lang="ru-RU" dirty="0" smtClean="0"/>
              <a:t> </a:t>
            </a:r>
            <a:r>
              <a:rPr lang="ru-RU" dirty="0"/>
              <a:t>весь час говорить про себе. </a:t>
            </a:r>
            <a:r>
              <a:rPr lang="ru-RU" dirty="0" err="1"/>
              <a:t>Це</a:t>
            </a:r>
            <a:r>
              <a:rPr lang="ru-RU" dirty="0"/>
              <a:t> </a:t>
            </a:r>
            <a:r>
              <a:rPr lang="ru-RU" dirty="0" err="1"/>
              <a:t>постійне</a:t>
            </a:r>
            <a:r>
              <a:rPr lang="ru-RU" dirty="0"/>
              <a:t> «я» </a:t>
            </a:r>
            <a:r>
              <a:rPr lang="ru-RU" dirty="0" err="1"/>
              <a:t>підкреслює</a:t>
            </a:r>
            <a:r>
              <a:rPr lang="ru-RU" dirty="0"/>
              <a:t> </a:t>
            </a:r>
            <a:r>
              <a:rPr lang="ru-RU" dirty="0" err="1"/>
              <a:t>відсутність</a:t>
            </a:r>
            <a:r>
              <a:rPr lang="ru-RU" dirty="0"/>
              <a:t> </a:t>
            </a:r>
            <a:r>
              <a:rPr lang="ru-RU" dirty="0" err="1"/>
              <a:t>спільності</a:t>
            </a:r>
            <a:r>
              <a:rPr lang="ru-RU" dirty="0"/>
              <a:t> людей, «</a:t>
            </a:r>
            <a:r>
              <a:rPr lang="ru-RU" dirty="0" err="1"/>
              <a:t>колективної</a:t>
            </a:r>
            <a:r>
              <a:rPr lang="ru-RU" dirty="0"/>
              <a:t> </a:t>
            </a:r>
            <a:r>
              <a:rPr lang="ru-RU" dirty="0" err="1"/>
              <a:t>історії</a:t>
            </a:r>
            <a:r>
              <a:rPr lang="ru-RU" dirty="0"/>
              <a:t>», потреби в </a:t>
            </a:r>
            <a:r>
              <a:rPr lang="ru-RU" dirty="0" err="1"/>
              <a:t>інших</a:t>
            </a:r>
            <a:r>
              <a:rPr lang="ru-RU" dirty="0"/>
              <a:t> людях.</a:t>
            </a:r>
            <a:endParaRPr lang="uk-UA" dirty="0"/>
          </a:p>
        </p:txBody>
      </p:sp>
      <p:pic>
        <p:nvPicPr>
          <p:cNvPr id="3074" name="Picture 2" descr="C:\Users\Андрей\Downloads\Camus2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6851" y="1700808"/>
            <a:ext cx="1944688"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22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71400"/>
            <a:ext cx="8229600" cy="1143000"/>
          </a:xfrm>
        </p:spPr>
        <p:txBody>
          <a:bodyPr/>
          <a:lstStyle/>
          <a:p>
            <a:r>
              <a:rPr lang="uk-UA" b="1" dirty="0" smtClean="0">
                <a:solidFill>
                  <a:schemeClr val="accent1">
                    <a:lumMod val="75000"/>
                  </a:schemeClr>
                </a:solidFill>
              </a:rPr>
              <a:t>Герой роману</a:t>
            </a:r>
            <a:endParaRPr lang="uk-UA" b="1" dirty="0">
              <a:solidFill>
                <a:schemeClr val="accent1">
                  <a:lumMod val="75000"/>
                </a:schemeClr>
              </a:solidFill>
            </a:endParaRPr>
          </a:p>
        </p:txBody>
      </p:sp>
      <p:sp>
        <p:nvSpPr>
          <p:cNvPr id="3" name="Объект 2"/>
          <p:cNvSpPr>
            <a:spLocks noGrp="1"/>
          </p:cNvSpPr>
          <p:nvPr>
            <p:ph idx="1"/>
          </p:nvPr>
        </p:nvSpPr>
        <p:spPr>
          <a:xfrm>
            <a:off x="107504" y="980728"/>
            <a:ext cx="8928992" cy="4525963"/>
          </a:xfrm>
        </p:spPr>
        <p:txBody>
          <a:bodyPr>
            <a:normAutofit fontScale="70000" lnSpcReduction="20000"/>
          </a:bodyPr>
          <a:lstStyle/>
          <a:p>
            <a:pPr marL="0" indent="0">
              <a:buNone/>
            </a:pPr>
            <a:r>
              <a:rPr lang="ru-RU" dirty="0"/>
              <a:t>Герой Камю «не </a:t>
            </a:r>
            <a:r>
              <a:rPr lang="ru-RU" dirty="0" err="1"/>
              <a:t>від</a:t>
            </a:r>
            <a:r>
              <a:rPr lang="ru-RU" dirty="0"/>
              <a:t> </a:t>
            </a:r>
            <a:r>
              <a:rPr lang="ru-RU" dirty="0" err="1"/>
              <a:t>світу</a:t>
            </a:r>
            <a:r>
              <a:rPr lang="ru-RU" dirty="0"/>
              <a:t> </a:t>
            </a:r>
            <a:r>
              <a:rPr lang="ru-RU" dirty="0" err="1"/>
              <a:t>цього</a:t>
            </a:r>
            <a:r>
              <a:rPr lang="ru-RU" dirty="0"/>
              <a:t>» тому, </a:t>
            </a:r>
            <a:r>
              <a:rPr lang="ru-RU" dirty="0" err="1"/>
              <a:t>що</a:t>
            </a:r>
            <a:r>
              <a:rPr lang="ru-RU" dirty="0"/>
              <a:t> </a:t>
            </a:r>
            <a:r>
              <a:rPr lang="ru-RU" dirty="0" err="1"/>
              <a:t>він</a:t>
            </a:r>
            <a:r>
              <a:rPr lang="ru-RU" dirty="0"/>
              <a:t> </a:t>
            </a:r>
            <a:r>
              <a:rPr lang="ru-RU" dirty="0" err="1"/>
              <a:t>належить</a:t>
            </a:r>
            <a:r>
              <a:rPr lang="ru-RU" dirty="0"/>
              <a:t> </a:t>
            </a:r>
            <a:r>
              <a:rPr lang="ru-RU" dirty="0" err="1"/>
              <a:t>зовсім</a:t>
            </a:r>
            <a:r>
              <a:rPr lang="ru-RU" dirty="0"/>
              <a:t> </a:t>
            </a:r>
            <a:r>
              <a:rPr lang="ru-RU" dirty="0" err="1"/>
              <a:t>іншому</a:t>
            </a:r>
            <a:r>
              <a:rPr lang="ru-RU" dirty="0"/>
              <a:t> </a:t>
            </a:r>
            <a:r>
              <a:rPr lang="ru-RU" dirty="0" err="1"/>
              <a:t>світу</a:t>
            </a:r>
            <a:r>
              <a:rPr lang="ru-RU" dirty="0"/>
              <a:t> – </a:t>
            </a:r>
            <a:r>
              <a:rPr lang="ru-RU" dirty="0" err="1"/>
              <a:t>світу</a:t>
            </a:r>
            <a:r>
              <a:rPr lang="ru-RU" dirty="0"/>
              <a:t> </a:t>
            </a:r>
            <a:r>
              <a:rPr lang="ru-RU" dirty="0" err="1"/>
              <a:t>природи</a:t>
            </a:r>
            <a:r>
              <a:rPr lang="ru-RU" dirty="0"/>
              <a:t>. Не </a:t>
            </a:r>
            <a:r>
              <a:rPr lang="ru-RU" dirty="0" err="1"/>
              <a:t>випадково</a:t>
            </a:r>
            <a:r>
              <a:rPr lang="ru-RU" dirty="0"/>
              <a:t> в момент </a:t>
            </a:r>
            <a:r>
              <a:rPr lang="ru-RU" dirty="0" err="1"/>
              <a:t>вбивства</a:t>
            </a:r>
            <a:r>
              <a:rPr lang="ru-RU" dirty="0"/>
              <a:t> </a:t>
            </a:r>
            <a:r>
              <a:rPr lang="ru-RU" dirty="0" err="1"/>
              <a:t>він</a:t>
            </a:r>
            <a:r>
              <a:rPr lang="ru-RU" dirty="0"/>
              <a:t> </a:t>
            </a:r>
            <a:r>
              <a:rPr lang="ru-RU" dirty="0" err="1"/>
              <a:t>відчуває</a:t>
            </a:r>
            <a:r>
              <a:rPr lang="ru-RU" dirty="0"/>
              <a:t> себе </a:t>
            </a:r>
            <a:r>
              <a:rPr lang="ru-RU" dirty="0" err="1"/>
              <a:t>частиною</a:t>
            </a:r>
            <a:r>
              <a:rPr lang="ru-RU" dirty="0"/>
              <a:t> </a:t>
            </a:r>
            <a:r>
              <a:rPr lang="ru-RU" dirty="0" err="1"/>
              <a:t>космічного</a:t>
            </a:r>
            <a:r>
              <a:rPr lang="ru-RU" dirty="0"/>
              <a:t> пейзажу, говорить про те, </a:t>
            </a:r>
            <a:r>
              <a:rPr lang="ru-RU" dirty="0" err="1"/>
              <a:t>що</a:t>
            </a:r>
            <a:r>
              <a:rPr lang="ru-RU" dirty="0"/>
              <a:t> </a:t>
            </a:r>
            <a:r>
              <a:rPr lang="ru-RU" dirty="0" err="1"/>
              <a:t>його</a:t>
            </a:r>
            <a:r>
              <a:rPr lang="ru-RU" dirty="0"/>
              <a:t> </a:t>
            </a:r>
            <a:r>
              <a:rPr lang="ru-RU" dirty="0" err="1"/>
              <a:t>руху</a:t>
            </a:r>
            <a:r>
              <a:rPr lang="ru-RU" dirty="0"/>
              <a:t> направляло </a:t>
            </a:r>
            <a:r>
              <a:rPr lang="ru-RU" dirty="0" err="1"/>
              <a:t>саме</a:t>
            </a:r>
            <a:r>
              <a:rPr lang="ru-RU" dirty="0"/>
              <a:t> </a:t>
            </a:r>
            <a:r>
              <a:rPr lang="ru-RU" dirty="0" err="1"/>
              <a:t>сонце</a:t>
            </a:r>
            <a:r>
              <a:rPr lang="ru-RU" dirty="0"/>
              <a:t>. Але і до </a:t>
            </a:r>
            <a:r>
              <a:rPr lang="ru-RU" dirty="0" err="1"/>
              <a:t>цієї</a:t>
            </a:r>
            <a:r>
              <a:rPr lang="ru-RU" dirty="0"/>
              <a:t> </a:t>
            </a:r>
            <a:r>
              <a:rPr lang="ru-RU" dirty="0" err="1"/>
              <a:t>миті</a:t>
            </a:r>
            <a:r>
              <a:rPr lang="ru-RU" dirty="0"/>
              <a:t> </a:t>
            </a:r>
            <a:r>
              <a:rPr lang="ru-RU" dirty="0" err="1" smtClean="0"/>
              <a:t>Мерсі</a:t>
            </a:r>
            <a:r>
              <a:rPr lang="ru-RU" dirty="0" smtClean="0"/>
              <a:t> </a:t>
            </a:r>
            <a:r>
              <a:rPr lang="ru-RU" dirty="0" err="1"/>
              <a:t>постає</a:t>
            </a:r>
            <a:r>
              <a:rPr lang="ru-RU" dirty="0"/>
              <a:t> </a:t>
            </a:r>
            <a:r>
              <a:rPr lang="ru-RU" dirty="0" err="1"/>
              <a:t>природним</a:t>
            </a:r>
            <a:r>
              <a:rPr lang="ru-RU" dirty="0"/>
              <a:t> </a:t>
            </a:r>
            <a:r>
              <a:rPr lang="ru-RU" dirty="0" err="1"/>
              <a:t>людиною</a:t>
            </a:r>
            <a:r>
              <a:rPr lang="ru-RU" dirty="0"/>
              <a:t>, яка </a:t>
            </a:r>
            <a:r>
              <a:rPr lang="ru-RU" dirty="0" err="1"/>
              <a:t>може</a:t>
            </a:r>
            <a:r>
              <a:rPr lang="ru-RU" dirty="0"/>
              <a:t> </a:t>
            </a:r>
            <a:r>
              <a:rPr lang="ru-RU" dirty="0" err="1"/>
              <a:t>довго</a:t>
            </a:r>
            <a:r>
              <a:rPr lang="ru-RU" dirty="0"/>
              <a:t> і без будь-</a:t>
            </a:r>
            <a:r>
              <a:rPr lang="ru-RU" dirty="0" err="1"/>
              <a:t>якої</a:t>
            </a:r>
            <a:r>
              <a:rPr lang="ru-RU" dirty="0"/>
              <a:t> </a:t>
            </a:r>
            <a:r>
              <a:rPr lang="ru-RU" dirty="0" err="1"/>
              <a:t>ніби</a:t>
            </a:r>
            <a:r>
              <a:rPr lang="ru-RU" dirty="0"/>
              <a:t> причини </a:t>
            </a:r>
            <a:r>
              <a:rPr lang="ru-RU" dirty="0" err="1"/>
              <a:t>дивитися</a:t>
            </a:r>
            <a:r>
              <a:rPr lang="ru-RU" dirty="0"/>
              <a:t> на небо. </a:t>
            </a:r>
            <a:r>
              <a:rPr lang="ru-RU" dirty="0" err="1"/>
              <a:t>Мерсі</a:t>
            </a:r>
            <a:r>
              <a:rPr lang="ru-RU" dirty="0"/>
              <a:t> – </a:t>
            </a:r>
            <a:r>
              <a:rPr lang="ru-RU" dirty="0" err="1"/>
              <a:t>немов</a:t>
            </a:r>
            <a:r>
              <a:rPr lang="ru-RU" dirty="0"/>
              <a:t> </a:t>
            </a:r>
            <a:r>
              <a:rPr lang="ru-RU" dirty="0" err="1"/>
              <a:t>прибулець</a:t>
            </a:r>
            <a:r>
              <a:rPr lang="ru-RU" dirty="0"/>
              <a:t> на </a:t>
            </a:r>
            <a:r>
              <a:rPr lang="ru-RU" dirty="0" err="1"/>
              <a:t>нашій</a:t>
            </a:r>
            <a:r>
              <a:rPr lang="ru-RU" dirty="0"/>
              <a:t> </a:t>
            </a:r>
            <a:r>
              <a:rPr lang="ru-RU" dirty="0" err="1"/>
              <a:t>планеті</a:t>
            </a:r>
            <a:r>
              <a:rPr lang="ru-RU" dirty="0"/>
              <a:t>, </a:t>
            </a:r>
            <a:r>
              <a:rPr lang="ru-RU" dirty="0" err="1"/>
              <a:t>інопланетянин</a:t>
            </a:r>
            <a:r>
              <a:rPr lang="ru-RU" dirty="0"/>
              <a:t>, а </a:t>
            </a:r>
            <a:r>
              <a:rPr lang="ru-RU" dirty="0" err="1"/>
              <a:t>його</a:t>
            </a:r>
            <a:r>
              <a:rPr lang="ru-RU" dirty="0"/>
              <a:t> </a:t>
            </a:r>
            <a:r>
              <a:rPr lang="ru-RU" dirty="0" err="1"/>
              <a:t>рідна</a:t>
            </a:r>
            <a:r>
              <a:rPr lang="ru-RU" dirty="0"/>
              <a:t> планета – море і </a:t>
            </a:r>
            <a:r>
              <a:rPr lang="ru-RU" dirty="0" err="1"/>
              <a:t>сонце</a:t>
            </a:r>
            <a:r>
              <a:rPr lang="ru-RU" dirty="0"/>
              <a:t>. </a:t>
            </a:r>
            <a:r>
              <a:rPr lang="ru-RU" dirty="0" err="1"/>
              <a:t>Мерсі</a:t>
            </a:r>
            <a:r>
              <a:rPr lang="ru-RU" dirty="0"/>
              <a:t> – романтик, але «романтик-</a:t>
            </a:r>
            <a:r>
              <a:rPr lang="ru-RU" dirty="0" err="1"/>
              <a:t>екзистенціаліст</a:t>
            </a:r>
            <a:r>
              <a:rPr lang="ru-RU" dirty="0"/>
              <a:t>». </a:t>
            </a:r>
            <a:r>
              <a:rPr lang="ru-RU" dirty="0" err="1"/>
              <a:t>Сліпуче</a:t>
            </a:r>
            <a:r>
              <a:rPr lang="ru-RU" dirty="0"/>
              <a:t> </a:t>
            </a:r>
            <a:r>
              <a:rPr lang="ru-RU" dirty="0" err="1"/>
              <a:t>сонце</a:t>
            </a:r>
            <a:r>
              <a:rPr lang="ru-RU" dirty="0"/>
              <a:t> Алжиру </a:t>
            </a:r>
            <a:r>
              <a:rPr lang="ru-RU" dirty="0" err="1"/>
              <a:t>висвітлює</a:t>
            </a:r>
            <a:r>
              <a:rPr lang="ru-RU" dirty="0"/>
              <a:t> </a:t>
            </a:r>
            <a:r>
              <a:rPr lang="ru-RU" dirty="0" err="1"/>
              <a:t>вчинки</a:t>
            </a:r>
            <a:r>
              <a:rPr lang="ru-RU" dirty="0"/>
              <a:t> героя, </a:t>
            </a:r>
            <a:r>
              <a:rPr lang="ru-RU" dirty="0" err="1"/>
              <a:t>які</a:t>
            </a:r>
            <a:r>
              <a:rPr lang="ru-RU" dirty="0"/>
              <a:t> </a:t>
            </a:r>
            <a:r>
              <a:rPr lang="ru-RU" dirty="0" err="1"/>
              <a:t>неможливо</a:t>
            </a:r>
            <a:r>
              <a:rPr lang="ru-RU" dirty="0"/>
              <a:t> </a:t>
            </a:r>
            <a:r>
              <a:rPr lang="ru-RU" dirty="0" err="1"/>
              <a:t>звести</a:t>
            </a:r>
            <a:r>
              <a:rPr lang="ru-RU" dirty="0"/>
              <a:t> до </a:t>
            </a:r>
            <a:r>
              <a:rPr lang="ru-RU" dirty="0" err="1"/>
              <a:t>соціальних</a:t>
            </a:r>
            <a:r>
              <a:rPr lang="ru-RU" dirty="0"/>
              <a:t> </a:t>
            </a:r>
            <a:r>
              <a:rPr lang="ru-RU" dirty="0" err="1"/>
              <a:t>мотивування</a:t>
            </a:r>
            <a:r>
              <a:rPr lang="ru-RU" dirty="0"/>
              <a:t> </a:t>
            </a:r>
            <a:r>
              <a:rPr lang="ru-RU" dirty="0" err="1"/>
              <a:t>поведінки</a:t>
            </a:r>
            <a:r>
              <a:rPr lang="ru-RU" dirty="0"/>
              <a:t>, до бунту </a:t>
            </a:r>
            <a:r>
              <a:rPr lang="ru-RU" dirty="0" err="1"/>
              <a:t>проти</a:t>
            </a:r>
            <a:r>
              <a:rPr lang="ru-RU" dirty="0"/>
              <a:t> </a:t>
            </a:r>
            <a:r>
              <a:rPr lang="ru-RU" dirty="0" err="1"/>
              <a:t>формальної</a:t>
            </a:r>
            <a:r>
              <a:rPr lang="ru-RU" dirty="0"/>
              <a:t> </a:t>
            </a:r>
            <a:r>
              <a:rPr lang="ru-RU" dirty="0" err="1"/>
              <a:t>моральності</a:t>
            </a:r>
            <a:r>
              <a:rPr lang="ru-RU" dirty="0"/>
              <a:t>. </a:t>
            </a:r>
            <a:r>
              <a:rPr lang="ru-RU" dirty="0" err="1"/>
              <a:t>Вбивство</a:t>
            </a:r>
            <a:r>
              <a:rPr lang="ru-RU" dirty="0"/>
              <a:t> в «</a:t>
            </a:r>
            <a:r>
              <a:rPr lang="ru-RU" dirty="0" err="1"/>
              <a:t>Сторонній</a:t>
            </a:r>
            <a:r>
              <a:rPr lang="ru-RU" dirty="0"/>
              <a:t>» – </a:t>
            </a:r>
            <a:r>
              <a:rPr lang="ru-RU" dirty="0" err="1"/>
              <a:t>ще</a:t>
            </a:r>
            <a:r>
              <a:rPr lang="ru-RU" dirty="0"/>
              <a:t> </a:t>
            </a:r>
            <a:r>
              <a:rPr lang="ru-RU" dirty="0" err="1"/>
              <a:t>одне</a:t>
            </a:r>
            <a:r>
              <a:rPr lang="ru-RU" dirty="0"/>
              <a:t> «</a:t>
            </a:r>
            <a:r>
              <a:rPr lang="ru-RU" dirty="0" err="1"/>
              <a:t>невмотивоване</a:t>
            </a:r>
            <a:r>
              <a:rPr lang="ru-RU" dirty="0"/>
              <a:t> </a:t>
            </a:r>
            <a:r>
              <a:rPr lang="ru-RU" dirty="0" err="1"/>
              <a:t>злочин</a:t>
            </a:r>
            <a:r>
              <a:rPr lang="ru-RU" dirty="0"/>
              <a:t>». </a:t>
            </a:r>
            <a:r>
              <a:rPr lang="ru-RU" dirty="0" err="1" smtClean="0"/>
              <a:t>Мерсі</a:t>
            </a:r>
            <a:r>
              <a:rPr lang="ru-RU" dirty="0" smtClean="0"/>
              <a:t> </a:t>
            </a:r>
            <a:r>
              <a:rPr lang="ru-RU" dirty="0"/>
              <a:t>в одному ряду з </a:t>
            </a:r>
            <a:r>
              <a:rPr lang="ru-RU" dirty="0" err="1"/>
              <a:t>Раськольниковим</a:t>
            </a:r>
            <a:r>
              <a:rPr lang="ru-RU" dirty="0"/>
              <a:t>. </a:t>
            </a:r>
            <a:r>
              <a:rPr lang="ru-RU" dirty="0" err="1"/>
              <a:t>Різниця</a:t>
            </a:r>
            <a:r>
              <a:rPr lang="ru-RU" dirty="0"/>
              <a:t> </a:t>
            </a:r>
            <a:r>
              <a:rPr lang="ru-RU" dirty="0" err="1"/>
              <a:t>між</a:t>
            </a:r>
            <a:r>
              <a:rPr lang="ru-RU" dirty="0"/>
              <a:t> ними в тому, </a:t>
            </a:r>
            <a:r>
              <a:rPr lang="ru-RU" dirty="0" err="1"/>
              <a:t>що</a:t>
            </a:r>
            <a:r>
              <a:rPr lang="ru-RU" dirty="0"/>
              <a:t> </a:t>
            </a:r>
            <a:r>
              <a:rPr lang="ru-RU" dirty="0" err="1"/>
              <a:t>Мерсі</a:t>
            </a:r>
            <a:r>
              <a:rPr lang="ru-RU" dirty="0"/>
              <a:t> </a:t>
            </a:r>
            <a:r>
              <a:rPr lang="ru-RU" dirty="0" err="1"/>
              <a:t>вже</a:t>
            </a:r>
            <a:r>
              <a:rPr lang="ru-RU" dirty="0"/>
              <a:t> не </a:t>
            </a:r>
            <a:r>
              <a:rPr lang="ru-RU" dirty="0" err="1"/>
              <a:t>питає</a:t>
            </a:r>
            <a:r>
              <a:rPr lang="ru-RU" dirty="0"/>
              <a:t> про </a:t>
            </a:r>
            <a:r>
              <a:rPr lang="ru-RU" dirty="0" err="1"/>
              <a:t>межі</a:t>
            </a:r>
            <a:r>
              <a:rPr lang="ru-RU" dirty="0"/>
              <a:t> </a:t>
            </a:r>
            <a:r>
              <a:rPr lang="ru-RU" dirty="0" err="1"/>
              <a:t>можливого</a:t>
            </a:r>
            <a:r>
              <a:rPr lang="ru-RU" dirty="0"/>
              <a:t>, – само собою </a:t>
            </a:r>
            <a:r>
              <a:rPr lang="ru-RU" dirty="0" err="1"/>
              <a:t>зрозуміло</a:t>
            </a:r>
            <a:r>
              <a:rPr lang="ru-RU" dirty="0"/>
              <a:t>, </a:t>
            </a:r>
            <a:r>
              <a:rPr lang="ru-RU" dirty="0" err="1"/>
              <a:t>що</a:t>
            </a:r>
            <a:r>
              <a:rPr lang="ru-RU" dirty="0"/>
              <a:t> для </a:t>
            </a:r>
            <a:r>
              <a:rPr lang="ru-RU" dirty="0" err="1"/>
              <a:t>нього</a:t>
            </a:r>
            <a:r>
              <a:rPr lang="ru-RU" dirty="0"/>
              <a:t> </a:t>
            </a:r>
            <a:r>
              <a:rPr lang="ru-RU" dirty="0" err="1"/>
              <a:t>можливо</a:t>
            </a:r>
            <a:r>
              <a:rPr lang="ru-RU" dirty="0"/>
              <a:t> все. </a:t>
            </a:r>
            <a:r>
              <a:rPr lang="ru-RU" dirty="0" err="1"/>
              <a:t>Він</a:t>
            </a:r>
            <a:r>
              <a:rPr lang="ru-RU" dirty="0"/>
              <a:t> </a:t>
            </a:r>
            <a:r>
              <a:rPr lang="ru-RU" dirty="0" err="1"/>
              <a:t>вільний</a:t>
            </a:r>
            <a:r>
              <a:rPr lang="ru-RU" dirty="0"/>
              <a:t> абсолютно, </a:t>
            </a:r>
            <a:r>
              <a:rPr lang="ru-RU" dirty="0" err="1"/>
              <a:t>йому</a:t>
            </a:r>
            <a:r>
              <a:rPr lang="ru-RU" dirty="0"/>
              <a:t> «все дозволено»</a:t>
            </a:r>
            <a:endParaRPr lang="uk-UA" dirty="0"/>
          </a:p>
        </p:txBody>
      </p:sp>
      <p:pic>
        <p:nvPicPr>
          <p:cNvPr id="2050" name="Picture 2" descr="C:\Users\Андрей\Downloads\59665802_256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6499" y="4581128"/>
            <a:ext cx="2857501" cy="2147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9448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rPr>
              <a:t>Назва твору</a:t>
            </a:r>
            <a:endParaRPr lang="uk-UA" b="1" dirty="0">
              <a:solidFill>
                <a:schemeClr val="accent1">
                  <a:lumMod val="75000"/>
                </a:schemeClr>
              </a:solidFill>
            </a:endParaRPr>
          </a:p>
        </p:txBody>
      </p:sp>
      <p:sp>
        <p:nvSpPr>
          <p:cNvPr id="3" name="Объект 2"/>
          <p:cNvSpPr>
            <a:spLocks noGrp="1"/>
          </p:cNvSpPr>
          <p:nvPr>
            <p:ph idx="1"/>
          </p:nvPr>
        </p:nvSpPr>
        <p:spPr/>
        <p:txBody>
          <a:bodyPr>
            <a:normAutofit fontScale="70000" lnSpcReduction="20000"/>
          </a:bodyPr>
          <a:lstStyle/>
          <a:p>
            <a:pPr marL="0" indent="0">
              <a:buNone/>
            </a:pPr>
            <a:r>
              <a:rPr lang="uk-UA" dirty="0"/>
              <a:t>Назва </a:t>
            </a:r>
            <a:r>
              <a:rPr lang="uk-UA" dirty="0" smtClean="0"/>
              <a:t>роману </a:t>
            </a:r>
            <a:r>
              <a:rPr lang="uk-UA" dirty="0"/>
              <a:t>Камю </a:t>
            </a:r>
            <a:r>
              <a:rPr lang="uk-UA" dirty="0" smtClean="0"/>
              <a:t>символічна. Вона </a:t>
            </a:r>
            <a:r>
              <a:rPr lang="uk-UA" dirty="0"/>
              <a:t>фіксує світовідчуття головного героя. А розповідь, що ведеться від першої особи, дає автору можливість познайомити читачів з образом його думок, зрозуміти суть його «сторонніх». Справа в тому, що </a:t>
            </a:r>
            <a:r>
              <a:rPr lang="uk-UA" dirty="0" smtClean="0"/>
              <a:t>Мерсі </a:t>
            </a:r>
            <a:r>
              <a:rPr lang="uk-UA" dirty="0"/>
              <a:t>байдужий до життя в її звичному розумінні. Він відкидає всі її виміру, окрім єдиного – свого власного існування. У цьому існування не діють звичні норми: говорити жінці, що ти її любиш; плакати на похоронах матері; думати про наслідки своїх вчинків. Тут можна не прикидатися і не брехати, а говорити і робити те, до чого веде саме існування, не думаючи про завтрашній день, тому що тільки психологічні мотивування і є єдино вірні мотивування людської поведінки. Герой Камю не вирішує жодних соціальних питань; ні проти чого не протестує. Для нього взагалі не існує ніяких суспільно-історичних обставин. Єдине, в чому впевнений Мерсі, це те, що скоро прийде до нього смерть.</a:t>
            </a:r>
          </a:p>
        </p:txBody>
      </p:sp>
    </p:spTree>
    <p:extLst>
      <p:ext uri="{BB962C8B-B14F-4D97-AF65-F5344CB8AC3E}">
        <p14:creationId xmlns:p14="http://schemas.microsoft.com/office/powerpoint/2010/main" val="1908833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b="1" dirty="0" smtClean="0">
                <a:solidFill>
                  <a:schemeClr val="accent1">
                    <a:lumMod val="75000"/>
                  </a:schemeClr>
                </a:solidFill>
              </a:rPr>
              <a:t>Філософія смерті</a:t>
            </a:r>
            <a:endParaRPr lang="uk-UA" b="1" dirty="0">
              <a:solidFill>
                <a:schemeClr val="accent1">
                  <a:lumMod val="75000"/>
                </a:schemeClr>
              </a:solidFill>
            </a:endParaRPr>
          </a:p>
        </p:txBody>
      </p:sp>
      <p:sp>
        <p:nvSpPr>
          <p:cNvPr id="3" name="Объект 2"/>
          <p:cNvSpPr>
            <a:spLocks noGrp="1"/>
          </p:cNvSpPr>
          <p:nvPr>
            <p:ph idx="1"/>
          </p:nvPr>
        </p:nvSpPr>
        <p:spPr/>
        <p:txBody>
          <a:bodyPr>
            <a:normAutofit fontScale="85000" lnSpcReduction="20000"/>
          </a:bodyPr>
          <a:lstStyle/>
          <a:p>
            <a:pPr marL="0" indent="0">
              <a:buNone/>
            </a:pPr>
            <a:r>
              <a:rPr lang="uk-UA" dirty="0"/>
              <a:t>«Мерсі не визнає найважливіших заповідей і тому не має права чекати милосердя». Але він абсолютно байдужий до цього, адже він знає, що ніщо не має значення, що життя не варте того, щоб «за неї чіплятися»: «Ну що ж, я помру. Раніше, ніж інші, – це безсумнівно. Але ж усім відомо, що життя не варте того, щоб за неї чіплятися .. По суті не має великого значення, помреш ти в тридцять чи в сімдесят років, – в обох випадках інші-то люди, чоловіки і жінки, житимуть, і так іде вже багато тисячоліть ».</a:t>
            </a:r>
          </a:p>
          <a:p>
            <a:pPr marL="0" indent="0">
              <a:buNone/>
            </a:pPr>
            <a:r>
              <a:rPr lang="uk-UA" dirty="0" err="1"/>
              <a:t>Мерсо</a:t>
            </a:r>
            <a:r>
              <a:rPr lang="uk-UA" dirty="0"/>
              <a:t> не живе – він існує, без «плану», без ідеї, від випадку до випадку, від однієї миті до іншого</a:t>
            </a:r>
          </a:p>
          <a:p>
            <a:endParaRPr lang="uk-UA" dirty="0"/>
          </a:p>
        </p:txBody>
      </p:sp>
    </p:spTree>
    <p:extLst>
      <p:ext uri="{BB962C8B-B14F-4D97-AF65-F5344CB8AC3E}">
        <p14:creationId xmlns:p14="http://schemas.microsoft.com/office/powerpoint/2010/main" val="1259066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2060848"/>
            <a:ext cx="8229600" cy="1143000"/>
          </a:xfrm>
        </p:spPr>
        <p:txBody>
          <a:bodyPr>
            <a:noAutofit/>
          </a:bodyPr>
          <a:lstStyle/>
          <a:p>
            <a:r>
              <a:rPr lang="uk-UA" sz="7200" b="1" dirty="0" smtClean="0">
                <a:solidFill>
                  <a:schemeClr val="accent1">
                    <a:lumMod val="75000"/>
                  </a:schemeClr>
                </a:solidFill>
              </a:rPr>
              <a:t>ДЯКУЮ ЗА УВАГУ</a:t>
            </a:r>
            <a:endParaRPr lang="uk-UA" sz="7200" b="1" dirty="0">
              <a:solidFill>
                <a:schemeClr val="accent1">
                  <a:lumMod val="75000"/>
                </a:schemeClr>
              </a:solidFill>
            </a:endParaRPr>
          </a:p>
        </p:txBody>
      </p:sp>
      <p:sp>
        <p:nvSpPr>
          <p:cNvPr id="3" name="Объект 2"/>
          <p:cNvSpPr>
            <a:spLocks noGrp="1"/>
          </p:cNvSpPr>
          <p:nvPr>
            <p:ph idx="1"/>
          </p:nvPr>
        </p:nvSpPr>
        <p:spPr>
          <a:xfrm>
            <a:off x="457200" y="5013176"/>
            <a:ext cx="8229600" cy="1112987"/>
          </a:xfrm>
        </p:spPr>
        <p:txBody>
          <a:bodyPr/>
          <a:lstStyle/>
          <a:p>
            <a:endParaRPr lang="uk-UA" dirty="0"/>
          </a:p>
        </p:txBody>
      </p:sp>
    </p:spTree>
    <p:extLst>
      <p:ext uri="{BB962C8B-B14F-4D97-AF65-F5344CB8AC3E}">
        <p14:creationId xmlns:p14="http://schemas.microsoft.com/office/powerpoint/2010/main" val="365753306"/>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579</TotalTime>
  <Words>622</Words>
  <Application>Microsoft Office PowerPoint</Application>
  <PresentationFormat>Экран (4:3)</PresentationFormat>
  <Paragraphs>13</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Риси екзистенціалізму у романі А.Камю «Сторонній»</vt:lpstr>
      <vt:lpstr>Екзистинціалізм</vt:lpstr>
      <vt:lpstr>Роман «Сторонній»</vt:lpstr>
      <vt:lpstr>Герой роману</vt:lpstr>
      <vt:lpstr>Назва твору</vt:lpstr>
      <vt:lpstr>Філософія смерті</vt:lpstr>
      <vt:lpstr>ДЯКУЮ ЗА УВАГУ</vt:lpstr>
    </vt:vector>
  </TitlesOfParts>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Андрей</dc:creator>
  <cp:lastModifiedBy>Андрей</cp:lastModifiedBy>
  <cp:revision>3</cp:revision>
  <dcterms:created xsi:type="dcterms:W3CDTF">2014-01-31T19:12:16Z</dcterms:created>
  <dcterms:modified xsi:type="dcterms:W3CDTF">2014-02-01T04:52:12Z</dcterms:modified>
</cp:coreProperties>
</file>