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BDF6E-C6DB-4F6A-A38C-968DBDE2592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FFA44-AB84-4FF1-A1F0-1A9DD0793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0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5184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Трагедия Анны Карениной в одноименном романе Л.Н. Толстого.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0" y="1268760"/>
            <a:ext cx="3569210" cy="5589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9675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За несколько минут до смерти Анна думает: «Все неправда, все ложь, все обман, все зло!..» Поэтому ей и хочется «потушить свечу», т. е. умереть. «Отчего же не потушить свечу, когда смотреть больше не на что, когда гадко смотреть на все это?»</a:t>
            </a:r>
          </a:p>
        </p:txBody>
      </p:sp>
    </p:spTree>
    <p:extLst>
      <p:ext uri="{BB962C8B-B14F-4D97-AF65-F5344CB8AC3E}">
        <p14:creationId xmlns:p14="http://schemas.microsoft.com/office/powerpoint/2010/main" val="133629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Роман создавался в период 1873 -1877 годов. Повествует он о трагической любви замужней дамы Анны Карениной и блестящего офицера Вронского. </a:t>
            </a:r>
          </a:p>
          <a:p>
            <a:pPr marL="0" indent="0">
              <a:buNone/>
            </a:pPr>
            <a:r>
              <a:rPr lang="ru-RU" sz="2000" dirty="0" smtClean="0"/>
              <a:t>Главная </a:t>
            </a:r>
            <a:r>
              <a:rPr lang="ru-RU" sz="2000" dirty="0" smtClean="0"/>
              <a:t>героиня, </a:t>
            </a:r>
            <a:r>
              <a:rPr lang="ru-RU" sz="2000" dirty="0" smtClean="0"/>
              <a:t>«потерявшая себя», но «невиновная» </a:t>
            </a:r>
            <a:r>
              <a:rPr lang="ru-RU" sz="2000" dirty="0" smtClean="0"/>
              <a:t>женщина, </a:t>
            </a:r>
            <a:r>
              <a:rPr lang="ru-RU" sz="2000" dirty="0" smtClean="0"/>
              <a:t>отступает от священных обязанностей матери, оставляет сына ради любви. Поведение своей героини Л.Н. Толстой оправдывает, однако трагическая судьба неизбежно настигает ее. </a:t>
            </a:r>
          </a:p>
          <a:p>
            <a:pPr marL="0" indent="0">
              <a:buNone/>
            </a:pPr>
            <a:r>
              <a:rPr lang="ru-RU" sz="2000" dirty="0" smtClean="0"/>
              <a:t>В образе Анны Карениной развиваются  мотивы «Войны и  мира». Сам Л.Н. Толстой, сопоставляя «Войну и мир» с «Анной Карениной», заметил, что в первом романе он «любил мысль народную, а во втором – семейную». В «Войне и мире», несомненно, основным предметом описания была деятельность всего народа, самоотверженно защищавшего родную землю, в «Анне Карениной»  </a:t>
            </a:r>
            <a:r>
              <a:rPr lang="ru-RU" sz="2000" dirty="0" smtClean="0"/>
              <a:t>на </a:t>
            </a:r>
            <a:r>
              <a:rPr lang="ru-RU" sz="2000" dirty="0" smtClean="0"/>
              <a:t>первый план выходят </a:t>
            </a:r>
            <a:r>
              <a:rPr lang="ru-RU" sz="2000" dirty="0" smtClean="0"/>
              <a:t>преимущественно семейные </a:t>
            </a:r>
            <a:r>
              <a:rPr lang="ru-RU" sz="2000" dirty="0" smtClean="0"/>
              <a:t>отношения героев, зависимые от общих сложившихся социально-исторических условий.  Л.Н. Толстой показывает нравственно-духовные искания героев.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История создания романа «Анна Каренина»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07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2" b="17042"/>
          <a:stretch>
            <a:fillRect/>
          </a:stretch>
        </p:blipFill>
        <p:spPr>
          <a:xfrm>
            <a:off x="107504" y="332656"/>
            <a:ext cx="5771966" cy="6192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692696"/>
            <a:ext cx="3275856" cy="6165304"/>
          </a:xfrm>
        </p:spPr>
        <p:txBody>
          <a:bodyPr>
            <a:noAutofit/>
          </a:bodyPr>
          <a:lstStyle/>
          <a:p>
            <a:r>
              <a:rPr lang="ru-RU" sz="1200" dirty="0"/>
              <a:t>Судьба Анны </a:t>
            </a:r>
            <a:r>
              <a:rPr lang="ru-RU" sz="1200" dirty="0" smtClean="0"/>
              <a:t>полна </a:t>
            </a:r>
            <a:r>
              <a:rPr lang="ru-RU" sz="1200" dirty="0"/>
              <a:t>глубокого драматизма. Чувства матери и любящей женщины, испытываемые </a:t>
            </a:r>
            <a:r>
              <a:rPr lang="ru-RU" sz="1200" dirty="0" smtClean="0"/>
              <a:t>героиней романа</a:t>
            </a:r>
            <a:r>
              <a:rPr lang="ru-RU" sz="1200" dirty="0" smtClean="0"/>
              <a:t>, </a:t>
            </a:r>
            <a:r>
              <a:rPr lang="ru-RU" sz="1200" dirty="0"/>
              <a:t>Толстой показывает как равноценные. </a:t>
            </a:r>
            <a:r>
              <a:rPr lang="ru-RU" sz="1200" dirty="0" smtClean="0"/>
              <a:t> </a:t>
            </a:r>
            <a:r>
              <a:rPr lang="ru-RU" sz="1200" dirty="0" smtClean="0"/>
              <a:t>Л</a:t>
            </a:r>
            <a:r>
              <a:rPr lang="ru-RU" sz="1200" dirty="0" smtClean="0"/>
              <a:t>юбовь к мужчине </a:t>
            </a:r>
            <a:r>
              <a:rPr lang="ru-RU" sz="1200" dirty="0"/>
              <a:t>и материнское </a:t>
            </a:r>
            <a:r>
              <a:rPr lang="ru-RU" sz="1200" dirty="0" smtClean="0"/>
              <a:t>чувство остаются </a:t>
            </a:r>
            <a:r>
              <a:rPr lang="ru-RU" sz="1200" dirty="0"/>
              <a:t>для нее </a:t>
            </a:r>
            <a:r>
              <a:rPr lang="ru-RU" sz="1200" dirty="0" smtClean="0"/>
              <a:t>несовместимыми. </a:t>
            </a:r>
            <a:r>
              <a:rPr lang="ru-RU" sz="1200" dirty="0"/>
              <a:t>С Вронским у нее связано представление о себе как о любящей женщине, с Карениным — как о безупречной матери их сына, как о некогда верной жене. Анна хочет одновременно быть и той и другой</a:t>
            </a:r>
            <a:r>
              <a:rPr lang="ru-RU" sz="1200" dirty="0" smtClean="0"/>
              <a:t>.</a:t>
            </a:r>
            <a:r>
              <a:rPr lang="ru-RU" sz="1200" dirty="0"/>
              <a:t> Вновь сделаться верной женой Каренина она не </a:t>
            </a:r>
            <a:r>
              <a:rPr lang="ru-RU" sz="1200" dirty="0" smtClean="0"/>
              <a:t>может. </a:t>
            </a:r>
            <a:r>
              <a:rPr lang="ru-RU" sz="1200" dirty="0"/>
              <a:t>Даже на пороге смерти она </a:t>
            </a:r>
            <a:r>
              <a:rPr lang="ru-RU" sz="1200" dirty="0" smtClean="0"/>
              <a:t>понимает, </a:t>
            </a:r>
            <a:r>
              <a:rPr lang="ru-RU" sz="1200" dirty="0"/>
              <a:t>что </a:t>
            </a:r>
            <a:r>
              <a:rPr lang="ru-RU" sz="1200" dirty="0" smtClean="0"/>
              <a:t>этому не бывать. </a:t>
            </a:r>
            <a:r>
              <a:rPr lang="ru-RU" sz="1200" dirty="0"/>
              <a:t>Положение «лжи и обмана» она также не способна </a:t>
            </a:r>
            <a:r>
              <a:rPr lang="ru-RU" sz="1200" dirty="0" smtClean="0"/>
              <a:t>более </a:t>
            </a:r>
            <a:r>
              <a:rPr lang="ru-RU" sz="1200" dirty="0"/>
              <a:t>переносить</a:t>
            </a:r>
            <a:r>
              <a:rPr lang="ru-RU" sz="1200" dirty="0" smtClean="0"/>
              <a:t>.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1200" dirty="0"/>
              <a:t>Следя за судьбой Анны, мы с горечью замечаем, как рушатся одна за другой ее мечты. Рухнула ее мечта уехать с Вронским за границу и там забыть про </a:t>
            </a:r>
            <a:r>
              <a:rPr lang="ru-RU" sz="1200" dirty="0" smtClean="0"/>
              <a:t>все. Это невозможно, ведь на родине остается ее сын, в разлуке с которым она не может быть счастливой. Она терзает саму себя за то, что покинула его…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682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464496" cy="619268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4048" y="692696"/>
            <a:ext cx="3762000" cy="5904656"/>
          </a:xfrm>
        </p:spPr>
        <p:txBody>
          <a:bodyPr>
            <a:noAutofit/>
          </a:bodyPr>
          <a:lstStyle/>
          <a:p>
            <a:pPr algn="just"/>
            <a:r>
              <a:rPr lang="ru-RU" sz="1100" dirty="0" smtClean="0"/>
              <a:t>Одной </a:t>
            </a:r>
            <a:r>
              <a:rPr lang="ru-RU" sz="1100" dirty="0"/>
              <a:t>из целей поездки в Россию для Анны было свидание с сыном. С того дня, как она выехала из Италии, мысль об этом свидании не переставала волновать ее. И чем ближе она подъезжала к Петербургу, тем </a:t>
            </a:r>
            <a:r>
              <a:rPr lang="ru-RU" sz="1100" dirty="0" smtClean="0"/>
              <a:t>больше </a:t>
            </a:r>
            <a:r>
              <a:rPr lang="ru-RU" sz="1100" dirty="0"/>
              <a:t>и </a:t>
            </a:r>
            <a:r>
              <a:rPr lang="ru-RU" sz="1100" dirty="0" smtClean="0"/>
              <a:t>больше</a:t>
            </a:r>
            <a:r>
              <a:rPr lang="ru-RU" sz="1100" dirty="0">
                <a:solidFill>
                  <a:srgbClr val="FEFAC9"/>
                </a:solidFill>
              </a:rPr>
              <a:t> представлялись ей </a:t>
            </a:r>
            <a:r>
              <a:rPr lang="ru-RU" sz="1100" dirty="0" smtClean="0">
                <a:solidFill>
                  <a:srgbClr val="FEFAC9"/>
                </a:solidFill>
              </a:rPr>
              <a:t>радость </a:t>
            </a:r>
            <a:r>
              <a:rPr lang="ru-RU" sz="1100" dirty="0">
                <a:solidFill>
                  <a:srgbClr val="FEFAC9"/>
                </a:solidFill>
              </a:rPr>
              <a:t>и значительность этого </a:t>
            </a:r>
            <a:r>
              <a:rPr lang="ru-RU" sz="1100" dirty="0" smtClean="0">
                <a:solidFill>
                  <a:srgbClr val="FEFAC9"/>
                </a:solidFill>
              </a:rPr>
              <a:t>свидания</a:t>
            </a:r>
            <a:r>
              <a:rPr lang="ru-RU" sz="1100" dirty="0" smtClean="0"/>
              <a:t>. </a:t>
            </a:r>
            <a:r>
              <a:rPr lang="ru-RU" sz="1100" dirty="0"/>
              <a:t>Она и не задавала себе вопроса о том, как устроить это свидание. Ей казалось натурально и просто видеть сына, когда она будет в одном с ним городе; но по приезде в Петербург ей вдруг представилось ясно ее теперешнее положение в обществе, и она поняла, что устроить свидание было трудно.</a:t>
            </a:r>
          </a:p>
          <a:p>
            <a:pPr algn="just"/>
            <a:r>
              <a:rPr lang="ru-RU" sz="1100" dirty="0"/>
              <a:t>Она уж два дня жила в Петербурге. Мысль о сыне ни на минуту не покидала ее, но она еще не </a:t>
            </a:r>
            <a:r>
              <a:rPr lang="ru-RU" sz="1100" dirty="0" smtClean="0"/>
              <a:t>видела Сережу. </a:t>
            </a:r>
            <a:r>
              <a:rPr lang="ru-RU" sz="1100" dirty="0"/>
              <a:t>Поехать прямо в дом, где можно было встретиться с Алексеем Александровичем, она </a:t>
            </a:r>
            <a:r>
              <a:rPr lang="ru-RU" sz="1100" dirty="0" smtClean="0"/>
              <a:t>не </a:t>
            </a:r>
            <a:r>
              <a:rPr lang="ru-RU" sz="1100" dirty="0"/>
              <a:t>имела права. Ее могли не пустить и оскорбить. Писать и входить в сношения с мужем ей было мучительно и подумать: она могла быть спокойна, только когда не думала о муже. Увидать сына на </a:t>
            </a:r>
            <a:r>
              <a:rPr lang="ru-RU" sz="1100" dirty="0" smtClean="0"/>
              <a:t>прогулке, узнать, </a:t>
            </a:r>
            <a:r>
              <a:rPr lang="ru-RU" sz="1100" dirty="0"/>
              <a:t>куда и когда он выходит, ей было мало: она так готовилась к этому свиданию, ей столько нужно было сказать ему, ей так хотелось обнимать, целовать его. Старая няня Сережи могла помочь ей и научить ее. Но няня уже не находилась в доме Алексея Александровича. В этих колебаниях и в </a:t>
            </a:r>
            <a:r>
              <a:rPr lang="ru-RU" sz="1100" dirty="0" smtClean="0"/>
              <a:t>поисках </a:t>
            </a:r>
            <a:r>
              <a:rPr lang="ru-RU" sz="1100" dirty="0"/>
              <a:t>няни прошло два дня</a:t>
            </a:r>
            <a:r>
              <a:rPr lang="ru-RU" sz="1100" dirty="0" smtClean="0"/>
              <a:t>.</a:t>
            </a:r>
            <a:endParaRPr lang="ru-RU" sz="1100" dirty="0"/>
          </a:p>
          <a:p>
            <a:endParaRPr lang="ru-RU" sz="11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6056" y="0"/>
            <a:ext cx="3686944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Встреча с сыном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4708434" cy="649737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0"/>
            <a:ext cx="3600400" cy="623731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800" dirty="0" smtClean="0"/>
              <a:t>«— </a:t>
            </a:r>
            <a:r>
              <a:rPr lang="ru-RU" sz="4800" dirty="0"/>
              <a:t>Сережа! — прошептала она, неслышно подходя к нему.</a:t>
            </a:r>
          </a:p>
          <a:p>
            <a:r>
              <a:rPr lang="ru-RU" sz="4800" dirty="0"/>
              <a:t>Во время разлуки с ним и при том приливе любви, который она испытывала </a:t>
            </a:r>
            <a:r>
              <a:rPr lang="ru-RU" sz="4800" dirty="0" smtClean="0"/>
              <a:t>последнее </a:t>
            </a:r>
            <a:r>
              <a:rPr lang="ru-RU" sz="4800" dirty="0"/>
              <a:t>время, она воображала его четырехлетним мальчиком, каким она больше всего любила его. Теперь он был даже не таким, </a:t>
            </a:r>
            <a:r>
              <a:rPr lang="ru-RU" sz="4800" dirty="0" smtClean="0"/>
              <a:t>каким </a:t>
            </a:r>
            <a:r>
              <a:rPr lang="ru-RU" sz="4800" dirty="0"/>
              <a:t>она оставила его; он еще дальше стал от четырехлетнего, еще </a:t>
            </a:r>
            <a:r>
              <a:rPr lang="ru-RU" sz="4800" dirty="0" smtClean="0"/>
              <a:t>больше вырос </a:t>
            </a:r>
            <a:r>
              <a:rPr lang="ru-RU" sz="4800" dirty="0"/>
              <a:t>и похудел. Что это! Как худо его лицо, как коротки его волосы! Как длинны руки! Как изменился он с тех пор, как она оставила его! Но это был он, с его формой головы, его губами, его мягкою шейкой и </a:t>
            </a:r>
            <a:r>
              <a:rPr lang="ru-RU" sz="4800" dirty="0" smtClean="0"/>
              <a:t>широкими плечиками.</a:t>
            </a:r>
            <a:br>
              <a:rPr lang="ru-RU" sz="4800" dirty="0" smtClean="0"/>
            </a:br>
            <a:r>
              <a:rPr lang="ru-RU" sz="4800" dirty="0" smtClean="0"/>
              <a:t>— </a:t>
            </a:r>
            <a:r>
              <a:rPr lang="ru-RU" sz="4800" dirty="0"/>
              <a:t>Сережа! — повторила она над самым ухом ребенка.</a:t>
            </a:r>
          </a:p>
          <a:p>
            <a:pPr algn="just"/>
            <a:r>
              <a:rPr lang="ru-RU" sz="4800" dirty="0"/>
              <a:t>Он поднялся опять на локоть, поводил спутанною головой на обе стороны, как бы отыскивая что-то, и открыл глаза. Тихо и вопросительно он поглядел несколько секунд на неподвижно стоявшую пред ним мать, потом вдруг блаженно улыбнулся и, опять закрыв слипающиеся глаза, повалился, но не назад, а к ней, к ее рукам.</a:t>
            </a:r>
          </a:p>
          <a:p>
            <a:pPr algn="just"/>
            <a:r>
              <a:rPr lang="ru-RU" sz="4800" dirty="0"/>
              <a:t>— Сережа! Мальчик мой милый! — проговорила она, задыхаясь и обнимая руками его пухлое тело.</a:t>
            </a:r>
          </a:p>
          <a:p>
            <a:pPr algn="just"/>
            <a:r>
              <a:rPr lang="ru-RU" sz="4800" dirty="0"/>
              <a:t>— Мама! — проговорил он, двигаясь под ее руками, чтобы разными местами тела касаться ее рук</a:t>
            </a:r>
            <a:r>
              <a:rPr lang="ru-RU" sz="4800" dirty="0" smtClean="0"/>
              <a:t>.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6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692125" cy="525658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95936" y="0"/>
            <a:ext cx="5148064" cy="6669360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/>
              <a:t>«Анна </a:t>
            </a:r>
            <a:r>
              <a:rPr lang="ru-RU" sz="1200" dirty="0"/>
              <a:t>жадно оглядывала его; она видела, как он вырос и переменился в ее отсутствие. Она узнавала и не узнавала его голые, такие большие теперь, ноги, выпроставшиеся из одеяла, узнавала эти похуделые щеки, эти обрезанные короткие завитки волос на затылке, в который она так часто целовала его. Она ощупывала все это и не могла ничего говорить; слезы душили ее.</a:t>
            </a:r>
          </a:p>
          <a:p>
            <a:pPr algn="just"/>
            <a:r>
              <a:rPr lang="ru-RU" sz="1200" dirty="0"/>
              <a:t>— О чем же ты плачешь, мама? — сказал он, совершенно проснувшись. — Мама, о чем ты плачешь? — прокричал он плаксивым голосом.</a:t>
            </a:r>
          </a:p>
          <a:p>
            <a:pPr algn="just"/>
            <a:r>
              <a:rPr lang="ru-RU" sz="1200" dirty="0"/>
              <a:t>— Я? не буду плакать... Я плачу от радости. Я так давно не видела тебя. Я не буду, не буду, — сказала она, глотая слезы и отворачиваясь. — Ну, тебе одеваться теперь, — оправившись, прибавила она, помолчав, и, не выпуская его руки, села у его кровати на стул, на котором было приготовлено платье.</a:t>
            </a:r>
          </a:p>
          <a:p>
            <a:pPr algn="just"/>
            <a:r>
              <a:rPr lang="ru-RU" sz="1200" dirty="0" smtClean="0"/>
              <a:t>— </a:t>
            </a:r>
            <a:r>
              <a:rPr lang="ru-RU" sz="1200" dirty="0"/>
              <a:t>Мама, душечка, голубушка! — закричал он, бросаясь опять к ней и обнимая ее. Как будто он теперь только, увидав ее улыбку, ясно понял, что случилось. — Это не надо, — говорил он, снимая с нее шляпу. И, как будто вновь увидав ее без шляпы, он опять бросился целовать ее.</a:t>
            </a:r>
          </a:p>
          <a:p>
            <a:pPr algn="just"/>
            <a:r>
              <a:rPr lang="ru-RU" sz="1200" dirty="0"/>
              <a:t>— Но что же ты думал обо мне? Ты не думал, что я умерла?</a:t>
            </a:r>
          </a:p>
          <a:p>
            <a:pPr algn="just"/>
            <a:r>
              <a:rPr lang="ru-RU" sz="1200" dirty="0"/>
              <a:t>— Никогда не верил.</a:t>
            </a:r>
          </a:p>
          <a:p>
            <a:pPr algn="just"/>
            <a:r>
              <a:rPr lang="ru-RU" sz="1200" dirty="0"/>
              <a:t>— Не верил, друг мой?</a:t>
            </a:r>
          </a:p>
          <a:p>
            <a:pPr algn="just"/>
            <a:r>
              <a:rPr lang="ru-RU" sz="1200" dirty="0"/>
              <a:t>— Я знал, я знал! — говорил он свою любимую фразу и, схватив за руку, которая ласкала его волосы, стал прижимать ее ладонью к своему рту и целовать ее</a:t>
            </a:r>
            <a:r>
              <a:rPr lang="ru-RU" sz="1200" dirty="0" smtClean="0"/>
              <a:t>.»</a:t>
            </a:r>
            <a:endParaRPr lang="ru-RU" sz="1200" dirty="0"/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704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696744" cy="50264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7030A0"/>
                </a:solidFill>
              </a:rPr>
              <a:t>Возвращение на родину…</a:t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В России Анну ожидают мучения еще более тяжкие. Невозможность быть с сыном… </a:t>
            </a:r>
            <a:r>
              <a:rPr lang="ru-RU" sz="1800" dirty="0" smtClean="0">
                <a:solidFill>
                  <a:srgbClr val="7030A0"/>
                </a:solidFill>
              </a:rPr>
              <a:t>Затем </a:t>
            </a:r>
            <a:r>
              <a:rPr lang="ru-RU" sz="1800" dirty="0">
                <a:solidFill>
                  <a:srgbClr val="7030A0"/>
                </a:solidFill>
              </a:rPr>
              <a:t>жестокость  </a:t>
            </a:r>
            <a:r>
              <a:rPr lang="ru-RU" sz="1800" dirty="0" smtClean="0">
                <a:solidFill>
                  <a:srgbClr val="7030A0"/>
                </a:solidFill>
              </a:rPr>
              <a:t>лживого общества</a:t>
            </a:r>
            <a:r>
              <a:rPr lang="ru-RU" sz="1800" dirty="0">
                <a:solidFill>
                  <a:srgbClr val="7030A0"/>
                </a:solidFill>
              </a:rPr>
              <a:t>, которое </a:t>
            </a:r>
            <a:r>
              <a:rPr lang="ru-RU" sz="1800" dirty="0" smtClean="0">
                <a:solidFill>
                  <a:srgbClr val="7030A0"/>
                </a:solidFill>
              </a:rPr>
              <a:t>осуждает </a:t>
            </a:r>
            <a:r>
              <a:rPr lang="ru-RU" sz="1800" dirty="0">
                <a:solidFill>
                  <a:srgbClr val="7030A0"/>
                </a:solidFill>
              </a:rPr>
              <a:t>ее. Она- изгой. В театре  вся публика буквально тычет в Каренину пальцами , а женщина из соседней ложи бросает ей в лицо оскорбления. </a:t>
            </a:r>
          </a:p>
        </p:txBody>
      </p:sp>
    </p:spTree>
    <p:extLst>
      <p:ext uri="{BB962C8B-B14F-4D97-AF65-F5344CB8AC3E}">
        <p14:creationId xmlns:p14="http://schemas.microsoft.com/office/powerpoint/2010/main" val="5753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620000" cy="431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+mn-lt"/>
              </a:rPr>
              <a:t>Тема одиночества в любви пронизывает весь роман. Ей также посвящена и вся история отношений Анны и Вронского. Любовь Анны и Вронского обречена в романе с самого 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начала, </a:t>
            </a:r>
            <a:r>
              <a:rPr lang="ru-RU" sz="1600" dirty="0">
                <a:solidFill>
                  <a:srgbClr val="C00000"/>
                </a:solidFill>
                <a:latin typeface="+mn-lt"/>
              </a:rPr>
              <a:t>и этому предшествует дурное предзнаменование — гибель человека под колесами поезда, 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провозвестник </a:t>
            </a:r>
            <a:r>
              <a:rPr lang="ru-RU" sz="1600" dirty="0">
                <a:solidFill>
                  <a:srgbClr val="C00000"/>
                </a:solidFill>
                <a:latin typeface="+mn-lt"/>
              </a:rPr>
              <a:t>гибели героини, гибели любви. 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Так, </a:t>
            </a:r>
            <a:r>
              <a:rPr lang="ru-RU" sz="1600" dirty="0">
                <a:solidFill>
                  <a:srgbClr val="C00000"/>
                </a:solidFill>
                <a:latin typeface="+mn-lt"/>
              </a:rPr>
              <a:t>уже само знакомство Анны с Вронским окрашено мыслью о смерти. И история любви оказывается историей смерти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880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2000" dirty="0"/>
              <a:t>Почему же любовь Анны и Вронского была </a:t>
            </a:r>
            <a:r>
              <a:rPr lang="ru-RU" sz="2000" dirty="0" smtClean="0"/>
              <a:t>несчастливой</a:t>
            </a:r>
            <a:r>
              <a:rPr lang="ru-RU" sz="2000" dirty="0"/>
              <a:t>? Да, они  закрывали глаза на светский суд, но все равно они не могли полностью погрузиться в любовь. Причины </a:t>
            </a:r>
            <a:r>
              <a:rPr lang="ru-RU" sz="2000" dirty="0" smtClean="0"/>
              <a:t>спрятаны </a:t>
            </a:r>
            <a:r>
              <a:rPr lang="ru-RU" sz="2000" dirty="0"/>
              <a:t>в душах героев. Так, Анна не может пережить потерю своего сына. Вронский не может понять ее, между ними все чаще и чаще возникают недоразумения. Каренина чувствуют свою зависимость от него и от его любви. Ее охватывает страх </a:t>
            </a:r>
            <a:r>
              <a:rPr lang="ru-RU" sz="2000" dirty="0" smtClean="0"/>
              <a:t>, </a:t>
            </a:r>
            <a:r>
              <a:rPr lang="ru-RU" sz="2000" dirty="0"/>
              <a:t>что Вронский может покинуть ее</a:t>
            </a:r>
            <a:r>
              <a:rPr lang="ru-RU" sz="2000" dirty="0" smtClean="0"/>
              <a:t>.</a:t>
            </a:r>
          </a:p>
          <a:p>
            <a:pPr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Любовь Анны неизбежно должна была </a:t>
            </a:r>
            <a:r>
              <a:rPr lang="ru-RU" sz="2000" dirty="0" smtClean="0"/>
              <a:t>прийти  </a:t>
            </a:r>
            <a:r>
              <a:rPr lang="ru-RU" sz="2000" dirty="0"/>
              <a:t>к своему собственному отрицанию, превращению в свою противоположность. Любовь, которая по сути означает самое полное единение людей, превращается в </a:t>
            </a:r>
            <a:r>
              <a:rPr lang="ru-RU" sz="2000" dirty="0" smtClean="0"/>
              <a:t>разъединение</a:t>
            </a:r>
            <a:r>
              <a:rPr lang="ru-RU" sz="2000" dirty="0"/>
              <a:t>. Л</a:t>
            </a:r>
            <a:r>
              <a:rPr lang="ru-RU" sz="2000" dirty="0" smtClean="0"/>
              <a:t>юбовь </a:t>
            </a:r>
            <a:r>
              <a:rPr lang="ru-RU" sz="2000" dirty="0"/>
              <a:t>стала причиной утери мира и, </a:t>
            </a:r>
            <a:r>
              <a:rPr lang="ru-RU" sz="2000" dirty="0" smtClean="0"/>
              <a:t>следовательно, </a:t>
            </a:r>
            <a:r>
              <a:rPr lang="ru-RU" sz="2000" dirty="0"/>
              <a:t>утери самой себя: “Раздражение, разделявшее их, не имело никакой внешней причины, и все попытки объяснения не только не устраняли, но увеличивали его. Это было раздражение внутреннее...” </a:t>
            </a:r>
            <a:endParaRPr lang="ru-RU" sz="2000" dirty="0" smtClean="0"/>
          </a:p>
          <a:p>
            <a:pPr indent="0">
              <a:buNone/>
            </a:pPr>
            <a:r>
              <a:rPr lang="ru-RU" sz="2000" dirty="0" smtClean="0"/>
              <a:t>Ужасная </a:t>
            </a:r>
            <a:r>
              <a:rPr lang="ru-RU" sz="2000" dirty="0"/>
              <a:t>развязка любви. </a:t>
            </a:r>
            <a:r>
              <a:rPr lang="ru-RU" sz="2000" dirty="0" smtClean="0"/>
              <a:t>В </a:t>
            </a:r>
            <a:r>
              <a:rPr lang="ru-RU" sz="2000" dirty="0"/>
              <a:t>Анне Карениной воплощен образ человека, созданного для великой любви, но постигшего законы реальности, погубившей ее. Смысл эпиграфа приобретает глубокое значение в развитии романа. Становится ясно, что речь идет о силе судьбы и о том, </a:t>
            </a:r>
            <a:r>
              <a:rPr lang="ru-RU" sz="2000" dirty="0" smtClean="0"/>
              <a:t>как</a:t>
            </a:r>
            <a:r>
              <a:rPr lang="ru-RU" sz="2000" dirty="0" smtClean="0"/>
              <a:t> </a:t>
            </a:r>
            <a:r>
              <a:rPr lang="ru-RU" sz="2000" dirty="0"/>
              <a:t>она руководит всеми деяниями человека и не признает оценочных суждений кого бы то ни было.</a:t>
            </a:r>
          </a:p>
        </p:txBody>
      </p:sp>
    </p:spTree>
    <p:extLst>
      <p:ext uri="{BB962C8B-B14F-4D97-AF65-F5344CB8AC3E}">
        <p14:creationId xmlns:p14="http://schemas.microsoft.com/office/powerpoint/2010/main" val="1742651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144</TotalTime>
  <Words>1200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Трагедия Анны Карениной в одноименном романе Л.Н. Толстого.</vt:lpstr>
      <vt:lpstr>История создания романа «Анна Каренина»</vt:lpstr>
      <vt:lpstr>Презентация PowerPoint</vt:lpstr>
      <vt:lpstr>Встреча с сыном</vt:lpstr>
      <vt:lpstr>Презентация PowerPoint</vt:lpstr>
      <vt:lpstr>Презентация PowerPoint</vt:lpstr>
      <vt:lpstr>Возвращение на родину… В России Анну ожидают мучения еще более тяжкие. Невозможность быть с сыном… Затем жестокость  лживого общества, которое осуждает ее. Она- изгой. В театре  вся публика буквально тычет в Каренину пальцами , а женщина из соседней ложи бросает ей в лицо оскорбления. </vt:lpstr>
      <vt:lpstr>Тема одиночества в любви пронизывает весь роман. Ей также посвящена и вся история отношений Анны и Вронского. Любовь Анны и Вронского обречена в романе с самого начала, и этому предшествует дурное предзнаменование — гибель человека под колесами поезда, провозвестник гибели героини, гибели любви. Так, уже само знакомство Анны с Вронским окрашено мыслью о смерти. И история любви оказывается историей смерти.</vt:lpstr>
      <vt:lpstr>Презентация PowerPoint</vt:lpstr>
      <vt:lpstr>За несколько минут до смерти Анна думает: «Все неправда, все ложь, все обман, все зло!..» Поэтому ей и хочется «потушить свечу», т. е. умереть. «Отчего же не потушить свечу, когда смотреть больше не на что, когда гадко смотреть на все это?»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Трагедия Анны Карениной в одноименном романе Л.Н. Толстого.</dc:title>
  <dc:creator>Toshiba</dc:creator>
  <cp:lastModifiedBy>SAMSUNG</cp:lastModifiedBy>
  <cp:revision>18</cp:revision>
  <dcterms:created xsi:type="dcterms:W3CDTF">2014-01-08T19:01:49Z</dcterms:created>
  <dcterms:modified xsi:type="dcterms:W3CDTF">2014-01-09T05:52:43Z</dcterms:modified>
</cp:coreProperties>
</file>