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57" autoAdjust="0"/>
    <p:restoredTop sz="94660"/>
  </p:normalViewPr>
  <p:slideViewPr>
    <p:cSldViewPr>
      <p:cViewPr varScale="1">
        <p:scale>
          <a:sx n="73" d="100"/>
          <a:sy n="73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ECB24B-AD02-47F8-B214-634EF11F751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018B91B6-45BB-4BC5-AA28-962198312047}">
      <dgm:prSet phldrT="[Текст]" custT="1"/>
      <dgm:spPr/>
      <dgm:t>
        <a:bodyPr/>
        <a:lstStyle/>
        <a:p>
          <a:r>
            <a:rPr lang="en-US" sz="3600" dirty="0" smtClean="0"/>
            <a:t>Motivation to decide</a:t>
          </a:r>
          <a:endParaRPr lang="en-US" sz="1400" dirty="0"/>
        </a:p>
      </dgm:t>
    </dgm:pt>
    <dgm:pt modelId="{BA0E5BC6-08ED-44D1-A3AA-6C153563F9D1}" type="parTrans" cxnId="{2CB4B1C8-9477-43D6-8694-C75B8188DC50}">
      <dgm:prSet/>
      <dgm:spPr/>
      <dgm:t>
        <a:bodyPr/>
        <a:lstStyle/>
        <a:p>
          <a:endParaRPr lang="en-US"/>
        </a:p>
      </dgm:t>
    </dgm:pt>
    <dgm:pt modelId="{D4B07FEC-7E93-4EDE-A05D-858F56A3E59C}" type="sibTrans" cxnId="{2CB4B1C8-9477-43D6-8694-C75B8188DC50}">
      <dgm:prSet/>
      <dgm:spPr/>
      <dgm:t>
        <a:bodyPr/>
        <a:lstStyle/>
        <a:p>
          <a:endParaRPr lang="en-US"/>
        </a:p>
      </dgm:t>
    </dgm:pt>
    <dgm:pt modelId="{885101C6-E79E-447A-86F8-2546F84592F2}">
      <dgm:prSet phldrT="[Текст]" custT="1"/>
      <dgm:spPr/>
      <dgm:t>
        <a:bodyPr/>
        <a:lstStyle/>
        <a:p>
          <a:r>
            <a:rPr lang="en-US" sz="3600" dirty="0" smtClean="0"/>
            <a:t>Thinking process</a:t>
          </a:r>
          <a:endParaRPr lang="en-US" sz="3600" dirty="0"/>
        </a:p>
      </dgm:t>
    </dgm:pt>
    <dgm:pt modelId="{D4FE0748-6565-4BA9-B537-8ABF8A4BD12E}" type="parTrans" cxnId="{36C006A2-4812-4BE1-8AB7-BBEB7612115F}">
      <dgm:prSet/>
      <dgm:spPr/>
      <dgm:t>
        <a:bodyPr/>
        <a:lstStyle/>
        <a:p>
          <a:endParaRPr lang="en-US"/>
        </a:p>
      </dgm:t>
    </dgm:pt>
    <dgm:pt modelId="{8D304CEC-A685-4DF7-94E4-3324D94B15CB}" type="sibTrans" cxnId="{36C006A2-4812-4BE1-8AB7-BBEB7612115F}">
      <dgm:prSet/>
      <dgm:spPr/>
      <dgm:t>
        <a:bodyPr/>
        <a:lstStyle/>
        <a:p>
          <a:endParaRPr lang="en-US"/>
        </a:p>
      </dgm:t>
    </dgm:pt>
    <dgm:pt modelId="{09F5582E-12DA-4F26-8C87-D85AC2278B75}">
      <dgm:prSet phldrT="[Текст]" custT="1"/>
      <dgm:spPr/>
      <dgm:t>
        <a:bodyPr/>
        <a:lstStyle/>
        <a:p>
          <a:r>
            <a:rPr lang="en-US" sz="3600" dirty="0" smtClean="0"/>
            <a:t>Deciding</a:t>
          </a:r>
          <a:endParaRPr lang="en-US" sz="3600" dirty="0"/>
        </a:p>
      </dgm:t>
    </dgm:pt>
    <dgm:pt modelId="{CC67B813-B7DD-489D-8682-1FA528380977}" type="parTrans" cxnId="{C7397B65-8DC1-4D95-92BF-87C270B8E618}">
      <dgm:prSet/>
      <dgm:spPr/>
      <dgm:t>
        <a:bodyPr/>
        <a:lstStyle/>
        <a:p>
          <a:endParaRPr lang="en-US"/>
        </a:p>
      </dgm:t>
    </dgm:pt>
    <dgm:pt modelId="{EEE2A677-8248-4643-A3E4-7D99E53DE037}" type="sibTrans" cxnId="{C7397B65-8DC1-4D95-92BF-87C270B8E618}">
      <dgm:prSet/>
      <dgm:spPr/>
      <dgm:t>
        <a:bodyPr/>
        <a:lstStyle/>
        <a:p>
          <a:endParaRPr lang="en-US"/>
        </a:p>
      </dgm:t>
    </dgm:pt>
    <dgm:pt modelId="{891A50A9-ED95-48E5-9005-ADA636630D66}" type="pres">
      <dgm:prSet presAssocID="{F6ECB24B-AD02-47F8-B214-634EF11F7512}" presName="arrowDiagram" presStyleCnt="0">
        <dgm:presLayoutVars>
          <dgm:chMax val="5"/>
          <dgm:dir/>
          <dgm:resizeHandles val="exact"/>
        </dgm:presLayoutVars>
      </dgm:prSet>
      <dgm:spPr/>
    </dgm:pt>
    <dgm:pt modelId="{7901A7FA-A30B-4232-BEFE-EFDE5BAD1663}" type="pres">
      <dgm:prSet presAssocID="{F6ECB24B-AD02-47F8-B214-634EF11F7512}" presName="arrow" presStyleLbl="bgShp" presStyleIdx="0" presStyleCnt="1" custScaleX="100000" custLinFactNeighborX="-6400" custLinFactNeighborY="1258"/>
      <dgm:spPr/>
    </dgm:pt>
    <dgm:pt modelId="{3026851A-3FC6-43FC-97D9-52B9C6A3E4C7}" type="pres">
      <dgm:prSet presAssocID="{F6ECB24B-AD02-47F8-B214-634EF11F7512}" presName="arrowDiagram3" presStyleCnt="0"/>
      <dgm:spPr/>
    </dgm:pt>
    <dgm:pt modelId="{3D941498-D685-42FB-A24E-6C343BF64543}" type="pres">
      <dgm:prSet presAssocID="{018B91B6-45BB-4BC5-AA28-962198312047}" presName="bullet3a" presStyleLbl="node1" presStyleIdx="0" presStyleCnt="3"/>
      <dgm:spPr>
        <a:solidFill>
          <a:srgbClr val="FFC000"/>
        </a:solidFill>
      </dgm:spPr>
    </dgm:pt>
    <dgm:pt modelId="{44C48EB2-0413-4C03-AED1-FAA8B22BF194}" type="pres">
      <dgm:prSet presAssocID="{018B91B6-45BB-4BC5-AA28-962198312047}" presName="textBox3a" presStyleLbl="revTx" presStyleIdx="0" presStyleCnt="3" custScaleX="292305" custLinFactNeighborX="60489" custLinFactNeighborY="66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E8B0C-E67C-4392-B5B7-A5CDA6C97EF4}" type="pres">
      <dgm:prSet presAssocID="{885101C6-E79E-447A-86F8-2546F84592F2}" presName="bullet3b" presStyleLbl="node1" presStyleIdx="1" presStyleCnt="3"/>
      <dgm:spPr>
        <a:solidFill>
          <a:srgbClr val="00B050"/>
        </a:solidFill>
      </dgm:spPr>
    </dgm:pt>
    <dgm:pt modelId="{7AB7475E-723E-474F-B3E1-38DC39B6D276}" type="pres">
      <dgm:prSet presAssocID="{885101C6-E79E-447A-86F8-2546F84592F2}" presName="textBox3b" presStyleLbl="revTx" presStyleIdx="1" presStyleCnt="3" custAng="0" custFlipVert="0" custScaleX="305734" custScaleY="29708" custLinFactNeighborX="81123" custLinFactNeighborY="-26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B70A1-D4F1-4332-8BCA-55923D0BA78B}" type="pres">
      <dgm:prSet presAssocID="{09F5582E-12DA-4F26-8C87-D85AC2278B75}" presName="bullet3c" presStyleLbl="node1" presStyleIdx="2" presStyleCnt="3"/>
      <dgm:spPr/>
    </dgm:pt>
    <dgm:pt modelId="{0A1EA614-AC91-46B3-9F22-2F86660DA14B}" type="pres">
      <dgm:prSet presAssocID="{09F5582E-12DA-4F26-8C87-D85AC2278B75}" presName="textBox3c" presStyleLbl="revTx" presStyleIdx="2" presStyleCnt="3" custScaleX="153310" custScaleY="27760" custLinFactNeighborX="15947" custLinFactNeighborY="-301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49F6D3-E676-407C-BC79-CE65F75E1C3C}" type="presOf" srcId="{018B91B6-45BB-4BC5-AA28-962198312047}" destId="{44C48EB2-0413-4C03-AED1-FAA8B22BF194}" srcOrd="0" destOrd="0" presId="urn:microsoft.com/office/officeart/2005/8/layout/arrow2"/>
    <dgm:cxn modelId="{36C006A2-4812-4BE1-8AB7-BBEB7612115F}" srcId="{F6ECB24B-AD02-47F8-B214-634EF11F7512}" destId="{885101C6-E79E-447A-86F8-2546F84592F2}" srcOrd="1" destOrd="0" parTransId="{D4FE0748-6565-4BA9-B537-8ABF8A4BD12E}" sibTransId="{8D304CEC-A685-4DF7-94E4-3324D94B15CB}"/>
    <dgm:cxn modelId="{C7397B65-8DC1-4D95-92BF-87C270B8E618}" srcId="{F6ECB24B-AD02-47F8-B214-634EF11F7512}" destId="{09F5582E-12DA-4F26-8C87-D85AC2278B75}" srcOrd="2" destOrd="0" parTransId="{CC67B813-B7DD-489D-8682-1FA528380977}" sibTransId="{EEE2A677-8248-4643-A3E4-7D99E53DE037}"/>
    <dgm:cxn modelId="{F8571804-B916-41FC-8AFB-531C9B332FCB}" type="presOf" srcId="{09F5582E-12DA-4F26-8C87-D85AC2278B75}" destId="{0A1EA614-AC91-46B3-9F22-2F86660DA14B}" srcOrd="0" destOrd="0" presId="urn:microsoft.com/office/officeart/2005/8/layout/arrow2"/>
    <dgm:cxn modelId="{13407B1E-7508-4CCD-BF20-D6AF518793EB}" type="presOf" srcId="{885101C6-E79E-447A-86F8-2546F84592F2}" destId="{7AB7475E-723E-474F-B3E1-38DC39B6D276}" srcOrd="0" destOrd="0" presId="urn:microsoft.com/office/officeart/2005/8/layout/arrow2"/>
    <dgm:cxn modelId="{7DD16E44-1BFD-4F7C-A2C7-DD4E6971FDBA}" type="presOf" srcId="{F6ECB24B-AD02-47F8-B214-634EF11F7512}" destId="{891A50A9-ED95-48E5-9005-ADA636630D66}" srcOrd="0" destOrd="0" presId="urn:microsoft.com/office/officeart/2005/8/layout/arrow2"/>
    <dgm:cxn modelId="{2CB4B1C8-9477-43D6-8694-C75B8188DC50}" srcId="{F6ECB24B-AD02-47F8-B214-634EF11F7512}" destId="{018B91B6-45BB-4BC5-AA28-962198312047}" srcOrd="0" destOrd="0" parTransId="{BA0E5BC6-08ED-44D1-A3AA-6C153563F9D1}" sibTransId="{D4B07FEC-7E93-4EDE-A05D-858F56A3E59C}"/>
    <dgm:cxn modelId="{7B8439E2-6EA1-4BB0-8F45-741C3662AEE9}" type="presParOf" srcId="{891A50A9-ED95-48E5-9005-ADA636630D66}" destId="{7901A7FA-A30B-4232-BEFE-EFDE5BAD1663}" srcOrd="0" destOrd="0" presId="urn:microsoft.com/office/officeart/2005/8/layout/arrow2"/>
    <dgm:cxn modelId="{46895165-CCD0-452F-8C10-AC8FD24B5EC4}" type="presParOf" srcId="{891A50A9-ED95-48E5-9005-ADA636630D66}" destId="{3026851A-3FC6-43FC-97D9-52B9C6A3E4C7}" srcOrd="1" destOrd="0" presId="urn:microsoft.com/office/officeart/2005/8/layout/arrow2"/>
    <dgm:cxn modelId="{AB0BC966-1AEB-47CB-B37C-2B77215A22AC}" type="presParOf" srcId="{3026851A-3FC6-43FC-97D9-52B9C6A3E4C7}" destId="{3D941498-D685-42FB-A24E-6C343BF64543}" srcOrd="0" destOrd="0" presId="urn:microsoft.com/office/officeart/2005/8/layout/arrow2"/>
    <dgm:cxn modelId="{EE27AAED-0B63-4053-80EF-FDDC5E8D94AA}" type="presParOf" srcId="{3026851A-3FC6-43FC-97D9-52B9C6A3E4C7}" destId="{44C48EB2-0413-4C03-AED1-FAA8B22BF194}" srcOrd="1" destOrd="0" presId="urn:microsoft.com/office/officeart/2005/8/layout/arrow2"/>
    <dgm:cxn modelId="{8C7256AB-E946-45DD-86B1-741081DFE9F3}" type="presParOf" srcId="{3026851A-3FC6-43FC-97D9-52B9C6A3E4C7}" destId="{C4EE8B0C-E67C-4392-B5B7-A5CDA6C97EF4}" srcOrd="2" destOrd="0" presId="urn:microsoft.com/office/officeart/2005/8/layout/arrow2"/>
    <dgm:cxn modelId="{D7D35CD5-09B9-4BDC-9C37-AEAB6A8BCFE6}" type="presParOf" srcId="{3026851A-3FC6-43FC-97D9-52B9C6A3E4C7}" destId="{7AB7475E-723E-474F-B3E1-38DC39B6D276}" srcOrd="3" destOrd="0" presId="urn:microsoft.com/office/officeart/2005/8/layout/arrow2"/>
    <dgm:cxn modelId="{4AC57F4B-4D64-4C4E-809F-512830EA5712}" type="presParOf" srcId="{3026851A-3FC6-43FC-97D9-52B9C6A3E4C7}" destId="{85CB70A1-D4F1-4332-8BCA-55923D0BA78B}" srcOrd="4" destOrd="0" presId="urn:microsoft.com/office/officeart/2005/8/layout/arrow2"/>
    <dgm:cxn modelId="{F2871545-3F49-432D-A49F-127392C6E418}" type="presParOf" srcId="{3026851A-3FC6-43FC-97D9-52B9C6A3E4C7}" destId="{0A1EA614-AC91-46B3-9F22-2F86660DA14B}" srcOrd="5" destOrd="0" presId="urn:microsoft.com/office/officeart/2005/8/layout/arrow2"/>
  </dgm:cxnLst>
  <dgm:bg>
    <a:solidFill>
      <a:schemeClr val="accent6">
        <a:lumMod val="40000"/>
        <a:lumOff val="60000"/>
        <a:alpha val="63000"/>
      </a:schemeClr>
    </a:solidFill>
  </dgm:bg>
  <dgm:whole>
    <a:ln>
      <a:solidFill>
        <a:schemeClr val="accent6">
          <a:lumMod val="50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6000"/>
            <a:lum bright="-15000" contrast="68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59546-0D00-41A2-81D4-D4F81C279315}" type="datetimeFigureOut">
              <a:rPr lang="ru-RU" smtClean="0"/>
              <a:pPr/>
              <a:t>24.02.2015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4B6DB-15A8-4951-A119-21770322B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214554"/>
            <a:ext cx="7772400" cy="1470025"/>
          </a:xfrm>
        </p:spPr>
        <p:txBody>
          <a:bodyPr/>
          <a:lstStyle/>
          <a:p>
            <a:r>
              <a:rPr lang="en-US" dirty="0">
                <a:latin typeface="Adobe Caslon Pro Bold" pitchFamily="18" charset="0"/>
              </a:rPr>
              <a:t>T</a:t>
            </a:r>
            <a:r>
              <a:rPr lang="en-US" dirty="0" smtClean="0">
                <a:latin typeface="Adobe Caslon Pro Bold" pitchFamily="18" charset="0"/>
              </a:rPr>
              <a:t>heory of decision-making</a:t>
            </a:r>
            <a:endParaRPr lang="en-US" dirty="0">
              <a:latin typeface="Adobe Caslon Pro Bol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357826"/>
            <a:ext cx="3114652" cy="1500174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Made by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Shandula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 bright="-15000" contrast="68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dobe Caslon Pro Bold" pitchFamily="18" charset="0"/>
              </a:rPr>
              <a:t>Main stages</a:t>
            </a:r>
            <a:endParaRPr lang="en-US" dirty="0">
              <a:latin typeface="Adobe Caslon Pro Bold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571604" y="1571612"/>
          <a:ext cx="6500858" cy="410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 bright="-15000" contrast="68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Adobe Caslon Pro Bold" pitchFamily="18" charset="0"/>
              </a:rPr>
              <a:t>Motivation to decide</a:t>
            </a:r>
            <a:endParaRPr lang="en-US" dirty="0">
              <a:latin typeface="Adobe Caslon Pro Bol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000108"/>
            <a:ext cx="8715436" cy="2893100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u="sng" dirty="0" smtClean="0"/>
              <a:t>Consistency Theory</a:t>
            </a:r>
            <a:r>
              <a:rPr lang="en-US" sz="2400" dirty="0" smtClean="0"/>
              <a:t>: we seek the comfort of internal alignment.</a:t>
            </a:r>
          </a:p>
          <a:p>
            <a:pPr>
              <a:spcBef>
                <a:spcPts val="600"/>
              </a:spcBef>
            </a:pPr>
            <a:r>
              <a:rPr lang="en-US" sz="2400" u="sng" dirty="0" smtClean="0"/>
              <a:t>Commitmen</a:t>
            </a:r>
            <a:r>
              <a:rPr lang="en-US" sz="2400" dirty="0" smtClean="0"/>
              <a:t>t: we feel obliged to complete a public commitment.</a:t>
            </a:r>
          </a:p>
          <a:p>
            <a:pPr>
              <a:spcBef>
                <a:spcPts val="600"/>
              </a:spcBef>
            </a:pPr>
            <a:r>
              <a:rPr lang="en-US" sz="2400" u="sng" dirty="0" smtClean="0"/>
              <a:t>Confirmation Bias</a:t>
            </a:r>
            <a:r>
              <a:rPr lang="en-US" sz="2400" dirty="0" smtClean="0"/>
              <a:t>: we seek confirmation that we made a good decision.</a:t>
            </a:r>
          </a:p>
          <a:p>
            <a:pPr>
              <a:spcBef>
                <a:spcPts val="600"/>
              </a:spcBef>
            </a:pPr>
            <a:r>
              <a:rPr lang="en-US" sz="2400" u="sng" dirty="0" smtClean="0"/>
              <a:t>Scarcity Principle</a:t>
            </a:r>
            <a:r>
              <a:rPr lang="en-US" sz="2400" dirty="0" smtClean="0"/>
              <a:t>: we anticipate regret and so want what is scarce. </a:t>
            </a:r>
          </a:p>
          <a:p>
            <a:pPr>
              <a:spcBef>
                <a:spcPts val="600"/>
              </a:spcBef>
            </a:pPr>
            <a:r>
              <a:rPr lang="en-US" sz="2400" u="sng" dirty="0" smtClean="0"/>
              <a:t>Sunk-Cost Effect</a:t>
            </a:r>
            <a:r>
              <a:rPr lang="en-US" sz="2400" dirty="0" smtClean="0"/>
              <a:t>: we are reluctant to pull out of an investment.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 bright="-15000" contrast="68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latin typeface="Adobe Caslon Pro Bold" pitchFamily="18" charset="0"/>
              </a:rPr>
              <a:t>Thinking process</a:t>
            </a:r>
            <a:endParaRPr lang="en-US" dirty="0">
              <a:latin typeface="Adobe Caslon Pro Bold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3000396"/>
          </a:xfr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u="sng" dirty="0" smtClean="0"/>
              <a:t>Ambiguity Effect</a:t>
            </a:r>
            <a:r>
              <a:rPr lang="en-US" sz="2400" dirty="0" smtClean="0"/>
              <a:t>: We prefer a known probability to an unknown one.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u="sng" dirty="0" smtClean="0"/>
              <a:t>Bias Blind Spot</a:t>
            </a:r>
            <a:r>
              <a:rPr lang="en-US" sz="2400" dirty="0" smtClean="0"/>
              <a:t>: We do not compensate enough for our own bias.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u="sng" dirty="0" smtClean="0"/>
              <a:t>Heuristic-Systematic Persuasion Model</a:t>
            </a:r>
            <a:r>
              <a:rPr lang="en-US" sz="2400" dirty="0" smtClean="0"/>
              <a:t>: We either use short-cuts or logic to interpret arguments.</a:t>
            </a:r>
            <a:endParaRPr lang="ru-RU" sz="2400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u="sng" dirty="0" smtClean="0"/>
              <a:t>Hyperbolic discounting</a:t>
            </a:r>
            <a:r>
              <a:rPr lang="en-US" sz="2400" dirty="0" smtClean="0"/>
              <a:t>: We prefer short-term benefits.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 bright="-15000" contrast="68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2857520"/>
          </a:xfr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400" u="sng" dirty="0" smtClean="0"/>
              <a:t>Information Bias</a:t>
            </a:r>
            <a:r>
              <a:rPr lang="en-US" sz="4400" dirty="0" smtClean="0"/>
              <a:t>: Seeking facts when making decision, even when they are irrelevant.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400" u="sng" dirty="0" smtClean="0"/>
              <a:t>Information Processing Theory</a:t>
            </a:r>
            <a:r>
              <a:rPr lang="en-US" sz="4400" dirty="0" smtClean="0"/>
              <a:t>: Persuasion requires attention and comparison with previous views.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400" u="sng" dirty="0" smtClean="0"/>
              <a:t>Source Credibility</a:t>
            </a:r>
            <a:r>
              <a:rPr lang="en-US" sz="4400" dirty="0" smtClean="0"/>
              <a:t>: Who we are likely to believe.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400" u="sng" dirty="0" smtClean="0"/>
              <a:t>Unconscious Thought Theory</a:t>
            </a:r>
            <a:r>
              <a:rPr lang="en-US" sz="4400" dirty="0" smtClean="0"/>
              <a:t>: Letting your unconscious </a:t>
            </a:r>
            <a:endParaRPr lang="ru-RU" sz="4400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400" dirty="0" smtClean="0"/>
              <a:t>do </a:t>
            </a:r>
            <a:r>
              <a:rPr lang="en-US" sz="4400" dirty="0" smtClean="0"/>
              <a:t>the thinking.</a:t>
            </a:r>
          </a:p>
          <a:p>
            <a:pPr>
              <a:buNone/>
            </a:pPr>
            <a:endParaRPr lang="en-US" dirty="0">
              <a:ln>
                <a:solidFill>
                  <a:schemeClr val="accent6">
                    <a:lumMod val="50000"/>
                  </a:schemeClr>
                </a:solidFill>
              </a:ln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latin typeface="Adobe Caslon Pro Bold" pitchFamily="18" charset="0"/>
              </a:rPr>
              <a:t>Deciding</a:t>
            </a:r>
            <a:endParaRPr lang="en-US" dirty="0">
              <a:latin typeface="Adobe Caslon Pro Bold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86056"/>
          </a:xfr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>
              <a:buNone/>
            </a:pPr>
            <a:r>
              <a:rPr lang="en-US" sz="2400" u="sng" dirty="0" smtClean="0"/>
              <a:t>Augmenting Principle</a:t>
            </a:r>
            <a:r>
              <a:rPr lang="en-US" sz="2400" dirty="0" smtClean="0"/>
              <a:t>: evidence for a decision is accumulative. </a:t>
            </a:r>
            <a:endParaRPr lang="en-US" sz="2400" dirty="0"/>
          </a:p>
          <a:p>
            <a:pPr marL="0">
              <a:buNone/>
            </a:pPr>
            <a:r>
              <a:rPr lang="en-US" sz="2400" u="sng" dirty="0" smtClean="0"/>
              <a:t>Bounded Rationality</a:t>
            </a:r>
            <a:r>
              <a:rPr lang="en-US" sz="2400" dirty="0" smtClean="0"/>
              <a:t>: we only use limited logic in decisions. </a:t>
            </a:r>
            <a:endParaRPr lang="en-US" sz="2400" dirty="0"/>
          </a:p>
          <a:p>
            <a:pPr marL="0">
              <a:buNone/>
            </a:pPr>
            <a:r>
              <a:rPr lang="en-US" sz="2400" u="sng" dirty="0" smtClean="0"/>
              <a:t>Bias Correction</a:t>
            </a:r>
            <a:r>
              <a:rPr lang="en-US" sz="2400" dirty="0" smtClean="0"/>
              <a:t>: Well-meaning over-compensation. </a:t>
            </a:r>
          </a:p>
          <a:p>
            <a:pPr marL="0">
              <a:buNone/>
            </a:pPr>
            <a:r>
              <a:rPr lang="en-US" sz="2400" u="sng" dirty="0" smtClean="0"/>
              <a:t>Explanatory Coherence</a:t>
            </a:r>
            <a:r>
              <a:rPr lang="en-US" sz="2400" dirty="0" smtClean="0"/>
              <a:t>: we like simple, explainable hypotheses.</a:t>
            </a:r>
          </a:p>
          <a:p>
            <a:pPr marL="0">
              <a:buNone/>
            </a:pPr>
            <a:r>
              <a:rPr lang="en-US" sz="2400" u="sng" dirty="0" smtClean="0"/>
              <a:t>Perceptual Contrast Effect</a:t>
            </a:r>
            <a:r>
              <a:rPr lang="en-US" sz="2400" dirty="0" smtClean="0"/>
              <a:t>: we decide by comparing things. </a:t>
            </a:r>
          </a:p>
          <a:p>
            <a:pPr marL="0">
              <a:buNone/>
            </a:pPr>
            <a:r>
              <a:rPr lang="en-US" sz="2400" dirty="0" smtClean="0"/>
              <a:t>Priming: Setting up memory to be used later. </a:t>
            </a:r>
          </a:p>
          <a:p>
            <a:pPr marL="0">
              <a:buNone/>
            </a:pPr>
            <a:endParaRPr lang="en-US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 bright="-15000" contrast="68000"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3114684"/>
          </a:xfr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en-US" sz="2400" u="sng" dirty="0" smtClean="0"/>
              <a:t>Filter Theory</a:t>
            </a:r>
            <a:r>
              <a:rPr lang="en-US" sz="2400" dirty="0" smtClean="0"/>
              <a:t>: we make choices through a series of selection filters. </a:t>
            </a:r>
          </a:p>
          <a:p>
            <a:pPr marL="0">
              <a:buNone/>
            </a:pPr>
            <a:r>
              <a:rPr lang="en-US" sz="2400" u="sng" dirty="0" smtClean="0"/>
              <a:t>Involvement</a:t>
            </a:r>
            <a:r>
              <a:rPr lang="en-US" sz="2400" dirty="0" smtClean="0"/>
              <a:t>: when we are involved we need more information. </a:t>
            </a:r>
          </a:p>
          <a:p>
            <a:pPr marL="0">
              <a:buNone/>
            </a:pPr>
            <a:r>
              <a:rPr lang="en-US" sz="2400" u="sng" dirty="0" smtClean="0"/>
              <a:t>Multi-Attribute Choice</a:t>
            </a:r>
            <a:r>
              <a:rPr lang="en-US" sz="2400" dirty="0" smtClean="0"/>
              <a:t>: we use various strategies for different types of choice. </a:t>
            </a:r>
            <a:endParaRPr lang="en-US" sz="2400" dirty="0"/>
          </a:p>
          <a:p>
            <a:pPr marL="0">
              <a:buNone/>
            </a:pPr>
            <a:r>
              <a:rPr lang="en-US" sz="2400" u="sng" dirty="0" smtClean="0"/>
              <a:t>Mere Exposure Theory</a:t>
            </a:r>
            <a:r>
              <a:rPr lang="en-US" sz="2400" dirty="0" smtClean="0"/>
              <a:t>: simple exposure makes us like things more.</a:t>
            </a:r>
            <a:endParaRPr lang="en-US" sz="2400" dirty="0"/>
          </a:p>
          <a:p>
            <a:pPr marL="0">
              <a:buNone/>
            </a:pPr>
            <a:r>
              <a:rPr lang="en-US" sz="2400" u="sng" dirty="0" smtClean="0"/>
              <a:t>Self-Determination Theory</a:t>
            </a:r>
            <a:r>
              <a:rPr lang="en-US" sz="2400" dirty="0" smtClean="0"/>
              <a:t>: External and internal motivation. </a:t>
            </a:r>
          </a:p>
          <a:p>
            <a:pPr marL="0">
              <a:buNone/>
            </a:pPr>
            <a:endParaRPr lang="en-U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>
                <a:latin typeface="Adobe Caslon Pro Bold" pitchFamily="18" charset="0"/>
              </a:rPr>
              <a:t>Square Descartes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n-US" dirty="0" smtClean="0">
                <a:latin typeface="Adobe Caslon Pro Bold" pitchFamily="18" charset="0"/>
              </a:rPr>
              <a:t>   </a:t>
            </a:r>
            <a:endParaRPr lang="en-US" dirty="0">
              <a:latin typeface="Adobe Caslon Pro Bold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857356" y="1643050"/>
          <a:ext cx="5357850" cy="4000528"/>
        </p:xfrm>
        <a:graphic>
          <a:graphicData uri="http://schemas.openxmlformats.org/drawingml/2006/table">
            <a:tbl>
              <a:tblPr firstRow="1" bandRow="1">
                <a:effectLst>
                  <a:innerShdw blurRad="1143000" dist="50800" dir="7440000">
                    <a:prstClr val="black">
                      <a:alpha val="37000"/>
                    </a:prstClr>
                  </a:innerShdw>
                </a:effectLst>
                <a:tableStyleId>{16D9F66E-5EB9-4882-86FB-DCBF35E3C3E4}</a:tableStyleId>
              </a:tblPr>
              <a:tblGrid>
                <a:gridCol w="2678925"/>
                <a:gridCol w="2678925"/>
              </a:tblGrid>
              <a:tr h="2000264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What</a:t>
                      </a:r>
                      <a:r>
                        <a:rPr lang="en-US" b="1" baseline="0" dirty="0" smtClean="0"/>
                        <a:t> will be if this happens?</a:t>
                      </a:r>
                      <a:endParaRPr lang="en-US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gradFill flip="none" rotWithShape="0">
                      <a:gsLst>
                        <a:gs pos="0">
                          <a:srgbClr val="E6DCAC">
                            <a:alpha val="51000"/>
                          </a:srgbClr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What</a:t>
                      </a:r>
                      <a:r>
                        <a:rPr lang="en-US" b="1" baseline="0" dirty="0" smtClean="0"/>
                        <a:t> won’t be if this happens?</a:t>
                      </a:r>
                      <a:endParaRPr lang="en-US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gradFill flip="none" rotWithShape="0">
                      <a:gsLst>
                        <a:gs pos="0">
                          <a:srgbClr val="E6DCAC">
                            <a:alpha val="51000"/>
                          </a:srgbClr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20002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What</a:t>
                      </a:r>
                      <a:r>
                        <a:rPr lang="en-US" b="1" baseline="0" dirty="0" smtClean="0"/>
                        <a:t> will be if this doesn’t happen?</a:t>
                      </a:r>
                      <a:endParaRPr lang="en-US" b="1" dirty="0" smtClean="0"/>
                    </a:p>
                    <a:p>
                      <a:pPr algn="ctr"/>
                      <a:endParaRPr lang="en-US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gradFill flip="none" rotWithShape="0">
                      <a:gsLst>
                        <a:gs pos="0">
                          <a:srgbClr val="E6DCAC">
                            <a:alpha val="51000"/>
                          </a:srgbClr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What</a:t>
                      </a:r>
                      <a:r>
                        <a:rPr lang="en-US" b="1" baseline="0" dirty="0" smtClean="0"/>
                        <a:t> won’t be if this doesn’t happen?</a:t>
                      </a:r>
                      <a:endParaRPr lang="en-US" b="1" dirty="0" smtClean="0"/>
                    </a:p>
                    <a:p>
                      <a:pPr algn="ctr"/>
                      <a:endParaRPr lang="en-US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gradFill flip="none" rotWithShape="0">
                      <a:gsLst>
                        <a:gs pos="0">
                          <a:srgbClr val="E6DCAC">
                            <a:alpha val="51000"/>
                          </a:srgbClr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 bright="-15000" contrast="68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2357430"/>
            <a:ext cx="6429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dobe Caslon Pro Bold" pitchFamily="18" charset="0"/>
              </a:rPr>
              <a:t>Thanks for your attention</a:t>
            </a:r>
            <a:endParaRPr lang="en-US" sz="4400" b="1" dirty="0">
              <a:latin typeface="Adobe Caslon Pro Bold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274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Theory of decision-making</vt:lpstr>
      <vt:lpstr>Main stages</vt:lpstr>
      <vt:lpstr>Motivation to decide</vt:lpstr>
      <vt:lpstr>Thinking process</vt:lpstr>
      <vt:lpstr>Слайд 5</vt:lpstr>
      <vt:lpstr>Deciding</vt:lpstr>
      <vt:lpstr>Слайд 7</vt:lpstr>
      <vt:lpstr>Square Descartes   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making decision</dc:title>
  <dc:creator>Айсер</dc:creator>
  <cp:lastModifiedBy>Айсер</cp:lastModifiedBy>
  <cp:revision>51</cp:revision>
  <dcterms:created xsi:type="dcterms:W3CDTF">2015-02-22T10:50:25Z</dcterms:created>
  <dcterms:modified xsi:type="dcterms:W3CDTF">2015-02-24T20:26:36Z</dcterms:modified>
</cp:coreProperties>
</file>