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511A-DF98-4A70-B887-6FD812747F93}" type="datetimeFigureOut">
              <a:rPr lang="uk-UA" smtClean="0"/>
              <a:t>10.03.2013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C46-BFEF-4CED-8F09-60278A91074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511A-DF98-4A70-B887-6FD812747F93}" type="datetimeFigureOut">
              <a:rPr lang="uk-UA" smtClean="0"/>
              <a:t>10.03.2013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C46-BFEF-4CED-8F09-60278A91074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511A-DF98-4A70-B887-6FD812747F93}" type="datetimeFigureOut">
              <a:rPr lang="uk-UA" smtClean="0"/>
              <a:t>10.03.2013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C46-BFEF-4CED-8F09-60278A91074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511A-DF98-4A70-B887-6FD812747F93}" type="datetimeFigureOut">
              <a:rPr lang="uk-UA" smtClean="0"/>
              <a:t>10.03.2013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C46-BFEF-4CED-8F09-60278A91074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511A-DF98-4A70-B887-6FD812747F93}" type="datetimeFigureOut">
              <a:rPr lang="uk-UA" smtClean="0"/>
              <a:t>10.03.2013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C46-BFEF-4CED-8F09-60278A91074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511A-DF98-4A70-B887-6FD812747F93}" type="datetimeFigureOut">
              <a:rPr lang="uk-UA" smtClean="0"/>
              <a:t>10.03.2013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C46-BFEF-4CED-8F09-60278A91074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511A-DF98-4A70-B887-6FD812747F93}" type="datetimeFigureOut">
              <a:rPr lang="uk-UA" smtClean="0"/>
              <a:t>10.03.2013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C46-BFEF-4CED-8F09-60278A91074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511A-DF98-4A70-B887-6FD812747F93}" type="datetimeFigureOut">
              <a:rPr lang="uk-UA" smtClean="0"/>
              <a:t>10.03.2013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C46-BFEF-4CED-8F09-60278A91074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511A-DF98-4A70-B887-6FD812747F93}" type="datetimeFigureOut">
              <a:rPr lang="uk-UA" smtClean="0"/>
              <a:t>10.03.2013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C46-BFEF-4CED-8F09-60278A91074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511A-DF98-4A70-B887-6FD812747F93}" type="datetimeFigureOut">
              <a:rPr lang="uk-UA" smtClean="0"/>
              <a:t>10.03.2013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C46-BFEF-4CED-8F09-60278A91074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0511A-DF98-4A70-B887-6FD812747F93}" type="datetimeFigureOut">
              <a:rPr lang="uk-UA" smtClean="0"/>
              <a:t>10.03.2013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AC46-BFEF-4CED-8F09-60278A91074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0511A-DF98-4A70-B887-6FD812747F93}" type="datetimeFigureOut">
              <a:rPr lang="uk-UA" smtClean="0"/>
              <a:t>10.03.2013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CAC46-BFEF-4CED-8F09-60278A91074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djrf ergjr\52860784_adam_mickiewicz_from_old_book_1888.png"/>
          <p:cNvPicPr>
            <a:picLocks noChangeAspect="1" noChangeArrowheads="1"/>
          </p:cNvPicPr>
          <p:nvPr/>
        </p:nvPicPr>
        <p:blipFill>
          <a:blip r:embed="rId3" cstate="print"/>
          <a:srcRect b="21744"/>
          <a:stretch>
            <a:fillRect/>
          </a:stretch>
        </p:blipFill>
        <p:spPr bwMode="auto">
          <a:xfrm>
            <a:off x="2267744" y="332656"/>
            <a:ext cx="4517987" cy="5184576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1720" y="5589240"/>
            <a:ext cx="525658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spc="5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lumMod val="50000"/>
                      <a:alpha val="40000"/>
                    </a:schemeClr>
                  </a:glow>
                </a:effectLst>
                <a:latin typeface="Monotype Corsiva" pitchFamily="66" charset="0"/>
              </a:rPr>
              <a:t>Адам М</a:t>
            </a:r>
            <a:r>
              <a:rPr lang="uk-UA" sz="6600" b="1" spc="5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lumMod val="50000"/>
                      <a:alpha val="40000"/>
                    </a:schemeClr>
                  </a:glow>
                </a:effectLst>
                <a:latin typeface="Monotype Corsiva" pitchFamily="66" charset="0"/>
              </a:rPr>
              <a:t>іцкевич</a:t>
            </a:r>
            <a:endParaRPr lang="ru-RU" sz="6600" b="1" cap="none" spc="50" dirty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2">
                    <a:lumMod val="50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32656"/>
            <a:ext cx="1645707" cy="5349926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en-US" sz="8000" b="1" spc="5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1798</a:t>
            </a:r>
            <a:endParaRPr lang="uk-UA" sz="8000" dirty="0">
              <a:effectLst>
                <a:glow rad="101600">
                  <a:schemeClr val="accent2">
                    <a:lumMod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332656"/>
            <a:ext cx="1645707" cy="5349926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en-US" sz="8000" b="1" spc="5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</a:effectLst>
                <a:latin typeface="Monotype Corsiva" pitchFamily="66" charset="0"/>
              </a:rPr>
              <a:t>1855</a:t>
            </a:r>
            <a:endParaRPr lang="uk-UA" sz="8000" dirty="0">
              <a:effectLst>
                <a:glow rad="101600">
                  <a:schemeClr val="accent2">
                    <a:lumMod val="50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3960440" cy="5262979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latin typeface="Monotype Corsiva" pitchFamily="66" charset="0"/>
              </a:rPr>
              <a:t>У1855 р. </a:t>
            </a:r>
            <a:r>
              <a:rPr lang="ru-RU" sz="2800" dirty="0" err="1">
                <a:latin typeface="Monotype Corsiva" pitchFamily="66" charset="0"/>
              </a:rPr>
              <a:t>Міцкевич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кидає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спокійне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життя</a:t>
            </a:r>
            <a:r>
              <a:rPr lang="ru-RU" sz="2800" dirty="0">
                <a:latin typeface="Monotype Corsiva" pitchFamily="66" charset="0"/>
              </a:rPr>
              <a:t> у </a:t>
            </a:r>
            <a:r>
              <a:rPr lang="ru-RU" sz="2800" dirty="0" err="1">
                <a:latin typeface="Monotype Corsiva" pitchFamily="66" charset="0"/>
              </a:rPr>
              <a:t>Парижі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і</a:t>
            </a:r>
            <a:r>
              <a:rPr lang="ru-RU" sz="2800" dirty="0">
                <a:latin typeface="Monotype Corsiva" pitchFamily="66" charset="0"/>
              </a:rPr>
              <a:t> разом </a:t>
            </a:r>
            <a:r>
              <a:rPr lang="ru-RU" sz="2800" dirty="0" err="1">
                <a:latin typeface="Monotype Corsiva" pitchFamily="66" charset="0"/>
              </a:rPr>
              <a:t>із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польським</a:t>
            </a:r>
            <a:r>
              <a:rPr lang="ru-RU" sz="2800" dirty="0">
                <a:latin typeface="Monotype Corsiva" pitchFamily="66" charset="0"/>
              </a:rPr>
              <a:t> загоном </a:t>
            </a:r>
            <a:r>
              <a:rPr lang="ru-RU" sz="2800" dirty="0" err="1">
                <a:latin typeface="Monotype Corsiva" pitchFamily="66" charset="0"/>
              </a:rPr>
              <a:t>вирушає</a:t>
            </a:r>
            <a:r>
              <a:rPr lang="ru-RU" sz="2800" dirty="0">
                <a:latin typeface="Monotype Corsiva" pitchFamily="66" charset="0"/>
              </a:rPr>
              <a:t> до Стамбула, де </a:t>
            </a:r>
            <a:r>
              <a:rPr lang="ru-RU" sz="2800" dirty="0" err="1">
                <a:latin typeface="Monotype Corsiva" pitchFamily="66" charset="0"/>
              </a:rPr>
              <a:t>хоче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взяти</a:t>
            </a:r>
            <a:r>
              <a:rPr lang="ru-RU" sz="2800" dirty="0">
                <a:latin typeface="Monotype Corsiva" pitchFamily="66" charset="0"/>
              </a:rPr>
              <a:t> участь у </a:t>
            </a:r>
            <a:r>
              <a:rPr lang="ru-RU" sz="2800" dirty="0" err="1">
                <a:latin typeface="Monotype Corsiva" pitchFamily="66" charset="0"/>
              </a:rPr>
              <a:t>російсько-турецькій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війні</a:t>
            </a:r>
            <a:r>
              <a:rPr lang="ru-RU" sz="2800" dirty="0">
                <a:latin typeface="Monotype Corsiva" pitchFamily="66" charset="0"/>
              </a:rPr>
              <a:t> на </a:t>
            </a:r>
            <a:r>
              <a:rPr lang="ru-RU" sz="2800" dirty="0" err="1">
                <a:latin typeface="Monotype Corsiva" pitchFamily="66" charset="0"/>
              </a:rPr>
              <a:t>боці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Туреччини</a:t>
            </a:r>
            <a:r>
              <a:rPr lang="ru-RU" sz="2800" dirty="0">
                <a:latin typeface="Monotype Corsiva" pitchFamily="66" charset="0"/>
              </a:rPr>
              <a:t>, </a:t>
            </a:r>
            <a:r>
              <a:rPr lang="ru-RU" sz="2800" dirty="0" err="1">
                <a:latin typeface="Monotype Corsiva" pitchFamily="66" charset="0"/>
              </a:rPr>
              <a:t>сподіваючись</a:t>
            </a:r>
            <a:r>
              <a:rPr lang="ru-RU" sz="2800" dirty="0">
                <a:latin typeface="Monotype Corsiva" pitchFamily="66" charset="0"/>
              </a:rPr>
              <a:t>, </a:t>
            </a:r>
            <a:r>
              <a:rPr lang="ru-RU" sz="2800" dirty="0" err="1">
                <a:latin typeface="Monotype Corsiva" pitchFamily="66" charset="0"/>
              </a:rPr>
              <a:t>хоча</a:t>
            </a:r>
            <a:r>
              <a:rPr lang="ru-RU" sz="2800" dirty="0">
                <a:latin typeface="Monotype Corsiva" pitchFamily="66" charset="0"/>
              </a:rPr>
              <a:t> б таким чином, </a:t>
            </a:r>
            <a:r>
              <a:rPr lang="ru-RU" sz="2800" dirty="0" err="1">
                <a:latin typeface="Monotype Corsiva" pitchFamily="66" charset="0"/>
              </a:rPr>
              <a:t>допомогти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власному</a:t>
            </a:r>
            <a:r>
              <a:rPr lang="ru-RU" sz="2800" dirty="0">
                <a:latin typeface="Monotype Corsiva" pitchFamily="66" charset="0"/>
              </a:rPr>
              <a:t> народу. Але </a:t>
            </a:r>
            <a:r>
              <a:rPr lang="ru-RU" sz="2800" dirty="0" err="1">
                <a:latin typeface="Monotype Corsiva" pitchFamily="66" charset="0"/>
              </a:rPr>
              <a:t>його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чекає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швидка</a:t>
            </a:r>
            <a:r>
              <a:rPr lang="ru-RU" sz="2800" dirty="0">
                <a:latin typeface="Monotype Corsiva" pitchFamily="66" charset="0"/>
              </a:rPr>
              <a:t> смерть. Того ж таки, 1855 р. </a:t>
            </a:r>
            <a:r>
              <a:rPr lang="ru-RU" sz="2800" dirty="0" err="1">
                <a:latin typeface="Monotype Corsiva" pitchFamily="66" charset="0"/>
              </a:rPr>
              <a:t>він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помирає</a:t>
            </a:r>
            <a:r>
              <a:rPr lang="ru-RU" sz="2800" dirty="0">
                <a:latin typeface="Monotype Corsiva" pitchFamily="66" charset="0"/>
              </a:rPr>
              <a:t>.</a:t>
            </a:r>
            <a:endParaRPr lang="uk-UA" sz="2800" dirty="0">
              <a:latin typeface="Monotype Corsiva" pitchFamily="66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92696"/>
            <a:ext cx="4034313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132856"/>
            <a:ext cx="71336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5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lumMod val="50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Дякую</a:t>
            </a:r>
            <a:r>
              <a:rPr lang="ru-RU" sz="8800" b="1" cap="none" spc="5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lumMod val="50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за </a:t>
            </a:r>
            <a:r>
              <a:rPr lang="ru-RU" sz="8800" b="1" cap="none" spc="5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lumMod val="50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увагу</a:t>
            </a:r>
            <a:r>
              <a:rPr lang="ru-RU" sz="8800" b="1" cap="none" spc="5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lumMod val="50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!</a:t>
            </a:r>
            <a:endParaRPr lang="ru-RU" sz="8800" b="1" cap="none" spc="50" dirty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2">
                    <a:lumMod val="50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4797152"/>
            <a:ext cx="481574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2">
                      <a:lumMod val="50000"/>
                      <a:alpha val="30000"/>
                    </a:schemeClr>
                  </a:glow>
                </a:effectLst>
                <a:latin typeface="Monotype Corsiva" pitchFamily="66" charset="0"/>
              </a:rPr>
              <a:t>Презентацію</a:t>
            </a:r>
            <a:r>
              <a:rPr lang="ru-RU" sz="3600" b="1" spc="5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2">
                      <a:lumMod val="50000"/>
                      <a:alpha val="3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3600" b="1" spc="5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2">
                      <a:lumMod val="50000"/>
                      <a:alpha val="30000"/>
                    </a:schemeClr>
                  </a:glow>
                </a:effectLst>
                <a:latin typeface="Monotype Corsiva" pitchFamily="66" charset="0"/>
              </a:rPr>
              <a:t>підготувала</a:t>
            </a:r>
            <a:endParaRPr lang="ru-RU" sz="3600" b="1" spc="50" dirty="0" smtClean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2">
                    <a:lumMod val="50000"/>
                    <a:alpha val="30000"/>
                  </a:schemeClr>
                </a:glow>
              </a:effectLst>
              <a:latin typeface="Monotype Corsiva" pitchFamily="66" charset="0"/>
            </a:endParaRPr>
          </a:p>
          <a:p>
            <a:pPr algn="ctr"/>
            <a:r>
              <a:rPr lang="ru-RU" sz="3600" b="1" spc="5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2">
                      <a:lumMod val="50000"/>
                      <a:alpha val="30000"/>
                    </a:schemeClr>
                  </a:glow>
                </a:effectLst>
                <a:latin typeface="Monotype Corsiva" pitchFamily="66" charset="0"/>
              </a:rPr>
              <a:t>учениця</a:t>
            </a:r>
            <a:r>
              <a:rPr lang="ru-RU" sz="3600" b="1" spc="5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2">
                      <a:lumMod val="50000"/>
                      <a:alpha val="30000"/>
                    </a:schemeClr>
                  </a:glow>
                </a:effectLst>
                <a:latin typeface="Monotype Corsiva" pitchFamily="66" charset="0"/>
              </a:rPr>
              <a:t> 9-А </a:t>
            </a:r>
            <a:r>
              <a:rPr lang="ru-RU" sz="3600" b="1" spc="5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2">
                      <a:lumMod val="50000"/>
                      <a:alpha val="30000"/>
                    </a:schemeClr>
                  </a:glow>
                </a:effectLst>
                <a:latin typeface="Monotype Corsiva" pitchFamily="66" charset="0"/>
              </a:rPr>
              <a:t>класу</a:t>
            </a:r>
            <a:endParaRPr lang="ru-RU" sz="3600" b="1" spc="50" dirty="0" smtClean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2">
                    <a:lumMod val="50000"/>
                    <a:alpha val="30000"/>
                  </a:schemeClr>
                </a:glow>
              </a:effectLst>
              <a:latin typeface="Monotype Corsiva" pitchFamily="66" charset="0"/>
            </a:endParaRPr>
          </a:p>
          <a:p>
            <a:pPr algn="ctr"/>
            <a:r>
              <a:rPr lang="ru-RU" sz="3600" b="1" spc="5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2">
                      <a:lumMod val="50000"/>
                      <a:alpha val="30000"/>
                    </a:schemeClr>
                  </a:glow>
                </a:effectLst>
                <a:latin typeface="Monotype Corsiva" pitchFamily="66" charset="0"/>
              </a:rPr>
              <a:t>Чубар</a:t>
            </a:r>
            <a:r>
              <a:rPr lang="ru-RU" sz="3600" b="1" spc="50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2">
                      <a:lumMod val="50000"/>
                      <a:alpha val="3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ru-RU" sz="3600" b="1" spc="5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2">
                      <a:lumMod val="50000"/>
                      <a:alpha val="30000"/>
                    </a:schemeClr>
                  </a:glow>
                </a:effectLst>
                <a:latin typeface="Monotype Corsiva" pitchFamily="66" charset="0"/>
              </a:rPr>
              <a:t>Діна</a:t>
            </a:r>
            <a:endParaRPr lang="uk-UA" sz="36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23528" y="837293"/>
            <a:ext cx="4248472" cy="5262979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Адам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Міцкевич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народився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території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, яка належала до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Литовської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губернії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, зараз же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це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Білорусь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Міцкевич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з'явився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світ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 24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грудня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 1798 року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в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сім'ї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, яка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завжди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сповідувала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демократичні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ідеали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Його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батько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 колись примкнув до Наполеона, тому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що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бачив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 у «маленькому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капралові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»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визволителя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Польщі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Arial" pitchFamily="34" charset="0"/>
                <a:cs typeface="Times New Roman" pitchFamily="18" charset="0"/>
              </a:rPr>
              <a:t>,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  <a:endParaRPr kumimoji="0" lang="uk-UA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b="3529"/>
          <a:stretch>
            <a:fillRect/>
          </a:stretch>
        </p:blipFill>
        <p:spPr bwMode="auto">
          <a:xfrm>
            <a:off x="4788024" y="764704"/>
            <a:ext cx="3924882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548680"/>
            <a:ext cx="5328592" cy="5693866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txBody>
          <a:bodyPr wrap="square">
            <a:spAutoFit/>
          </a:bodyPr>
          <a:lstStyle/>
          <a:p>
            <a:r>
              <a:rPr lang="ru-RU" sz="2600" dirty="0">
                <a:latin typeface="Monotype Corsiva" pitchFamily="66" charset="0"/>
              </a:rPr>
              <a:t>У </a:t>
            </a:r>
            <a:r>
              <a:rPr lang="ru-RU" sz="2600" dirty="0" err="1">
                <a:latin typeface="Monotype Corsiva" pitchFamily="66" charset="0"/>
              </a:rPr>
              <a:t>Віденському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університеті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молодий</a:t>
            </a:r>
            <a:r>
              <a:rPr lang="ru-RU" sz="2600" dirty="0">
                <a:latin typeface="Monotype Corsiva" pitchFamily="66" charset="0"/>
              </a:rPr>
              <a:t> Адам </a:t>
            </a:r>
            <a:r>
              <a:rPr lang="ru-RU" sz="2600" dirty="0" err="1">
                <a:latin typeface="Monotype Corsiva" pitchFamily="66" charset="0"/>
              </a:rPr>
              <a:t>Міцкевич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очолює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поетичний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рух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студентів</a:t>
            </a:r>
            <a:r>
              <a:rPr lang="ru-RU" sz="2600" dirty="0">
                <a:latin typeface="Monotype Corsiva" pitchFamily="66" charset="0"/>
              </a:rPr>
              <a:t>. У 1822 </a:t>
            </a:r>
            <a:r>
              <a:rPr lang="en-US" sz="2600" dirty="0">
                <a:latin typeface="Monotype Corsiva" pitchFamily="66" charset="0"/>
              </a:rPr>
              <a:t>p</a:t>
            </a:r>
            <a:r>
              <a:rPr lang="ru-RU" sz="2600" dirty="0">
                <a:latin typeface="Monotype Corsiva" pitchFamily="66" charset="0"/>
              </a:rPr>
              <a:t>., </a:t>
            </a:r>
            <a:r>
              <a:rPr lang="ru-RU" sz="2600" dirty="0" err="1">
                <a:latin typeface="Monotype Corsiva" pitchFamily="66" charset="0"/>
              </a:rPr>
              <a:t>під</a:t>
            </a:r>
            <a:r>
              <a:rPr lang="ru-RU" sz="2600" dirty="0">
                <a:latin typeface="Monotype Corsiva" pitchFamily="66" charset="0"/>
              </a:rPr>
              <a:t> час </a:t>
            </a:r>
            <a:r>
              <a:rPr lang="ru-RU" sz="2600" dirty="0" err="1">
                <a:latin typeface="Monotype Corsiva" pitchFamily="66" charset="0"/>
              </a:rPr>
              <a:t>публікації</a:t>
            </a:r>
            <a:r>
              <a:rPr lang="ru-RU" sz="2600" dirty="0">
                <a:latin typeface="Monotype Corsiva" pitchFamily="66" charset="0"/>
              </a:rPr>
              <a:t> «</a:t>
            </a:r>
            <a:r>
              <a:rPr lang="ru-RU" sz="2600" dirty="0" err="1">
                <a:latin typeface="Monotype Corsiva" pitchFamily="66" charset="0"/>
              </a:rPr>
              <a:t>Балад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й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романсів</a:t>
            </a:r>
            <a:r>
              <a:rPr lang="ru-RU" sz="2600" dirty="0">
                <a:latin typeface="Monotype Corsiva" pitchFamily="66" charset="0"/>
              </a:rPr>
              <a:t>», </a:t>
            </a:r>
            <a:r>
              <a:rPr lang="ru-RU" sz="2600" dirty="0" err="1">
                <a:latin typeface="Monotype Corsiva" pitchFamily="66" charset="0"/>
              </a:rPr>
              <a:t>він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додає</a:t>
            </a:r>
            <a:r>
              <a:rPr lang="ru-RU" sz="2600" dirty="0">
                <a:latin typeface="Monotype Corsiva" pitchFamily="66" charset="0"/>
              </a:rPr>
              <a:t> до </a:t>
            </a:r>
            <a:r>
              <a:rPr lang="ru-RU" sz="2600" dirty="0" err="1">
                <a:latin typeface="Monotype Corsiva" pitchFamily="66" charset="0"/>
              </a:rPr>
              <a:t>своєї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першої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збірки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передмову</a:t>
            </a:r>
            <a:r>
              <a:rPr lang="ru-RU" sz="2600" dirty="0">
                <a:latin typeface="Monotype Corsiva" pitchFamily="66" charset="0"/>
              </a:rPr>
              <a:t> «Про </a:t>
            </a:r>
            <a:r>
              <a:rPr lang="ru-RU" sz="2600" dirty="0" err="1">
                <a:latin typeface="Monotype Corsiva" pitchFamily="66" charset="0"/>
              </a:rPr>
              <a:t>романтичну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поезію</a:t>
            </a:r>
            <a:r>
              <a:rPr lang="ru-RU" sz="2600" dirty="0">
                <a:latin typeface="Monotype Corsiva" pitchFamily="66" charset="0"/>
              </a:rPr>
              <a:t>», в </a:t>
            </a:r>
            <a:r>
              <a:rPr lang="ru-RU" sz="2600" dirty="0" err="1">
                <a:latin typeface="Monotype Corsiva" pitchFamily="66" charset="0"/>
              </a:rPr>
              <a:t>якій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розповідає</a:t>
            </a:r>
            <a:r>
              <a:rPr lang="ru-RU" sz="2600" dirty="0">
                <a:latin typeface="Monotype Corsiva" pitchFamily="66" charset="0"/>
              </a:rPr>
              <a:t> про </a:t>
            </a:r>
            <a:r>
              <a:rPr lang="ru-RU" sz="2600" dirty="0" err="1">
                <a:latin typeface="Monotype Corsiva" pitchFamily="66" charset="0"/>
              </a:rPr>
              <a:t>європейський</a:t>
            </a:r>
            <a:r>
              <a:rPr lang="ru-RU" sz="2600" dirty="0">
                <a:latin typeface="Monotype Corsiva" pitchFamily="66" charset="0"/>
              </a:rPr>
              <a:t> романтизм, про </a:t>
            </a:r>
            <a:r>
              <a:rPr lang="ru-RU" sz="2600" dirty="0" err="1">
                <a:latin typeface="Monotype Corsiva" pitchFamily="66" charset="0"/>
              </a:rPr>
              <a:t>необхідність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розвитку</a:t>
            </a:r>
            <a:r>
              <a:rPr lang="ru-RU" sz="2600" dirty="0">
                <a:latin typeface="Monotype Corsiva" pitchFamily="66" charset="0"/>
              </a:rPr>
              <a:t> романтичного </a:t>
            </a:r>
            <a:r>
              <a:rPr lang="ru-RU" sz="2600" dirty="0" err="1">
                <a:latin typeface="Monotype Corsiva" pitchFamily="66" charset="0"/>
              </a:rPr>
              <a:t>мистецтва</a:t>
            </a:r>
            <a:r>
              <a:rPr lang="ru-RU" sz="2600" dirty="0">
                <a:latin typeface="Monotype Corsiva" pitchFamily="66" charset="0"/>
              </a:rPr>
              <a:t> у </a:t>
            </a:r>
            <a:r>
              <a:rPr lang="ru-RU" sz="2600" dirty="0" err="1">
                <a:latin typeface="Monotype Corsiva" pitchFamily="66" charset="0"/>
              </a:rPr>
              <a:t>Польщі</a:t>
            </a:r>
            <a:r>
              <a:rPr lang="ru-RU" sz="2600" dirty="0">
                <a:latin typeface="Monotype Corsiva" pitchFamily="66" charset="0"/>
              </a:rPr>
              <a:t>. Сила романтичного </a:t>
            </a:r>
            <a:r>
              <a:rPr lang="ru-RU" sz="2600" dirty="0" err="1">
                <a:latin typeface="Monotype Corsiva" pitchFamily="66" charset="0"/>
              </a:rPr>
              <a:t>мистецтва</a:t>
            </a:r>
            <a:r>
              <a:rPr lang="ru-RU" sz="2600" dirty="0">
                <a:latin typeface="Monotype Corsiva" pitchFamily="66" charset="0"/>
              </a:rPr>
              <a:t>, на думку </a:t>
            </a:r>
            <a:r>
              <a:rPr lang="ru-RU" sz="2600" dirty="0" err="1">
                <a:latin typeface="Monotype Corsiva" pitchFamily="66" charset="0"/>
              </a:rPr>
              <a:t>Міцкевича</a:t>
            </a:r>
            <a:r>
              <a:rPr lang="ru-RU" sz="2600" dirty="0">
                <a:latin typeface="Monotype Corsiva" pitchFamily="66" charset="0"/>
              </a:rPr>
              <a:t>, </a:t>
            </a:r>
            <a:r>
              <a:rPr lang="ru-RU" sz="2600" dirty="0" err="1">
                <a:latin typeface="Monotype Corsiva" pitchFamily="66" charset="0"/>
              </a:rPr>
              <a:t>полягає</a:t>
            </a:r>
            <a:r>
              <a:rPr lang="ru-RU" sz="2600" dirty="0">
                <a:latin typeface="Monotype Corsiva" pitchFamily="66" charset="0"/>
              </a:rPr>
              <a:t> у </a:t>
            </a:r>
            <a:r>
              <a:rPr lang="ru-RU" sz="2600" dirty="0" err="1">
                <a:latin typeface="Monotype Corsiva" pitchFamily="66" charset="0"/>
              </a:rPr>
              <a:t>оперті</a:t>
            </a:r>
            <a:r>
              <a:rPr lang="ru-RU" sz="2600" dirty="0">
                <a:latin typeface="Monotype Corsiva" pitchFamily="66" charset="0"/>
              </a:rPr>
              <a:t> на </a:t>
            </a:r>
            <a:r>
              <a:rPr lang="ru-RU" sz="2600" dirty="0" err="1">
                <a:latin typeface="Monotype Corsiva" pitchFamily="66" charset="0"/>
              </a:rPr>
              <a:t>національний</a:t>
            </a:r>
            <a:r>
              <a:rPr lang="ru-RU" sz="2600" dirty="0">
                <a:latin typeface="Monotype Corsiva" pitchFamily="66" charset="0"/>
              </a:rPr>
              <a:t> характер </a:t>
            </a:r>
            <a:r>
              <a:rPr lang="ru-RU" sz="2600" dirty="0" err="1">
                <a:latin typeface="Monotype Corsiva" pitchFamily="66" charset="0"/>
              </a:rPr>
              <a:t>і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національну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історію</a:t>
            </a:r>
            <a:r>
              <a:rPr lang="ru-RU" sz="2600" dirty="0">
                <a:latin typeface="Monotype Corsiva" pitchFamily="66" charset="0"/>
              </a:rPr>
              <a:t>, у </a:t>
            </a:r>
            <a:r>
              <a:rPr lang="ru-RU" sz="2600" dirty="0" err="1">
                <a:latin typeface="Monotype Corsiva" pitchFamily="66" charset="0"/>
              </a:rPr>
              <a:t>зображенні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оригінальності</a:t>
            </a:r>
            <a:r>
              <a:rPr lang="ru-RU" sz="2600" dirty="0">
                <a:latin typeface="Monotype Corsiva" pitchFamily="66" charset="0"/>
              </a:rPr>
              <a:t> кожного народу. </a:t>
            </a:r>
            <a:endParaRPr lang="uk-UA" sz="2600" dirty="0">
              <a:latin typeface="Monotype Corsiva" pitchFamily="66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2544283" cy="305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2520280" cy="3089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365104"/>
            <a:ext cx="8496944" cy="2308324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itchFamily="66" charset="0"/>
              </a:rPr>
              <a:t>У той час, коли </a:t>
            </a:r>
            <a:r>
              <a:rPr lang="ru-RU" sz="2400" dirty="0" err="1">
                <a:latin typeface="Monotype Corsiva" pitchFamily="66" charset="0"/>
              </a:rPr>
              <a:t>його</a:t>
            </a:r>
            <a:r>
              <a:rPr lang="ru-RU" sz="2400" dirty="0">
                <a:latin typeface="Monotype Corsiva" pitchFamily="66" charset="0"/>
              </a:rPr>
              <a:t> народ </a:t>
            </a:r>
            <a:r>
              <a:rPr lang="ru-RU" sz="2400" dirty="0" err="1">
                <a:latin typeface="Monotype Corsiva" pitchFamily="66" charset="0"/>
              </a:rPr>
              <a:t>страждає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під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іноземним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гнітом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Міцкевич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створює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поему «</a:t>
            </a:r>
            <a:r>
              <a:rPr lang="ru-RU" sz="2400" dirty="0" err="1">
                <a:latin typeface="Monotype Corsiva" pitchFamily="66" charset="0"/>
              </a:rPr>
              <a:t>Гражина</a:t>
            </a:r>
            <a:r>
              <a:rPr lang="ru-RU" sz="2400" dirty="0" smtClean="0">
                <a:latin typeface="Monotype Corsiva" pitchFamily="66" charset="0"/>
              </a:rPr>
              <a:t>»</a:t>
            </a:r>
            <a:r>
              <a:rPr lang="en-US" sz="24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у як</a:t>
            </a:r>
            <a:r>
              <a:rPr lang="uk-UA" sz="2400" dirty="0" err="1" smtClean="0">
                <a:latin typeface="Monotype Corsiva" pitchFamily="66" charset="0"/>
              </a:rPr>
              <a:t>ій</a:t>
            </a:r>
            <a:r>
              <a:rPr lang="uk-UA" sz="2400" dirty="0" smtClean="0">
                <a:latin typeface="Monotype Corsiva" pitchFamily="66" charset="0"/>
              </a:rPr>
              <a:t> йдеться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>
                <a:latin typeface="Monotype Corsiva" pitchFamily="66" charset="0"/>
              </a:rPr>
              <a:t>про </a:t>
            </a:r>
            <a:r>
              <a:rPr lang="ru-RU" sz="2400" dirty="0" err="1">
                <a:latin typeface="Monotype Corsiva" pitchFamily="66" charset="0"/>
              </a:rPr>
              <a:t>героїчне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 smtClean="0">
                <a:latin typeface="Monotype Corsiva" pitchFamily="66" charset="0"/>
              </a:rPr>
              <a:t>минуле</a:t>
            </a:r>
            <a:r>
              <a:rPr lang="ru-RU" sz="2400" dirty="0" smtClean="0">
                <a:latin typeface="Monotype Corsiva" pitchFamily="66" charset="0"/>
              </a:rPr>
              <a:t> та про </a:t>
            </a:r>
            <a:r>
              <a:rPr lang="ru-RU" sz="2400" dirty="0" err="1">
                <a:latin typeface="Monotype Corsiva" pitchFamily="66" charset="0"/>
              </a:rPr>
              <a:t>відчайдушний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вчинок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княгині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Гражини</a:t>
            </a:r>
            <a:r>
              <a:rPr lang="ru-RU" sz="2400" dirty="0">
                <a:latin typeface="Monotype Corsiva" pitchFamily="66" charset="0"/>
              </a:rPr>
              <a:t>, яка </a:t>
            </a:r>
            <a:r>
              <a:rPr lang="ru-RU" sz="2400" dirty="0" err="1">
                <a:latin typeface="Monotype Corsiva" pitchFamily="66" charset="0"/>
              </a:rPr>
              <a:t>очолила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литовське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військо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тоді</a:t>
            </a:r>
            <a:r>
              <a:rPr lang="ru-RU" sz="2400" dirty="0">
                <a:latin typeface="Monotype Corsiva" pitchFamily="66" charset="0"/>
              </a:rPr>
              <a:t>, коли </a:t>
            </a:r>
            <a:r>
              <a:rPr lang="ru-RU" sz="2400" dirty="0" err="1">
                <a:latin typeface="Monotype Corsiva" pitchFamily="66" charset="0"/>
              </a:rPr>
              <a:t>її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чоловік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перебував</a:t>
            </a:r>
            <a:r>
              <a:rPr lang="ru-RU" sz="2400" dirty="0">
                <a:latin typeface="Monotype Corsiva" pitchFamily="66" charset="0"/>
              </a:rPr>
              <a:t> у горах на </a:t>
            </a:r>
            <a:r>
              <a:rPr lang="ru-RU" sz="2400" dirty="0" err="1">
                <a:latin typeface="Monotype Corsiva" pitchFamily="66" charset="0"/>
              </a:rPr>
              <a:t>полюванні</a:t>
            </a:r>
            <a:r>
              <a:rPr lang="ru-RU" sz="2400" dirty="0">
                <a:latin typeface="Monotype Corsiva" pitchFamily="66" charset="0"/>
              </a:rPr>
              <a:t>. Так </a:t>
            </a:r>
            <a:r>
              <a:rPr lang="ru-RU" sz="2400" dirty="0" err="1">
                <a:latin typeface="Monotype Corsiva" pitchFamily="66" charset="0"/>
              </a:rPr>
              <a:t>народжується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характерний</a:t>
            </a:r>
            <a:r>
              <a:rPr lang="ru-RU" sz="2400" dirty="0">
                <a:latin typeface="Monotype Corsiva" pitchFamily="66" charset="0"/>
              </a:rPr>
              <a:t> для </a:t>
            </a:r>
            <a:r>
              <a:rPr lang="ru-RU" sz="2400" dirty="0" err="1">
                <a:latin typeface="Monotype Corsiva" pitchFamily="66" charset="0"/>
              </a:rPr>
              <a:t>поета</a:t>
            </a:r>
            <a:r>
              <a:rPr lang="ru-RU" sz="2400" dirty="0">
                <a:latin typeface="Monotype Corsiva" pitchFamily="66" charset="0"/>
              </a:rPr>
              <a:t> герой — </a:t>
            </a:r>
            <a:r>
              <a:rPr lang="ru-RU" sz="2400" dirty="0" err="1">
                <a:latin typeface="Monotype Corsiva" pitchFamily="66" charset="0"/>
              </a:rPr>
              <a:t>людина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героїчна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і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відчайдушна</a:t>
            </a:r>
            <a:r>
              <a:rPr lang="ru-RU" sz="2400" dirty="0">
                <a:latin typeface="Monotype Corsiva" pitchFamily="66" charset="0"/>
              </a:rPr>
              <a:t>, яка </a:t>
            </a:r>
            <a:r>
              <a:rPr lang="ru-RU" sz="2400" dirty="0" err="1">
                <a:latin typeface="Monotype Corsiva" pitchFamily="66" charset="0"/>
              </a:rPr>
              <a:t>жертвує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усім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заради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свободи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Батьківщини</a:t>
            </a:r>
            <a:r>
              <a:rPr lang="ru-RU" sz="2400" dirty="0">
                <a:latin typeface="Monotype Corsiva" pitchFamily="66" charset="0"/>
              </a:rPr>
              <a:t>.</a:t>
            </a:r>
            <a:endParaRPr lang="uk-UA" sz="2400" dirty="0">
              <a:latin typeface="Monotype Corsiva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4259" t="14588" r="7334" b="6793"/>
          <a:stretch>
            <a:fillRect/>
          </a:stretch>
        </p:blipFill>
        <p:spPr bwMode="auto">
          <a:xfrm>
            <a:off x="827584" y="332656"/>
            <a:ext cx="7488832" cy="378467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908720"/>
            <a:ext cx="4464496" cy="5001369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txBody>
          <a:bodyPr wrap="square">
            <a:spAutoFit/>
          </a:bodyPr>
          <a:lstStyle/>
          <a:p>
            <a:r>
              <a:rPr lang="ru-RU" sz="2900" dirty="0" err="1">
                <a:latin typeface="Monotype Corsiva" pitchFamily="66" charset="0"/>
              </a:rPr>
              <a:t>Ліро-драматична</a:t>
            </a:r>
            <a:r>
              <a:rPr lang="ru-RU" sz="2900" dirty="0">
                <a:latin typeface="Monotype Corsiva" pitchFamily="66" charset="0"/>
              </a:rPr>
              <a:t> поема «</a:t>
            </a:r>
            <a:r>
              <a:rPr lang="ru-RU" sz="2900" dirty="0" err="1">
                <a:latin typeface="Monotype Corsiva" pitchFamily="66" charset="0"/>
              </a:rPr>
              <a:t>Дзяди</a:t>
            </a:r>
            <a:r>
              <a:rPr lang="ru-RU" sz="2900" dirty="0">
                <a:latin typeface="Monotype Corsiva" pitchFamily="66" charset="0"/>
              </a:rPr>
              <a:t>» («</a:t>
            </a:r>
            <a:r>
              <a:rPr lang="ru-RU" sz="2900" dirty="0" err="1">
                <a:latin typeface="Monotype Corsiva" pitchFamily="66" charset="0"/>
              </a:rPr>
              <a:t>Поминання</a:t>
            </a:r>
            <a:r>
              <a:rPr lang="ru-RU" sz="2900" dirty="0">
                <a:latin typeface="Monotype Corsiva" pitchFamily="66" charset="0"/>
              </a:rPr>
              <a:t>», </a:t>
            </a:r>
            <a:r>
              <a:rPr lang="ru-RU" sz="2900" dirty="0" err="1">
                <a:latin typeface="Monotype Corsiva" pitchFamily="66" charset="0"/>
              </a:rPr>
              <a:t>або</a:t>
            </a:r>
            <a:r>
              <a:rPr lang="ru-RU" sz="2900" dirty="0">
                <a:latin typeface="Monotype Corsiva" pitchFamily="66" charset="0"/>
              </a:rPr>
              <a:t> «</a:t>
            </a:r>
            <a:r>
              <a:rPr lang="ru-RU" sz="2900" dirty="0" err="1">
                <a:latin typeface="Monotype Corsiva" pitchFamily="66" charset="0"/>
              </a:rPr>
              <a:t>Діди</a:t>
            </a:r>
            <a:r>
              <a:rPr lang="ru-RU" sz="2900" dirty="0">
                <a:latin typeface="Monotype Corsiva" pitchFamily="66" charset="0"/>
              </a:rPr>
              <a:t>») стала для </a:t>
            </a:r>
            <a:r>
              <a:rPr lang="ru-RU" sz="2900" dirty="0" err="1">
                <a:latin typeface="Monotype Corsiva" pitchFamily="66" charset="0"/>
              </a:rPr>
              <a:t>Міцкевича</a:t>
            </a:r>
            <a:r>
              <a:rPr lang="ru-RU" sz="2900" dirty="0">
                <a:latin typeface="Monotype Corsiva" pitchFamily="66" charset="0"/>
              </a:rPr>
              <a:t> </a:t>
            </a:r>
            <a:r>
              <a:rPr lang="ru-RU" sz="2900" dirty="0" err="1">
                <a:latin typeface="Monotype Corsiva" pitchFamily="66" charset="0"/>
              </a:rPr>
              <a:t>твором</a:t>
            </a:r>
            <a:r>
              <a:rPr lang="ru-RU" sz="2900" dirty="0">
                <a:latin typeface="Monotype Corsiva" pitchFamily="66" charset="0"/>
              </a:rPr>
              <a:t>, до </a:t>
            </a:r>
            <a:r>
              <a:rPr lang="ru-RU" sz="2900" dirty="0" err="1">
                <a:latin typeface="Monotype Corsiva" pitchFamily="66" charset="0"/>
              </a:rPr>
              <a:t>якого</a:t>
            </a:r>
            <a:r>
              <a:rPr lang="ru-RU" sz="2900" dirty="0">
                <a:latin typeface="Monotype Corsiva" pitchFamily="66" charset="0"/>
              </a:rPr>
              <a:t> </a:t>
            </a:r>
            <a:r>
              <a:rPr lang="ru-RU" sz="2900" dirty="0" err="1">
                <a:latin typeface="Monotype Corsiva" pitchFamily="66" charset="0"/>
              </a:rPr>
              <a:t>він</a:t>
            </a:r>
            <a:r>
              <a:rPr lang="ru-RU" sz="2900" dirty="0">
                <a:latin typeface="Monotype Corsiva" pitchFamily="66" charset="0"/>
              </a:rPr>
              <a:t> </a:t>
            </a:r>
            <a:r>
              <a:rPr lang="ru-RU" sz="2900" dirty="0" err="1">
                <a:latin typeface="Monotype Corsiva" pitchFamily="66" charset="0"/>
              </a:rPr>
              <a:t>повертався</a:t>
            </a:r>
            <a:r>
              <a:rPr lang="ru-RU" sz="2900" dirty="0">
                <a:latin typeface="Monotype Corsiva" pitchFamily="66" charset="0"/>
              </a:rPr>
              <a:t> усе </a:t>
            </a:r>
            <a:r>
              <a:rPr lang="ru-RU" sz="2900" dirty="0" err="1">
                <a:latin typeface="Monotype Corsiva" pitchFamily="66" charset="0"/>
              </a:rPr>
              <a:t>життя</a:t>
            </a:r>
            <a:r>
              <a:rPr lang="ru-RU" sz="2900" dirty="0">
                <a:latin typeface="Monotype Corsiva" pitchFamily="66" charset="0"/>
              </a:rPr>
              <a:t>. «</a:t>
            </a:r>
            <a:r>
              <a:rPr lang="ru-RU" sz="2900" dirty="0" err="1">
                <a:latin typeface="Monotype Corsiva" pitchFamily="66" charset="0"/>
              </a:rPr>
              <a:t>Дзяди</a:t>
            </a:r>
            <a:r>
              <a:rPr lang="ru-RU" sz="2900" dirty="0">
                <a:latin typeface="Monotype Corsiva" pitchFamily="66" charset="0"/>
              </a:rPr>
              <a:t>» </a:t>
            </a:r>
            <a:r>
              <a:rPr lang="ru-RU" sz="2900" dirty="0" err="1">
                <a:latin typeface="Monotype Corsiva" pitchFamily="66" charset="0"/>
              </a:rPr>
              <a:t>розповідають</a:t>
            </a:r>
            <a:r>
              <a:rPr lang="ru-RU" sz="2900" dirty="0">
                <a:latin typeface="Monotype Corsiva" pitchFamily="66" charset="0"/>
              </a:rPr>
              <a:t> про </a:t>
            </a:r>
            <a:r>
              <a:rPr lang="ru-RU" sz="2900" dirty="0" err="1">
                <a:latin typeface="Monotype Corsiva" pitchFamily="66" charset="0"/>
              </a:rPr>
              <a:t>зв'язок</a:t>
            </a:r>
            <a:r>
              <a:rPr lang="ru-RU" sz="2900" dirty="0">
                <a:latin typeface="Monotype Corsiva" pitchFamily="66" charset="0"/>
              </a:rPr>
              <a:t> </a:t>
            </a:r>
            <a:r>
              <a:rPr lang="ru-RU" sz="2900" dirty="0" err="1">
                <a:latin typeface="Monotype Corsiva" pitchFamily="66" charset="0"/>
              </a:rPr>
              <a:t>між</a:t>
            </a:r>
            <a:r>
              <a:rPr lang="ru-RU" sz="2900" dirty="0">
                <a:latin typeface="Monotype Corsiva" pitchFamily="66" charset="0"/>
              </a:rPr>
              <a:t> </a:t>
            </a:r>
            <a:r>
              <a:rPr lang="ru-RU" sz="2900" dirty="0" err="1">
                <a:latin typeface="Monotype Corsiva" pitchFamily="66" charset="0"/>
              </a:rPr>
              <a:t>живими</a:t>
            </a:r>
            <a:r>
              <a:rPr lang="ru-RU" sz="2900" dirty="0">
                <a:latin typeface="Monotype Corsiva" pitchFamily="66" charset="0"/>
              </a:rPr>
              <a:t> </a:t>
            </a:r>
            <a:r>
              <a:rPr lang="ru-RU" sz="2900" dirty="0" err="1">
                <a:latin typeface="Monotype Corsiva" pitchFamily="66" charset="0"/>
              </a:rPr>
              <a:t>й</a:t>
            </a:r>
            <a:r>
              <a:rPr lang="ru-RU" sz="2900" dirty="0">
                <a:latin typeface="Monotype Corsiva" pitchFamily="66" charset="0"/>
              </a:rPr>
              <a:t> </a:t>
            </a:r>
            <a:r>
              <a:rPr lang="ru-RU" sz="2900" dirty="0" err="1">
                <a:latin typeface="Monotype Corsiva" pitchFamily="66" charset="0"/>
              </a:rPr>
              <a:t>померлими</a:t>
            </a:r>
            <a:r>
              <a:rPr lang="ru-RU" sz="2900" dirty="0">
                <a:latin typeface="Monotype Corsiva" pitchFamily="66" charset="0"/>
              </a:rPr>
              <a:t>, </a:t>
            </a:r>
            <a:r>
              <a:rPr lang="ru-RU" sz="2900" dirty="0" err="1">
                <a:latin typeface="Monotype Corsiva" pitchFamily="66" charset="0"/>
              </a:rPr>
              <a:t>про</a:t>
            </a:r>
            <a:r>
              <a:rPr lang="ru-RU" sz="2900" dirty="0">
                <a:latin typeface="Monotype Corsiva" pitchFamily="66" charset="0"/>
              </a:rPr>
              <a:t> </a:t>
            </a:r>
            <a:r>
              <a:rPr lang="ru-RU" sz="2900" dirty="0" err="1">
                <a:latin typeface="Monotype Corsiva" pitchFamily="66" charset="0"/>
              </a:rPr>
              <a:t>посмертну</a:t>
            </a:r>
            <a:r>
              <a:rPr lang="ru-RU" sz="2900" dirty="0">
                <a:latin typeface="Monotype Corsiva" pitchFamily="66" charset="0"/>
              </a:rPr>
              <a:t> кару для тих, </a:t>
            </a:r>
            <a:r>
              <a:rPr lang="ru-RU" sz="2900" dirty="0" err="1">
                <a:latin typeface="Monotype Corsiva" pitchFamily="66" charset="0"/>
              </a:rPr>
              <a:t>хто</a:t>
            </a:r>
            <a:r>
              <a:rPr lang="ru-RU" sz="2900" dirty="0">
                <a:latin typeface="Monotype Corsiva" pitchFamily="66" charset="0"/>
              </a:rPr>
              <a:t> не </a:t>
            </a:r>
            <a:r>
              <a:rPr lang="ru-RU" sz="2900" dirty="0" err="1">
                <a:latin typeface="Monotype Corsiva" pitchFamily="66" charset="0"/>
              </a:rPr>
              <a:t>жалів</a:t>
            </a:r>
            <a:r>
              <a:rPr lang="ru-RU" sz="2900" dirty="0">
                <a:latin typeface="Monotype Corsiva" pitchFamily="66" charset="0"/>
              </a:rPr>
              <a:t> </a:t>
            </a:r>
            <a:r>
              <a:rPr lang="ru-RU" sz="2900" dirty="0" err="1">
                <a:latin typeface="Monotype Corsiva" pitchFamily="66" charset="0"/>
              </a:rPr>
              <a:t>нещасних</a:t>
            </a:r>
            <a:r>
              <a:rPr lang="ru-RU" sz="2900" dirty="0">
                <a:latin typeface="Monotype Corsiva" pitchFamily="66" charset="0"/>
              </a:rPr>
              <a:t>, </a:t>
            </a:r>
            <a:r>
              <a:rPr lang="ru-RU" sz="2900" dirty="0" err="1">
                <a:latin typeface="Monotype Corsiva" pitchFamily="66" charset="0"/>
              </a:rPr>
              <a:t>пригноблював</a:t>
            </a:r>
            <a:r>
              <a:rPr lang="ru-RU" sz="2900" dirty="0">
                <a:latin typeface="Monotype Corsiva" pitchFamily="66" charset="0"/>
              </a:rPr>
              <a:t> </a:t>
            </a:r>
            <a:r>
              <a:rPr lang="ru-RU" sz="2900" dirty="0" err="1">
                <a:latin typeface="Monotype Corsiva" pitchFamily="66" charset="0"/>
              </a:rPr>
              <a:t>вбогих</a:t>
            </a:r>
            <a:r>
              <a:rPr lang="ru-RU" sz="2900" dirty="0">
                <a:latin typeface="Monotype Corsiva" pitchFamily="66" charset="0"/>
              </a:rPr>
              <a:t>.</a:t>
            </a:r>
            <a:endParaRPr lang="uk-UA" sz="2900" dirty="0">
              <a:latin typeface="Monotype Corsiva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3693423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4248472" cy="5262979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itchFamily="66" charset="0"/>
              </a:rPr>
              <a:t>У1823 р. </a:t>
            </a:r>
            <a:r>
              <a:rPr lang="ru-RU" sz="2400" dirty="0" err="1">
                <a:latin typeface="Monotype Corsiva" pitchFamily="66" charset="0"/>
              </a:rPr>
              <a:t>Міцкевича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було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заарештовано</a:t>
            </a:r>
            <a:r>
              <a:rPr lang="ru-RU" sz="2400" dirty="0">
                <a:latin typeface="Monotype Corsiva" pitchFamily="66" charset="0"/>
              </a:rPr>
              <a:t> «за участь у </a:t>
            </a:r>
            <a:r>
              <a:rPr lang="ru-RU" sz="2400" dirty="0" err="1">
                <a:latin typeface="Monotype Corsiva" pitchFamily="66" charset="0"/>
              </a:rPr>
              <a:t>таємних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зборах</a:t>
            </a:r>
            <a:r>
              <a:rPr lang="ru-RU" sz="2400" dirty="0">
                <a:latin typeface="Monotype Corsiva" pitchFamily="66" charset="0"/>
              </a:rPr>
              <a:t>». </a:t>
            </a:r>
            <a:r>
              <a:rPr lang="ru-RU" sz="2400" dirty="0" err="1">
                <a:latin typeface="Monotype Corsiva" pitchFamily="66" charset="0"/>
              </a:rPr>
              <a:t>Якийсь</a:t>
            </a:r>
            <a:r>
              <a:rPr lang="ru-RU" sz="2400" dirty="0">
                <a:latin typeface="Monotype Corsiva" pitchFamily="66" charset="0"/>
              </a:rPr>
              <a:t> час </a:t>
            </a:r>
            <a:r>
              <a:rPr lang="ru-RU" sz="2400" dirty="0" err="1">
                <a:latin typeface="Monotype Corsiva" pitchFamily="66" charset="0"/>
              </a:rPr>
              <a:t>його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протримали</a:t>
            </a:r>
            <a:r>
              <a:rPr lang="ru-RU" sz="2400" dirty="0">
                <a:latin typeface="Monotype Corsiva" pitchFamily="66" charset="0"/>
              </a:rPr>
              <a:t> у </a:t>
            </a:r>
            <a:r>
              <a:rPr lang="ru-RU" sz="2400" dirty="0" err="1">
                <a:latin typeface="Monotype Corsiva" pitchFamily="66" charset="0"/>
              </a:rPr>
              <a:t>тюрмі</a:t>
            </a:r>
            <a:r>
              <a:rPr lang="ru-RU" sz="2400" dirty="0">
                <a:latin typeface="Monotype Corsiva" pitchFamily="66" charset="0"/>
              </a:rPr>
              <a:t>, а </a:t>
            </a:r>
            <a:r>
              <a:rPr lang="ru-RU" sz="2400" dirty="0" err="1">
                <a:latin typeface="Monotype Corsiva" pitchFamily="66" charset="0"/>
              </a:rPr>
              <a:t>потім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вислали</a:t>
            </a:r>
            <a:r>
              <a:rPr lang="ru-RU" sz="2400" dirty="0">
                <a:latin typeface="Monotype Corsiva" pitchFamily="66" charset="0"/>
              </a:rPr>
              <a:t> до </a:t>
            </a:r>
            <a:r>
              <a:rPr lang="ru-RU" sz="2400" dirty="0" err="1">
                <a:latin typeface="Monotype Corsiva" pitchFamily="66" charset="0"/>
              </a:rPr>
              <a:t>Росії</a:t>
            </a:r>
            <a:r>
              <a:rPr lang="ru-RU" sz="2400" dirty="0">
                <a:latin typeface="Monotype Corsiva" pitchFamily="66" charset="0"/>
              </a:rPr>
              <a:t>. </a:t>
            </a:r>
            <a:r>
              <a:rPr lang="ru-RU" sz="2400" dirty="0" err="1">
                <a:latin typeface="Monotype Corsiva" pitchFamily="66" charset="0"/>
              </a:rPr>
              <a:t>Міцкевича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починають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публікувати</a:t>
            </a:r>
            <a:r>
              <a:rPr lang="ru-RU" sz="2400" dirty="0">
                <a:latin typeface="Monotype Corsiva" pitchFamily="66" charset="0"/>
              </a:rPr>
              <a:t> мало не </a:t>
            </a:r>
            <a:r>
              <a:rPr lang="ru-RU" sz="2400" dirty="0" err="1">
                <a:latin typeface="Monotype Corsiva" pitchFamily="66" charset="0"/>
              </a:rPr>
              <a:t>всі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столичні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журнали</a:t>
            </a:r>
            <a:r>
              <a:rPr lang="ru-RU" sz="2400" dirty="0">
                <a:latin typeface="Monotype Corsiva" pitchFamily="66" charset="0"/>
              </a:rPr>
              <a:t>, </a:t>
            </a:r>
            <a:r>
              <a:rPr lang="ru-RU" sz="2400" dirty="0" err="1">
                <a:latin typeface="Monotype Corsiva" pitchFamily="66" charset="0"/>
              </a:rPr>
              <a:t>його</a:t>
            </a:r>
            <a:r>
              <a:rPr lang="ru-RU" sz="2400" dirty="0">
                <a:latin typeface="Monotype Corsiva" pitchFamily="66" charset="0"/>
              </a:rPr>
              <a:t> охоче </a:t>
            </a:r>
            <a:r>
              <a:rPr lang="ru-RU" sz="2400" dirty="0" err="1">
                <a:latin typeface="Monotype Corsiva" pitchFamily="66" charset="0"/>
              </a:rPr>
              <a:t>приймають</a:t>
            </a:r>
            <a:r>
              <a:rPr lang="ru-RU" sz="2400" dirty="0">
                <a:latin typeface="Monotype Corsiva" pitchFamily="66" charset="0"/>
              </a:rPr>
              <a:t> у </a:t>
            </a:r>
            <a:r>
              <a:rPr lang="ru-RU" sz="2400" dirty="0" err="1">
                <a:latin typeface="Monotype Corsiva" pitchFamily="66" charset="0"/>
              </a:rPr>
              <a:t>вищому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суспільстві</a:t>
            </a:r>
            <a:r>
              <a:rPr lang="ru-RU" sz="2400" dirty="0">
                <a:latin typeface="Monotype Corsiva" pitchFamily="66" charset="0"/>
              </a:rPr>
              <a:t>. Але не до </a:t>
            </a:r>
            <a:r>
              <a:rPr lang="ru-RU" sz="2400" dirty="0" err="1">
                <a:latin typeface="Monotype Corsiva" pitchFamily="66" charset="0"/>
              </a:rPr>
              <a:t>нього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тягнеться</a:t>
            </a:r>
            <a:r>
              <a:rPr lang="ru-RU" sz="2400" dirty="0">
                <a:latin typeface="Monotype Corsiva" pitchFamily="66" charset="0"/>
              </a:rPr>
              <a:t> душа </a:t>
            </a:r>
            <a:r>
              <a:rPr lang="ru-RU" sz="2400" dirty="0" err="1">
                <a:latin typeface="Monotype Corsiva" pitchFamily="66" charset="0"/>
              </a:rPr>
              <a:t>поета</a:t>
            </a:r>
            <a:r>
              <a:rPr lang="ru-RU" sz="2400" dirty="0">
                <a:latin typeface="Monotype Corsiva" pitchFamily="66" charset="0"/>
              </a:rPr>
              <a:t>, </a:t>
            </a:r>
            <a:r>
              <a:rPr lang="ru-RU" sz="2400" dirty="0" err="1">
                <a:latin typeface="Monotype Corsiva" pitchFamily="66" charset="0"/>
              </a:rPr>
              <a:t>Він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зав'язує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тісну</a:t>
            </a:r>
            <a:r>
              <a:rPr lang="ru-RU" sz="2400" dirty="0">
                <a:latin typeface="Monotype Corsiva" pitchFamily="66" charset="0"/>
              </a:rPr>
              <a:t> дружбу </a:t>
            </a:r>
            <a:r>
              <a:rPr lang="ru-RU" sz="2400" dirty="0" err="1">
                <a:latin typeface="Monotype Corsiva" pitchFamily="66" charset="0"/>
              </a:rPr>
              <a:t>з</a:t>
            </a:r>
            <a:r>
              <a:rPr lang="ru-RU" sz="2400" dirty="0">
                <a:latin typeface="Monotype Corsiva" pitchFamily="66" charset="0"/>
              </a:rPr>
              <a:t> декабристами (особливо </a:t>
            </a:r>
            <a:r>
              <a:rPr lang="ru-RU" sz="2400" dirty="0" err="1">
                <a:latin typeface="Monotype Corsiva" pitchFamily="66" charset="0"/>
              </a:rPr>
              <a:t>з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Рилєєвим</a:t>
            </a:r>
            <a:r>
              <a:rPr lang="ru-RU" sz="2400" dirty="0">
                <a:latin typeface="Monotype Corsiva" pitchFamily="66" charset="0"/>
              </a:rPr>
              <a:t>), </a:t>
            </a:r>
            <a:r>
              <a:rPr lang="ru-RU" sz="2400" dirty="0" err="1">
                <a:latin typeface="Monotype Corsiva" pitchFamily="66" charset="0"/>
              </a:rPr>
              <a:t>товаришує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з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Пушкіним</a:t>
            </a:r>
            <a:r>
              <a:rPr lang="ru-RU" sz="2400" dirty="0">
                <a:latin typeface="Monotype Corsiva" pitchFamily="66" charset="0"/>
              </a:rPr>
              <a:t> (</a:t>
            </a:r>
            <a:r>
              <a:rPr lang="ru-RU" sz="2400" dirty="0" err="1">
                <a:latin typeface="Monotype Corsiva" pitchFamily="66" charset="0"/>
              </a:rPr>
              <a:t>щоправда</a:t>
            </a:r>
            <a:r>
              <a:rPr lang="ru-RU" sz="2400" dirty="0">
                <a:latin typeface="Monotype Corsiva" pitchFamily="66" charset="0"/>
              </a:rPr>
              <a:t>, </a:t>
            </a:r>
            <a:r>
              <a:rPr lang="ru-RU" sz="2400" dirty="0" err="1">
                <a:latin typeface="Monotype Corsiva" pitchFamily="66" charset="0"/>
              </a:rPr>
              <a:t>пізніше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їхні</a:t>
            </a:r>
            <a:r>
              <a:rPr lang="ru-RU" sz="2400" dirty="0">
                <a:latin typeface="Monotype Corsiva" pitchFamily="66" charset="0"/>
              </a:rPr>
              <a:t> шляхи </a:t>
            </a:r>
            <a:r>
              <a:rPr lang="ru-RU" sz="2400" dirty="0" err="1">
                <a:latin typeface="Monotype Corsiva" pitchFamily="66" charset="0"/>
              </a:rPr>
              <a:t>розійшлися</a:t>
            </a:r>
            <a:r>
              <a:rPr lang="ru-RU" sz="2400" dirty="0">
                <a:latin typeface="Monotype Corsiva" pitchFamily="66" charset="0"/>
              </a:rPr>
              <a:t>).</a:t>
            </a:r>
            <a:endParaRPr lang="uk-UA" sz="2400" dirty="0">
              <a:latin typeface="Monotype Corsiva" pitchFamily="66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20688"/>
            <a:ext cx="3304653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1412776"/>
            <a:ext cx="3672408" cy="4401205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err="1">
                <a:latin typeface="Monotype Corsiva" pitchFamily="66" charset="0"/>
              </a:rPr>
              <a:t>Відвідавши</a:t>
            </a:r>
            <a:r>
              <a:rPr lang="ru-RU" sz="2800" dirty="0">
                <a:latin typeface="Monotype Corsiva" pitchFamily="66" charset="0"/>
              </a:rPr>
              <a:t> Москву, Петербург, Одесу, у 1825 р. поет </a:t>
            </a:r>
            <a:r>
              <a:rPr lang="ru-RU" sz="2800" dirty="0" err="1">
                <a:latin typeface="Monotype Corsiva" pitchFamily="66" charset="0"/>
              </a:rPr>
              <a:t>приїжджає</a:t>
            </a:r>
            <a:r>
              <a:rPr lang="ru-RU" sz="2800" dirty="0">
                <a:latin typeface="Monotype Corsiva" pitchFamily="66" charset="0"/>
              </a:rPr>
              <a:t> до </a:t>
            </a:r>
            <a:r>
              <a:rPr lang="ru-RU" sz="2800" dirty="0" err="1">
                <a:latin typeface="Monotype Corsiva" pitchFamily="66" charset="0"/>
              </a:rPr>
              <a:t>Криму</a:t>
            </a:r>
            <a:r>
              <a:rPr lang="ru-RU" sz="2800" dirty="0">
                <a:latin typeface="Monotype Corsiva" pitchFamily="66" charset="0"/>
              </a:rPr>
              <a:t>. </a:t>
            </a:r>
            <a:r>
              <a:rPr lang="ru-RU" sz="2800" dirty="0" err="1">
                <a:latin typeface="Monotype Corsiva" pitchFamily="66" charset="0"/>
              </a:rPr>
              <a:t>Нещодавно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завойований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Крим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тоді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іще</a:t>
            </a:r>
            <a:r>
              <a:rPr lang="ru-RU" sz="2800" dirty="0">
                <a:latin typeface="Monotype Corsiva" pitchFamily="66" charset="0"/>
              </a:rPr>
              <a:t> не </a:t>
            </a:r>
            <a:r>
              <a:rPr lang="ru-RU" sz="2800" dirty="0" err="1">
                <a:latin typeface="Monotype Corsiva" pitchFamily="66" charset="0"/>
              </a:rPr>
              <a:t>позбувся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східного</a:t>
            </a:r>
            <a:r>
              <a:rPr lang="ru-RU" sz="2800" dirty="0">
                <a:latin typeface="Monotype Corsiva" pitchFamily="66" charset="0"/>
              </a:rPr>
              <a:t> колориту. </a:t>
            </a:r>
            <a:r>
              <a:rPr lang="ru-RU" sz="2800" dirty="0" err="1">
                <a:latin typeface="Monotype Corsiva" pitchFamily="66" charset="0"/>
              </a:rPr>
              <a:t>Враження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від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побаченого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вилились</a:t>
            </a:r>
            <a:r>
              <a:rPr lang="ru-RU" sz="2800" dirty="0">
                <a:latin typeface="Monotype Corsiva" pitchFamily="66" charset="0"/>
              </a:rPr>
              <a:t> у </a:t>
            </a:r>
            <a:r>
              <a:rPr lang="ru-RU" sz="2800" dirty="0" err="1">
                <a:latin typeface="Monotype Corsiva" pitchFamily="66" charset="0"/>
              </a:rPr>
              <a:t>блискучі</a:t>
            </a:r>
            <a:r>
              <a:rPr lang="ru-RU" sz="2800" dirty="0">
                <a:latin typeface="Monotype Corsiva" pitchFamily="66" charset="0"/>
              </a:rPr>
              <a:t> «</a:t>
            </a:r>
            <a:r>
              <a:rPr lang="ru-RU" sz="2800" dirty="0" err="1">
                <a:latin typeface="Monotype Corsiva" pitchFamily="66" charset="0"/>
              </a:rPr>
              <a:t>Кримські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сонети</a:t>
            </a:r>
            <a:r>
              <a:rPr lang="ru-RU" sz="2800" dirty="0">
                <a:latin typeface="Monotype Corsiva" pitchFamily="66" charset="0"/>
              </a:rPr>
              <a:t>» (1826).</a:t>
            </a:r>
            <a:endParaRPr lang="uk-UA" sz="2800" dirty="0">
              <a:latin typeface="Monotype Corsiva" pitchFamily="66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3600400" cy="5244583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4824536" cy="6370975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  <a:effectLst>
            <a:outerShdw blurRad="660400" dist="876300" dir="6360000" sx="104000" sy="104000" algn="ctr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>
                <a:latin typeface="Monotype Corsiva" pitchFamily="66" charset="0"/>
              </a:rPr>
              <a:t>У 1829 р. </a:t>
            </a:r>
            <a:r>
              <a:rPr lang="ru-RU" sz="2400" dirty="0" err="1">
                <a:latin typeface="Monotype Corsiva" pitchFamily="66" charset="0"/>
              </a:rPr>
              <a:t>Міцкевич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залишає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Росію</a:t>
            </a:r>
            <a:r>
              <a:rPr lang="ru-RU" sz="2400" dirty="0">
                <a:latin typeface="Monotype Corsiva" pitchFamily="66" charset="0"/>
              </a:rPr>
              <a:t>. </a:t>
            </a:r>
            <a:r>
              <a:rPr lang="ru-RU" sz="2400" dirty="0" err="1">
                <a:latin typeface="Monotype Corsiva" pitchFamily="66" charset="0"/>
              </a:rPr>
              <a:t>Повернення</a:t>
            </a:r>
            <a:r>
              <a:rPr lang="ru-RU" sz="2400" dirty="0">
                <a:latin typeface="Monotype Corsiva" pitchFamily="66" charset="0"/>
              </a:rPr>
              <a:t> на </a:t>
            </a:r>
            <a:r>
              <a:rPr lang="ru-RU" sz="2400" dirty="0" err="1">
                <a:latin typeface="Monotype Corsiva" pitchFamily="66" charset="0"/>
              </a:rPr>
              <a:t>батьківщину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йому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забороняють</a:t>
            </a:r>
            <a:r>
              <a:rPr lang="ru-RU" sz="2400" dirty="0">
                <a:latin typeface="Monotype Corsiva" pitchFamily="66" charset="0"/>
              </a:rPr>
              <a:t>, тому </a:t>
            </a:r>
            <a:r>
              <a:rPr lang="ru-RU" sz="2400" dirty="0" err="1">
                <a:latin typeface="Monotype Corsiva" pitchFamily="66" charset="0"/>
              </a:rPr>
              <a:t>він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виїжджає</a:t>
            </a:r>
            <a:r>
              <a:rPr lang="ru-RU" sz="2400" dirty="0">
                <a:latin typeface="Monotype Corsiva" pitchFamily="66" charset="0"/>
              </a:rPr>
              <a:t> до </a:t>
            </a:r>
            <a:r>
              <a:rPr lang="ru-RU" sz="2400" dirty="0" err="1">
                <a:latin typeface="Monotype Corsiva" pitchFamily="66" charset="0"/>
              </a:rPr>
              <a:t>Німеччини</a:t>
            </a:r>
            <a:r>
              <a:rPr lang="ru-RU" sz="2400" dirty="0">
                <a:latin typeface="Monotype Corsiva" pitchFamily="66" charset="0"/>
              </a:rPr>
              <a:t>. У </a:t>
            </a:r>
            <a:r>
              <a:rPr lang="ru-RU" sz="2400" dirty="0" err="1">
                <a:latin typeface="Monotype Corsiva" pitchFamily="66" charset="0"/>
              </a:rPr>
              <a:t>Веймарі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зустрічається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з</a:t>
            </a:r>
            <a:r>
              <a:rPr lang="ru-RU" sz="2400" dirty="0">
                <a:latin typeface="Monotype Corsiva" pitchFamily="66" charset="0"/>
              </a:rPr>
              <a:t> Гете, </a:t>
            </a:r>
            <a:r>
              <a:rPr lang="ru-RU" sz="2400" dirty="0" err="1">
                <a:latin typeface="Monotype Corsiva" pitchFamily="66" charset="0"/>
              </a:rPr>
              <a:t>потім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їде</a:t>
            </a:r>
            <a:r>
              <a:rPr lang="ru-RU" sz="2400" dirty="0">
                <a:latin typeface="Monotype Corsiva" pitchFamily="66" charset="0"/>
              </a:rPr>
              <a:t> до </a:t>
            </a:r>
            <a:r>
              <a:rPr lang="ru-RU" sz="2400" dirty="0" err="1">
                <a:latin typeface="Monotype Corsiva" pitchFamily="66" charset="0"/>
              </a:rPr>
              <a:t>Швейцарії</a:t>
            </a:r>
            <a:r>
              <a:rPr lang="ru-RU" sz="2400" dirty="0">
                <a:latin typeface="Monotype Corsiva" pitchFamily="66" charset="0"/>
              </a:rPr>
              <a:t>, </a:t>
            </a:r>
            <a:r>
              <a:rPr lang="ru-RU" sz="2400" dirty="0" err="1">
                <a:latin typeface="Monotype Corsiva" pitchFamily="66" charset="0"/>
              </a:rPr>
              <a:t>Італії</a:t>
            </a:r>
            <a:r>
              <a:rPr lang="ru-RU" sz="2400" dirty="0">
                <a:latin typeface="Monotype Corsiva" pitchFamily="66" charset="0"/>
              </a:rPr>
              <a:t>. В </a:t>
            </a:r>
            <a:r>
              <a:rPr lang="ru-RU" sz="2400" dirty="0" err="1">
                <a:latin typeface="Monotype Corsiva" pitchFamily="66" charset="0"/>
              </a:rPr>
              <a:t>Римі</a:t>
            </a:r>
            <a:r>
              <a:rPr lang="ru-RU" sz="2400" dirty="0">
                <a:latin typeface="Monotype Corsiva" pitchFamily="66" charset="0"/>
              </a:rPr>
              <a:t> у 1830 р. </a:t>
            </a:r>
            <a:r>
              <a:rPr lang="ru-RU" sz="2400" dirty="0" err="1">
                <a:latin typeface="Monotype Corsiva" pitchFamily="66" charset="0"/>
              </a:rPr>
              <a:t>він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дізнається</a:t>
            </a:r>
            <a:r>
              <a:rPr lang="ru-RU" sz="2400" dirty="0">
                <a:latin typeface="Monotype Corsiva" pitchFamily="66" charset="0"/>
              </a:rPr>
              <a:t> про початок </a:t>
            </a:r>
            <a:r>
              <a:rPr lang="ru-RU" sz="2400" dirty="0" err="1">
                <a:latin typeface="Monotype Corsiva" pitchFamily="66" charset="0"/>
              </a:rPr>
              <a:t>повстання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і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відразу</a:t>
            </a:r>
            <a:r>
              <a:rPr lang="ru-RU" sz="2400" dirty="0">
                <a:latin typeface="Monotype Corsiva" pitchFamily="66" charset="0"/>
              </a:rPr>
              <a:t> ж </a:t>
            </a:r>
            <a:r>
              <a:rPr lang="ru-RU" sz="2400" dirty="0" err="1">
                <a:latin typeface="Monotype Corsiva" pitchFamily="66" charset="0"/>
              </a:rPr>
              <a:t>вирушає</a:t>
            </a:r>
            <a:r>
              <a:rPr lang="ru-RU" sz="2400" dirty="0">
                <a:latin typeface="Monotype Corsiva" pitchFamily="66" charset="0"/>
              </a:rPr>
              <a:t> на </a:t>
            </a:r>
            <a:r>
              <a:rPr lang="ru-RU" sz="2400" dirty="0" err="1">
                <a:latin typeface="Monotype Corsiva" pitchFamily="66" charset="0"/>
              </a:rPr>
              <a:t>батьківщину</a:t>
            </a:r>
            <a:r>
              <a:rPr lang="ru-RU" sz="2400" dirty="0">
                <a:latin typeface="Monotype Corsiva" pitchFamily="66" charset="0"/>
              </a:rPr>
              <a:t>, </a:t>
            </a:r>
            <a:r>
              <a:rPr lang="ru-RU" sz="2400" dirty="0" err="1">
                <a:latin typeface="Monotype Corsiva" pitchFamily="66" charset="0"/>
              </a:rPr>
              <a:t>але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його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затримують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на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австрійському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кордоні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і</a:t>
            </a:r>
            <a:r>
              <a:rPr lang="ru-RU" sz="2400" dirty="0">
                <a:latin typeface="Monotype Corsiva" pitchFamily="66" charset="0"/>
              </a:rPr>
              <a:t>. не </a:t>
            </a:r>
            <a:r>
              <a:rPr lang="ru-RU" sz="2400" dirty="0" err="1">
                <a:latin typeface="Monotype Corsiva" pitchFamily="66" charset="0"/>
              </a:rPr>
              <a:t>пускають</a:t>
            </a:r>
            <a:r>
              <a:rPr lang="ru-RU" sz="2400" dirty="0">
                <a:latin typeface="Monotype Corsiva" pitchFamily="66" charset="0"/>
              </a:rPr>
              <a:t> на </a:t>
            </a:r>
            <a:r>
              <a:rPr lang="ru-RU" sz="2400" dirty="0" err="1">
                <a:latin typeface="Monotype Corsiva" pitchFamily="66" charset="0"/>
              </a:rPr>
              <a:t>підконтрольну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Росії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територію</a:t>
            </a:r>
            <a:r>
              <a:rPr lang="ru-RU" sz="2400" dirty="0">
                <a:latin typeface="Monotype Corsiva" pitchFamily="66" charset="0"/>
              </a:rPr>
              <a:t>. Так </a:t>
            </a:r>
            <a:r>
              <a:rPr lang="ru-RU" sz="2400" dirty="0" err="1">
                <a:latin typeface="Monotype Corsiva" pitchFamily="66" charset="0"/>
              </a:rPr>
              <a:t>почався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період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еміграції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r>
              <a:rPr lang="ru-RU" sz="2400" dirty="0">
                <a:latin typeface="Monotype Corsiva" pitchFamily="66" charset="0"/>
              </a:rPr>
              <a:t>До </a:t>
            </a:r>
            <a:r>
              <a:rPr lang="ru-RU" sz="2400" dirty="0" err="1">
                <a:latin typeface="Monotype Corsiva" pitchFamily="66" charset="0"/>
              </a:rPr>
              <a:t>кінця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життя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Міцкевич</a:t>
            </a:r>
            <a:r>
              <a:rPr lang="ru-RU" sz="2400" dirty="0">
                <a:latin typeface="Monotype Corsiva" pitchFamily="66" charset="0"/>
              </a:rPr>
              <a:t> не </a:t>
            </a:r>
            <a:r>
              <a:rPr lang="ru-RU" sz="2400" dirty="0" err="1">
                <a:latin typeface="Monotype Corsiva" pitchFamily="66" charset="0"/>
              </a:rPr>
              <a:t>побачить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батьківщини</a:t>
            </a:r>
            <a:r>
              <a:rPr lang="ru-RU" sz="2400" dirty="0">
                <a:latin typeface="Monotype Corsiva" pitchFamily="66" charset="0"/>
              </a:rPr>
              <a:t>. </a:t>
            </a:r>
            <a:r>
              <a:rPr lang="ru-RU" sz="2400" dirty="0" err="1">
                <a:latin typeface="Monotype Corsiva" pitchFamily="66" charset="0"/>
              </a:rPr>
              <a:t>Він</a:t>
            </a:r>
            <a:r>
              <a:rPr lang="ru-RU" sz="2400" dirty="0">
                <a:latin typeface="Monotype Corsiva" pitchFamily="66" charset="0"/>
              </a:rPr>
              <a:t> буде </a:t>
            </a:r>
            <a:r>
              <a:rPr lang="ru-RU" sz="2400" dirty="0" err="1">
                <a:latin typeface="Monotype Corsiva" pitchFamily="66" charset="0"/>
              </a:rPr>
              <a:t>переживати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це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дуже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болісно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і</a:t>
            </a:r>
            <a:r>
              <a:rPr lang="ru-RU" sz="2400" dirty="0">
                <a:latin typeface="Monotype Corsiva" pitchFamily="66" charset="0"/>
              </a:rPr>
              <a:t>, </a:t>
            </a:r>
            <a:r>
              <a:rPr lang="ru-RU" sz="2400" dirty="0" err="1">
                <a:latin typeface="Monotype Corsiva" pitchFamily="66" charset="0"/>
              </a:rPr>
              <a:t>продовжуючи</a:t>
            </a:r>
            <a:r>
              <a:rPr lang="ru-RU" sz="2400" dirty="0">
                <a:latin typeface="Monotype Corsiva" pitchFamily="66" charset="0"/>
              </a:rPr>
              <a:t> «</a:t>
            </a:r>
            <a:r>
              <a:rPr lang="ru-RU" sz="2400" dirty="0" err="1">
                <a:latin typeface="Monotype Corsiva" pitchFamily="66" charset="0"/>
              </a:rPr>
              <a:t>Дзяди</a:t>
            </a:r>
            <a:r>
              <a:rPr lang="ru-RU" sz="2400" dirty="0">
                <a:latin typeface="Monotype Corsiva" pitchFamily="66" charset="0"/>
              </a:rPr>
              <a:t>», </a:t>
            </a:r>
            <a:r>
              <a:rPr lang="ru-RU" sz="2400" dirty="0" err="1">
                <a:latin typeface="Monotype Corsiva" pitchFamily="66" charset="0"/>
              </a:rPr>
              <a:t>згадає</a:t>
            </a:r>
            <a:r>
              <a:rPr lang="ru-RU" sz="2400" dirty="0">
                <a:latin typeface="Monotype Corsiva" pitchFamily="66" charset="0"/>
              </a:rPr>
              <a:t> героя, </a:t>
            </a:r>
            <a:r>
              <a:rPr lang="ru-RU" sz="2400" dirty="0" err="1">
                <a:latin typeface="Monotype Corsiva" pitchFamily="66" charset="0"/>
              </a:rPr>
              <a:t>який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з'явився</a:t>
            </a:r>
            <a:r>
              <a:rPr lang="ru-RU" sz="2400" dirty="0">
                <a:latin typeface="Monotype Corsiva" pitchFamily="66" charset="0"/>
              </a:rPr>
              <a:t> в </a:t>
            </a:r>
            <a:r>
              <a:rPr lang="ru-RU" sz="2400" dirty="0" err="1">
                <a:latin typeface="Monotype Corsiva" pitchFamily="66" charset="0"/>
              </a:rPr>
              <a:t>цій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драматичній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поемі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ще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під</a:t>
            </a:r>
            <a:r>
              <a:rPr lang="ru-RU" sz="2400" dirty="0">
                <a:latin typeface="Monotype Corsiva" pitchFamily="66" charset="0"/>
              </a:rPr>
              <a:t> час </a:t>
            </a:r>
            <a:r>
              <a:rPr lang="ru-RU" sz="2400" dirty="0" err="1">
                <a:latin typeface="Monotype Corsiva" pitchFamily="66" charset="0"/>
              </a:rPr>
              <a:t>її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err="1">
                <a:latin typeface="Monotype Corsiva" pitchFamily="66" charset="0"/>
              </a:rPr>
              <a:t>зав'язки</a:t>
            </a:r>
            <a:r>
              <a:rPr lang="ru-RU" sz="2400" dirty="0">
                <a:latin typeface="Monotype Corsiva" pitchFamily="66" charset="0"/>
              </a:rPr>
              <a:t>.</a:t>
            </a:r>
            <a:endParaRPr lang="uk-UA" sz="2400" dirty="0"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764704"/>
            <a:ext cx="3967874" cy="5256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869160"/>
            <a:ext cx="8136904" cy="1692771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</p:spPr>
        <p:txBody>
          <a:bodyPr wrap="square">
            <a:spAutoFit/>
          </a:bodyPr>
          <a:lstStyle/>
          <a:p>
            <a:r>
              <a:rPr lang="ru-RU" sz="2600" dirty="0">
                <a:latin typeface="Monotype Corsiva" pitchFamily="66" charset="0"/>
              </a:rPr>
              <a:t>В </a:t>
            </a:r>
            <a:r>
              <a:rPr lang="ru-RU" sz="2600" dirty="0" err="1">
                <a:latin typeface="Monotype Corsiva" pitchFamily="66" charset="0"/>
              </a:rPr>
              <a:t>умовах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еміграції</a:t>
            </a:r>
            <a:r>
              <a:rPr lang="ru-RU" sz="2600" dirty="0">
                <a:latin typeface="Monotype Corsiva" pitchFamily="66" charset="0"/>
              </a:rPr>
              <a:t>, </a:t>
            </a:r>
            <a:r>
              <a:rPr lang="ru-RU" sz="2600" dirty="0" err="1">
                <a:latin typeface="Monotype Corsiva" pitchFamily="66" charset="0"/>
              </a:rPr>
              <a:t>під</a:t>
            </a:r>
            <a:r>
              <a:rPr lang="ru-RU" sz="2600" dirty="0">
                <a:latin typeface="Monotype Corsiva" pitchFamily="66" charset="0"/>
              </a:rPr>
              <a:t> час </a:t>
            </a:r>
            <a:r>
              <a:rPr lang="ru-RU" sz="2600" dirty="0" err="1">
                <a:latin typeface="Monotype Corsiva" pitchFamily="66" charset="0"/>
              </a:rPr>
              <a:t>викладання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спочатку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греко-римської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літератури</a:t>
            </a:r>
            <a:r>
              <a:rPr lang="ru-RU" sz="2600" dirty="0">
                <a:latin typeface="Monotype Corsiva" pitchFamily="66" charset="0"/>
              </a:rPr>
              <a:t> в </a:t>
            </a:r>
            <a:r>
              <a:rPr lang="ru-RU" sz="2600" dirty="0" err="1">
                <a:latin typeface="Monotype Corsiva" pitchFamily="66" charset="0"/>
              </a:rPr>
              <a:t>Лозанні</a:t>
            </a:r>
            <a:r>
              <a:rPr lang="ru-RU" sz="2600" dirty="0">
                <a:latin typeface="Monotype Corsiva" pitchFamily="66" charset="0"/>
              </a:rPr>
              <a:t>, а </a:t>
            </a:r>
            <a:r>
              <a:rPr lang="ru-RU" sz="2600" dirty="0" err="1">
                <a:latin typeface="Monotype Corsiva" pitchFamily="66" charset="0"/>
              </a:rPr>
              <a:t>потім</a:t>
            </a:r>
            <a:r>
              <a:rPr lang="ru-RU" sz="2600" dirty="0">
                <a:latin typeface="Monotype Corsiva" pitchFamily="66" charset="0"/>
              </a:rPr>
              <a:t> — </a:t>
            </a:r>
            <a:r>
              <a:rPr lang="ru-RU" sz="2600" dirty="0" err="1">
                <a:latin typeface="Monotype Corsiva" pitchFamily="66" charset="0"/>
              </a:rPr>
              <a:t>слов'янських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літератур</a:t>
            </a:r>
            <a:r>
              <a:rPr lang="ru-RU" sz="2600" dirty="0">
                <a:latin typeface="Monotype Corsiva" pitchFamily="66" charset="0"/>
              </a:rPr>
              <a:t> у </a:t>
            </a:r>
            <a:r>
              <a:rPr lang="ru-RU" sz="2600" dirty="0" err="1">
                <a:latin typeface="Monotype Corsiva" pitchFamily="66" charset="0"/>
              </a:rPr>
              <a:t>Сорбонні</a:t>
            </a:r>
            <a:r>
              <a:rPr lang="ru-RU" sz="2600" dirty="0">
                <a:latin typeface="Monotype Corsiva" pitchFamily="66" charset="0"/>
              </a:rPr>
              <a:t>, </a:t>
            </a:r>
            <a:r>
              <a:rPr lang="ru-RU" sz="2600" dirty="0" err="1">
                <a:latin typeface="Monotype Corsiva" pitchFamily="66" charset="0"/>
              </a:rPr>
              <a:t>Міцкевич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створює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грандіозне</a:t>
            </a:r>
            <a:r>
              <a:rPr lang="ru-RU" sz="2600" dirty="0">
                <a:latin typeface="Monotype Corsiva" pitchFamily="66" charset="0"/>
              </a:rPr>
              <a:t> полотно — «Пан </a:t>
            </a:r>
            <a:r>
              <a:rPr lang="ru-RU" sz="2600" dirty="0" err="1">
                <a:latin typeface="Monotype Corsiva" pitchFamily="66" charset="0"/>
              </a:rPr>
              <a:t>Тадеуш</a:t>
            </a:r>
            <a:r>
              <a:rPr lang="ru-RU" sz="2600" dirty="0">
                <a:latin typeface="Monotype Corsiva" pitchFamily="66" charset="0"/>
              </a:rPr>
              <a:t>», поему про </a:t>
            </a:r>
            <a:r>
              <a:rPr lang="ru-RU" sz="2600" dirty="0" err="1">
                <a:latin typeface="Monotype Corsiva" pitchFamily="66" charset="0"/>
              </a:rPr>
              <a:t>національну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своєрідність</a:t>
            </a:r>
            <a:r>
              <a:rPr lang="ru-RU" sz="2600" dirty="0">
                <a:latin typeface="Monotype Corsiva" pitchFamily="66" charset="0"/>
              </a:rPr>
              <a:t> </a:t>
            </a:r>
            <a:r>
              <a:rPr lang="ru-RU" sz="2600" dirty="0" err="1">
                <a:latin typeface="Monotype Corsiva" pitchFamily="66" charset="0"/>
              </a:rPr>
              <a:t>Польщі</a:t>
            </a:r>
            <a:r>
              <a:rPr lang="ru-RU" sz="2600" dirty="0">
                <a:latin typeface="Monotype Corsiva" pitchFamily="66" charset="0"/>
              </a:rPr>
              <a:t>.</a:t>
            </a:r>
            <a:endParaRPr lang="uk-UA" sz="2600" dirty="0">
              <a:latin typeface="Monotype Corsiva" pitchFamily="66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 b="43138"/>
          <a:stretch>
            <a:fillRect/>
          </a:stretch>
        </p:blipFill>
        <p:spPr bwMode="auto">
          <a:xfrm>
            <a:off x="2267744" y="404664"/>
            <a:ext cx="4680520" cy="4238962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515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2013-03-10T16:18:51Z</dcterms:created>
  <dcterms:modified xsi:type="dcterms:W3CDTF">2013-03-10T17:18:56Z</dcterms:modified>
</cp:coreProperties>
</file>