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2EFF-4A94-47EA-AB5B-14B9454AA590}" type="datetimeFigureOut">
              <a:rPr lang="uk-UA" smtClean="0"/>
              <a:t>06.03.2013</a:t>
            </a:fld>
            <a:endParaRPr lang="uk-UA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83C3-136F-4B55-808A-07DD8C0B2F6D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2EFF-4A94-47EA-AB5B-14B9454AA590}" type="datetimeFigureOut">
              <a:rPr lang="uk-UA" smtClean="0"/>
              <a:t>06.03.2013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83C3-136F-4B55-808A-07DD8C0B2F6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2EFF-4A94-47EA-AB5B-14B9454AA590}" type="datetimeFigureOut">
              <a:rPr lang="uk-UA" smtClean="0"/>
              <a:t>06.03.2013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83C3-136F-4B55-808A-07DD8C0B2F6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2EFF-4A94-47EA-AB5B-14B9454AA590}" type="datetimeFigureOut">
              <a:rPr lang="uk-UA" smtClean="0"/>
              <a:t>06.03.2013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83C3-136F-4B55-808A-07DD8C0B2F6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2EFF-4A94-47EA-AB5B-14B9454AA590}" type="datetimeFigureOut">
              <a:rPr lang="uk-UA" smtClean="0"/>
              <a:t>06.03.2013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79883C3-136F-4B55-808A-07DD8C0B2F6D}" type="slidenum">
              <a:rPr lang="uk-UA" smtClean="0"/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2EFF-4A94-47EA-AB5B-14B9454AA590}" type="datetimeFigureOut">
              <a:rPr lang="uk-UA" smtClean="0"/>
              <a:t>06.03.2013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83C3-136F-4B55-808A-07DD8C0B2F6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2EFF-4A94-47EA-AB5B-14B9454AA590}" type="datetimeFigureOut">
              <a:rPr lang="uk-UA" smtClean="0"/>
              <a:t>06.03.2013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83C3-136F-4B55-808A-07DD8C0B2F6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2EFF-4A94-47EA-AB5B-14B9454AA590}" type="datetimeFigureOut">
              <a:rPr lang="uk-UA" smtClean="0"/>
              <a:t>06.03.2013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83C3-136F-4B55-808A-07DD8C0B2F6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2EFF-4A94-47EA-AB5B-14B9454AA590}" type="datetimeFigureOut">
              <a:rPr lang="uk-UA" smtClean="0"/>
              <a:t>06.03.2013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83C3-136F-4B55-808A-07DD8C0B2F6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2EFF-4A94-47EA-AB5B-14B9454AA590}" type="datetimeFigureOut">
              <a:rPr lang="uk-UA" smtClean="0"/>
              <a:t>06.03.2013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83C3-136F-4B55-808A-07DD8C0B2F6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2EFF-4A94-47EA-AB5B-14B9454AA590}" type="datetimeFigureOut">
              <a:rPr lang="uk-UA" smtClean="0"/>
              <a:t>06.03.2013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83C3-136F-4B55-808A-07DD8C0B2F6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8062EFF-4A94-47EA-AB5B-14B9454AA590}" type="datetimeFigureOut">
              <a:rPr lang="uk-UA" smtClean="0"/>
              <a:t>06.03.2013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79883C3-136F-4B55-808A-07DD8C0B2F6D}" type="slidenum">
              <a:rPr lang="uk-UA" smtClean="0"/>
              <a:t>‹#›</a:t>
            </a:fld>
            <a:endParaRPr lang="uk-U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Мігель</a:t>
            </a:r>
            <a:r>
              <a:rPr lang="ru-RU" dirty="0" smtClean="0"/>
              <a:t> де Сервантес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1547-1616</a:t>
            </a:r>
            <a:endParaRPr lang="uk-UA" dirty="0"/>
          </a:p>
        </p:txBody>
      </p:sp>
      <p:pic>
        <p:nvPicPr>
          <p:cNvPr id="1026" name="Picture 2" descr="C:\Users\Олег\Downloads\servantes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420888"/>
            <a:ext cx="3055564" cy="4005064"/>
          </a:xfrm>
          <a:prstGeom prst="rect">
            <a:avLst/>
          </a:prstGeom>
          <a:noFill/>
        </p:spPr>
      </p:pic>
      <p:pic>
        <p:nvPicPr>
          <p:cNvPr id="1027" name="Picture 3" descr="C:\Users\Олег\Downloads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79" y="2420888"/>
            <a:ext cx="3301567" cy="4032448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Основн</a:t>
            </a:r>
            <a:r>
              <a:rPr lang="uk-UA" dirty="0" smtClean="0"/>
              <a:t>і відомості.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1628775"/>
            <a:ext cx="8676456" cy="48965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      Мігель </a:t>
            </a:r>
            <a:r>
              <a:rPr lang="uk-UA" sz="2400" dirty="0" smtClean="0"/>
              <a:t>де Сервантес Сааведра</a:t>
            </a:r>
            <a:r>
              <a:rPr lang="ru-RU" sz="2400" dirty="0" smtClean="0"/>
              <a:t> - </a:t>
            </a:r>
            <a:r>
              <a:rPr lang="ru-RU" sz="2400" dirty="0" err="1" smtClean="0"/>
              <a:t>найбільший</a:t>
            </a:r>
            <a:r>
              <a:rPr lang="ru-RU" sz="2400" dirty="0" smtClean="0"/>
              <a:t> </a:t>
            </a:r>
            <a:r>
              <a:rPr lang="ru-RU" sz="2400" dirty="0" err="1" smtClean="0"/>
              <a:t>іспанський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письменник</a:t>
            </a:r>
            <a:r>
              <a:rPr lang="ru-RU" sz="2400" dirty="0" smtClean="0"/>
              <a:t> </a:t>
            </a:r>
            <a:r>
              <a:rPr lang="ru-RU" sz="2400" dirty="0" err="1" smtClean="0"/>
              <a:t>епохи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Відродження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По </a:t>
            </a:r>
            <a:r>
              <a:rPr lang="ru-RU" sz="2400" dirty="0" err="1" smtClean="0"/>
              <a:t>походженню</a:t>
            </a:r>
            <a:r>
              <a:rPr lang="ru-RU" sz="2400" dirty="0" smtClean="0"/>
              <a:t> - </a:t>
            </a:r>
            <a:r>
              <a:rPr lang="ru-RU" sz="2400" dirty="0" err="1" smtClean="0"/>
              <a:t>ідальго</a:t>
            </a:r>
            <a:r>
              <a:rPr lang="ru-RU" sz="2400" dirty="0" smtClean="0"/>
              <a:t>, </a:t>
            </a:r>
            <a:r>
              <a:rPr lang="ru-RU" sz="2400" dirty="0" err="1" smtClean="0"/>
              <a:t>тобто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представник</a:t>
            </a:r>
            <a:r>
              <a:rPr lang="ru-RU" sz="2400" dirty="0" smtClean="0"/>
              <a:t> </a:t>
            </a:r>
            <a:r>
              <a:rPr lang="ru-RU" sz="2400" dirty="0" err="1" smtClean="0"/>
              <a:t>дрібного</a:t>
            </a:r>
            <a:r>
              <a:rPr lang="ru-RU" sz="2400" dirty="0" smtClean="0"/>
              <a:t> дворянства. </a:t>
            </a:r>
            <a:r>
              <a:rPr lang="ru-RU" sz="2400" dirty="0" err="1" smtClean="0"/>
              <a:t>Вів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блукача</a:t>
            </a:r>
            <a:r>
              <a:rPr lang="ru-RU" sz="2400" dirty="0" smtClean="0"/>
              <a:t>, </a:t>
            </a:r>
            <a:r>
              <a:rPr lang="ru-RU" sz="2400" dirty="0" err="1" smtClean="0"/>
              <a:t>перемінивши</a:t>
            </a:r>
            <a:r>
              <a:rPr lang="ru-RU" sz="2400" dirty="0" smtClean="0"/>
              <a:t> </a:t>
            </a:r>
            <a:r>
              <a:rPr lang="ru-RU" sz="2400" dirty="0" err="1" smtClean="0"/>
              <a:t>безліч</a:t>
            </a:r>
            <a:r>
              <a:rPr lang="ru-RU" sz="2400" dirty="0" smtClean="0"/>
              <a:t> занять: </a:t>
            </a:r>
            <a:r>
              <a:rPr lang="ru-RU" sz="2400" dirty="0" err="1" smtClean="0"/>
              <a:t>був</a:t>
            </a:r>
            <a:r>
              <a:rPr lang="ru-RU" sz="2400" dirty="0" smtClean="0"/>
              <a:t> </a:t>
            </a:r>
            <a:r>
              <a:rPr lang="ru-RU" sz="2400" dirty="0" smtClean="0"/>
              <a:t>солдатом, моряком (в одному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боїв</a:t>
            </a:r>
            <a:r>
              <a:rPr lang="ru-RU" sz="2400" dirty="0" smtClean="0"/>
              <a:t> </a:t>
            </a:r>
            <a:r>
              <a:rPr lang="ru-RU" sz="2400" dirty="0" err="1" smtClean="0"/>
              <a:t>втратив</a:t>
            </a:r>
            <a:r>
              <a:rPr lang="ru-RU" sz="2400" dirty="0" smtClean="0"/>
              <a:t> руку), </a:t>
            </a:r>
            <a:r>
              <a:rPr lang="ru-RU" sz="2400" dirty="0" err="1" smtClean="0"/>
              <a:t>збирачем</a:t>
            </a:r>
            <a:r>
              <a:rPr lang="ru-RU" sz="2400" dirty="0" smtClean="0"/>
              <a:t> </a:t>
            </a:r>
            <a:r>
              <a:rPr lang="ru-RU" sz="2400" dirty="0" err="1" smtClean="0"/>
              <a:t>податків</a:t>
            </a:r>
            <a:r>
              <a:rPr lang="ru-RU" sz="2400" dirty="0" smtClean="0"/>
              <a:t>. </a:t>
            </a:r>
            <a:r>
              <a:rPr lang="ru-RU" sz="2400" dirty="0" err="1" smtClean="0"/>
              <a:t>Побував</a:t>
            </a:r>
            <a:r>
              <a:rPr lang="ru-RU" sz="2400" dirty="0" smtClean="0"/>
              <a:t> у </a:t>
            </a:r>
            <a:r>
              <a:rPr lang="ru-RU" sz="2400" dirty="0" err="1" smtClean="0"/>
              <a:t>полоні</a:t>
            </a:r>
            <a:r>
              <a:rPr lang="ru-RU" sz="2400" dirty="0" smtClean="0"/>
              <a:t>, а також </a:t>
            </a:r>
            <a:r>
              <a:rPr lang="ru-RU" sz="2400" dirty="0" smtClean="0"/>
              <a:t>– по несправедливому </a:t>
            </a:r>
            <a:r>
              <a:rPr lang="ru-RU" sz="2400" dirty="0" err="1" smtClean="0"/>
              <a:t>обвинуваченню</a:t>
            </a:r>
            <a:r>
              <a:rPr lang="ru-RU" sz="2400" dirty="0" smtClean="0"/>
              <a:t> </a:t>
            </a:r>
            <a:r>
              <a:rPr lang="ru-RU" sz="2400" dirty="0" smtClean="0"/>
              <a:t>– в </a:t>
            </a:r>
            <a:r>
              <a:rPr lang="ru-RU" sz="2400" dirty="0" err="1" smtClean="0"/>
              <a:t>тюрмі</a:t>
            </a:r>
            <a:r>
              <a:rPr lang="ru-RU" sz="2400" dirty="0" smtClean="0"/>
              <a:t>.</a:t>
            </a:r>
            <a:endParaRPr lang="uk-UA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Дитинство і юність.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Народився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Алькала-де-Енарес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провінція</a:t>
            </a:r>
            <a:r>
              <a:rPr lang="ru-RU" dirty="0" smtClean="0"/>
              <a:t> Мадрид).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батько</a:t>
            </a:r>
            <a:r>
              <a:rPr lang="ru-RU" dirty="0" smtClean="0"/>
              <a:t>, </a:t>
            </a:r>
            <a:r>
              <a:rPr lang="ru-RU" dirty="0" err="1" smtClean="0"/>
              <a:t>Родріго</a:t>
            </a:r>
            <a:r>
              <a:rPr lang="ru-RU" dirty="0" smtClean="0"/>
              <a:t> </a:t>
            </a:r>
            <a:r>
              <a:rPr lang="ru-RU" dirty="0" smtClean="0"/>
              <a:t>де Сервантес,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скромним</a:t>
            </a:r>
            <a:r>
              <a:rPr lang="ru-RU" dirty="0" smtClean="0"/>
              <a:t> </a:t>
            </a:r>
            <a:r>
              <a:rPr lang="ru-RU" dirty="0" err="1" smtClean="0"/>
              <a:t>хірургом</a:t>
            </a:r>
            <a:r>
              <a:rPr lang="ru-RU" dirty="0" smtClean="0"/>
              <a:t>. </a:t>
            </a:r>
            <a:r>
              <a:rPr lang="ru-RU" dirty="0" err="1" smtClean="0"/>
              <a:t>Численна</a:t>
            </a:r>
            <a:r>
              <a:rPr lang="ru-RU" dirty="0" smtClean="0"/>
              <a:t> родина </a:t>
            </a:r>
            <a:r>
              <a:rPr lang="ru-RU" dirty="0" err="1" smtClean="0"/>
              <a:t>постійно</a:t>
            </a:r>
            <a:r>
              <a:rPr lang="ru-RU" dirty="0" smtClean="0"/>
              <a:t> жила в </a:t>
            </a:r>
            <a:r>
              <a:rPr lang="ru-RU" dirty="0" err="1" smtClean="0"/>
              <a:t>бідності</a:t>
            </a:r>
            <a:r>
              <a:rPr lang="ru-RU" dirty="0" smtClean="0"/>
              <a:t>, </a:t>
            </a:r>
            <a:r>
              <a:rPr lang="ru-RU" dirty="0" smtClean="0"/>
              <a:t>тому </a:t>
            </a:r>
            <a:r>
              <a:rPr lang="ru-RU" dirty="0" smtClean="0"/>
              <a:t>не </a:t>
            </a:r>
            <a:r>
              <a:rPr lang="ru-RU" dirty="0" err="1" smtClean="0"/>
              <a:t>залишала</a:t>
            </a:r>
            <a:r>
              <a:rPr lang="ru-RU" dirty="0" smtClean="0"/>
              <a:t> </a:t>
            </a:r>
            <a:r>
              <a:rPr lang="ru-RU" dirty="0" err="1" smtClean="0"/>
              <a:t>майбутнього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сумного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Дуже</a:t>
            </a:r>
            <a:r>
              <a:rPr lang="ru-RU" dirty="0" smtClean="0"/>
              <a:t> мало </a:t>
            </a:r>
            <a:r>
              <a:rPr lang="ru-RU" dirty="0" err="1" smtClean="0"/>
              <a:t>відомо</a:t>
            </a:r>
            <a:r>
              <a:rPr lang="ru-RU" dirty="0" smtClean="0"/>
              <a:t> про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дитинство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хрещений</a:t>
            </a:r>
            <a:r>
              <a:rPr lang="ru-RU" dirty="0" smtClean="0"/>
              <a:t> 9 </a:t>
            </a:r>
            <a:r>
              <a:rPr lang="ru-RU" dirty="0" err="1" smtClean="0"/>
              <a:t>жовтня</a:t>
            </a:r>
            <a:r>
              <a:rPr lang="ru-RU" dirty="0" smtClean="0"/>
              <a:t> 1547 року</a:t>
            </a:r>
            <a:r>
              <a:rPr lang="ru-RU" dirty="0" smtClean="0"/>
              <a:t>. </a:t>
            </a:r>
            <a:r>
              <a:rPr lang="uk-UA" dirty="0" smtClean="0"/>
              <a:t>Також не </a:t>
            </a:r>
            <a:r>
              <a:rPr lang="uk-UA" dirty="0" smtClean="0"/>
              <a:t>існує точної інформації щодо перших років навчання </a:t>
            </a:r>
            <a:r>
              <a:rPr lang="uk-UA" dirty="0" err="1" smtClean="0"/>
              <a:t>Міґеля</a:t>
            </a:r>
            <a:r>
              <a:rPr lang="uk-UA" dirty="0" smtClean="0"/>
              <a:t> де Сервантеса. Скоріше за все, він мав навчатися у </a:t>
            </a:r>
            <a:r>
              <a:rPr lang="uk-UA" dirty="0" smtClean="0"/>
              <a:t>Вальядоліді, Кордові</a:t>
            </a:r>
            <a:r>
              <a:rPr lang="uk-UA" dirty="0" smtClean="0"/>
              <a:t> або Севільї. Також можливо, що він навчався у товаристві єзуїтів, вже в романі «Бесіда собак» він розповідає про єзуїтську школу, що здається алюзією на його роки навчання.</a:t>
            </a:r>
            <a:endParaRPr lang="uk-U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Подальше життя.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70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 Коли </a:t>
            </a:r>
            <a:r>
              <a:rPr lang="uk-UA" dirty="0" smtClean="0"/>
              <a:t>Сервантесові було 24 роки, він взяв участь у морському </a:t>
            </a:r>
            <a:r>
              <a:rPr lang="uk-UA" dirty="0" smtClean="0"/>
              <a:t>бою між </a:t>
            </a:r>
            <a:r>
              <a:rPr lang="uk-UA" dirty="0" smtClean="0"/>
              <a:t>іспанським флотом і турецькою ескадрою при </a:t>
            </a:r>
            <a:r>
              <a:rPr lang="uk-UA" dirty="0" smtClean="0"/>
              <a:t>Лепанто. Через сильні поранення він </a:t>
            </a:r>
            <a:r>
              <a:rPr lang="uk-UA" dirty="0" smtClean="0"/>
              <a:t>перестав володіти лівою </a:t>
            </a:r>
            <a:r>
              <a:rPr lang="uk-UA" dirty="0" smtClean="0"/>
              <a:t>рукою.</a:t>
            </a:r>
          </a:p>
          <a:p>
            <a:pPr>
              <a:buNone/>
            </a:pPr>
            <a:r>
              <a:rPr lang="uk-UA" dirty="0" smtClean="0"/>
              <a:t>     В </a:t>
            </a:r>
            <a:r>
              <a:rPr lang="uk-UA" dirty="0" smtClean="0"/>
              <a:t>1575 році, вертаючись із Італії, потрапив у полон до алжирських піратів. Тільки через п’ять років Сервантеса викупили, і він повернувся в Мадрид.</a:t>
            </a:r>
            <a:endParaRPr lang="uk-UA" dirty="0"/>
          </a:p>
        </p:txBody>
      </p:sp>
      <p:pic>
        <p:nvPicPr>
          <p:cNvPr id="4098" name="Picture 2" descr="&quot;Сервантес в тюрьме&quot; - гравюра Barneto из мадридского издания &quot;Дон Кихота&quot; 1877 года (Madrid: Biblioteca Universal, 1877)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581128"/>
            <a:ext cx="3059832" cy="210363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72648"/>
          </a:xfrm>
        </p:spPr>
        <p:txBody>
          <a:bodyPr>
            <a:normAutofit/>
          </a:bodyPr>
          <a:lstStyle/>
          <a:p>
            <a:r>
              <a:rPr lang="uk-UA" dirty="0" smtClean="0"/>
              <a:t>У посаді заготівника продовольства для флоту, а потім чиновника по зборі податкових недоїмок Сервантес об’їздив всю Іспанію, По неправдивому обвинуваченню в розтраті він двічі був укладений у в’язницю, де почав писати роман </a:t>
            </a:r>
            <a:r>
              <a:rPr lang="uk-UA" dirty="0" err="1" smtClean="0"/>
              <a:t>“Дон</a:t>
            </a:r>
            <a:r>
              <a:rPr lang="uk-UA" dirty="0" smtClean="0"/>
              <a:t> </a:t>
            </a:r>
            <a:r>
              <a:rPr lang="uk-UA" dirty="0" err="1" smtClean="0"/>
              <a:t>Кіхот</a:t>
            </a:r>
            <a:r>
              <a:rPr lang="uk-UA" dirty="0" err="1" smtClean="0"/>
              <a:t>”</a:t>
            </a:r>
            <a:r>
              <a:rPr lang="uk-UA" dirty="0" smtClean="0"/>
              <a:t>. Знайомлячись із іспанською провінцією, Сервантес спостерігав важке життя народу при королі Пилипі </a:t>
            </a:r>
            <a:r>
              <a:rPr lang="en-US" dirty="0" smtClean="0"/>
              <a:t>II. </a:t>
            </a:r>
            <a:r>
              <a:rPr lang="uk-UA" dirty="0" smtClean="0"/>
              <a:t>В умовах іспанського абсолютизму, підтримуваного католицькою церквою й </a:t>
            </a:r>
            <a:r>
              <a:rPr lang="uk-UA" dirty="0" smtClean="0"/>
              <a:t>інквізицією. Боротьба </a:t>
            </a:r>
            <a:r>
              <a:rPr lang="uk-UA" dirty="0" smtClean="0"/>
              <a:t>за гуманістичні ідеали, що вів Сервантес, була дуже важкою.</a:t>
            </a:r>
            <a:endParaRPr lang="uk-UA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Творчість поета.</a:t>
            </a:r>
            <a:br>
              <a:rPr lang="uk-UA" dirty="0" smtClean="0"/>
            </a:br>
            <a:r>
              <a:rPr lang="uk-UA" dirty="0" smtClean="0"/>
              <a:t>Дон Кіхот.</a:t>
            </a:r>
            <a:endParaRPr lang="uk-UA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528" y="1628800"/>
            <a:ext cx="8363272" cy="470916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У</a:t>
            </a:r>
            <a:r>
              <a:rPr lang="ru-RU" dirty="0" smtClean="0"/>
              <a:t> 1604 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виходить</a:t>
            </a:r>
            <a:r>
              <a:rPr lang="ru-RU" dirty="0" smtClean="0"/>
              <a:t> в </a:t>
            </a:r>
            <a:r>
              <a:rPr lang="ru-RU" dirty="0" err="1" smtClean="0"/>
              <a:t>світ</a:t>
            </a:r>
            <a:r>
              <a:rPr lang="ru-RU" dirty="0" smtClean="0"/>
              <a:t> перша </a:t>
            </a:r>
            <a:r>
              <a:rPr lang="ru-RU" dirty="0" err="1" smtClean="0"/>
              <a:t>частина</a:t>
            </a:r>
            <a:r>
              <a:rPr lang="ru-RU" dirty="0" smtClean="0"/>
              <a:t> роману «</a:t>
            </a:r>
            <a:r>
              <a:rPr lang="ru-RU" dirty="0" err="1" smtClean="0"/>
              <a:t>Хитромудрий</a:t>
            </a:r>
            <a:r>
              <a:rPr lang="ru-RU" dirty="0" smtClean="0"/>
              <a:t> </a:t>
            </a:r>
            <a:r>
              <a:rPr lang="ru-RU" dirty="0" err="1" smtClean="0"/>
              <a:t>ідальго</a:t>
            </a:r>
            <a:r>
              <a:rPr lang="ru-RU" dirty="0" smtClean="0"/>
              <a:t> Дон </a:t>
            </a:r>
            <a:r>
              <a:rPr lang="ru-RU" dirty="0" err="1" smtClean="0"/>
              <a:t>Кіхот</a:t>
            </a:r>
            <a:r>
              <a:rPr lang="ru-RU" dirty="0" smtClean="0"/>
              <a:t> </a:t>
            </a:r>
            <a:r>
              <a:rPr lang="ru-RU" dirty="0" err="1" smtClean="0"/>
              <a:t>Ламанчський</a:t>
            </a:r>
            <a:r>
              <a:rPr lang="ru-RU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мала </a:t>
            </a:r>
            <a:r>
              <a:rPr lang="ru-RU" dirty="0" err="1" smtClean="0"/>
              <a:t>величезний</a:t>
            </a:r>
            <a:r>
              <a:rPr lang="ru-RU" dirty="0" smtClean="0"/>
              <a:t> </a:t>
            </a:r>
            <a:r>
              <a:rPr lang="ru-RU" dirty="0" err="1" smtClean="0"/>
              <a:t>успіх</a:t>
            </a:r>
            <a:r>
              <a:rPr lang="ru-RU" dirty="0" smtClean="0"/>
              <a:t> в </a:t>
            </a:r>
            <a:r>
              <a:rPr lang="ru-RU" dirty="0" err="1" smtClean="0"/>
              <a:t>Іспанії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</a:t>
            </a:r>
            <a:r>
              <a:rPr lang="ru-RU" dirty="0" smtClean="0"/>
              <a:t>а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тижнів</a:t>
            </a:r>
            <a:r>
              <a:rPr lang="ru-RU" dirty="0" smtClean="0"/>
              <a:t> </a:t>
            </a:r>
            <a:r>
              <a:rPr lang="ru-RU" dirty="0" err="1" smtClean="0"/>
              <a:t>розійшлося</a:t>
            </a:r>
            <a:r>
              <a:rPr lang="ru-RU" dirty="0" smtClean="0"/>
              <a:t> перше </a:t>
            </a:r>
            <a:r>
              <a:rPr lang="ru-RU" dirty="0" err="1" smtClean="0"/>
              <a:t>видання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тому ж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наступних</a:t>
            </a:r>
            <a:r>
              <a:rPr lang="ru-RU" dirty="0" smtClean="0"/>
              <a:t>. Також </a:t>
            </a:r>
            <a:r>
              <a:rPr lang="ru-RU" dirty="0" err="1" smtClean="0"/>
              <a:t>здобувало</a:t>
            </a:r>
            <a:r>
              <a:rPr lang="ru-RU" dirty="0" smtClean="0"/>
              <a:t> </a:t>
            </a:r>
            <a:r>
              <a:rPr lang="ru-RU" dirty="0" err="1" smtClean="0"/>
              <a:t>популярність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за кордоном (</a:t>
            </a:r>
            <a:r>
              <a:rPr lang="ru-RU" dirty="0" err="1" smtClean="0"/>
              <a:t>переклади</a:t>
            </a:r>
            <a:r>
              <a:rPr lang="ru-RU" dirty="0" smtClean="0"/>
              <a:t> </a:t>
            </a:r>
            <a:r>
              <a:rPr lang="ru-RU" dirty="0" err="1" smtClean="0"/>
              <a:t>багатьма</a:t>
            </a:r>
            <a:r>
              <a:rPr lang="ru-RU" dirty="0" smtClean="0"/>
              <a:t> </a:t>
            </a:r>
            <a:r>
              <a:rPr lang="ru-RU" dirty="0" err="1" smtClean="0"/>
              <a:t>мовами</a:t>
            </a:r>
            <a:r>
              <a:rPr lang="ru-RU" dirty="0" smtClean="0"/>
              <a:t>).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матеріальне</a:t>
            </a:r>
            <a:r>
              <a:rPr lang="ru-RU" dirty="0" smtClean="0"/>
              <a:t> становище автора не </a:t>
            </a:r>
            <a:r>
              <a:rPr lang="ru-RU" dirty="0" err="1" smtClean="0"/>
              <a:t>змінилося</a:t>
            </a:r>
            <a:r>
              <a:rPr lang="ru-RU" dirty="0" smtClean="0"/>
              <a:t>,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посилилося</a:t>
            </a:r>
            <a:r>
              <a:rPr lang="ru-RU" dirty="0" smtClean="0"/>
              <a:t> </a:t>
            </a:r>
            <a:r>
              <a:rPr lang="ru-RU" dirty="0" err="1" smtClean="0"/>
              <a:t>вороже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виразилося</a:t>
            </a:r>
            <a:r>
              <a:rPr lang="ru-RU" dirty="0" smtClean="0"/>
              <a:t> в </a:t>
            </a:r>
            <a:r>
              <a:rPr lang="ru-RU" dirty="0" err="1" smtClean="0"/>
              <a:t>глузуваннях</a:t>
            </a:r>
            <a:r>
              <a:rPr lang="ru-RU" dirty="0" smtClean="0"/>
              <a:t>, наклепах, </a:t>
            </a:r>
            <a:r>
              <a:rPr lang="ru-RU" dirty="0" err="1" smtClean="0"/>
              <a:t>переслідуваннях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часу </a:t>
            </a:r>
            <a:r>
              <a:rPr lang="ru-RU" dirty="0" err="1" smtClean="0"/>
              <a:t>й</a:t>
            </a:r>
            <a:r>
              <a:rPr lang="ru-RU" dirty="0" smtClean="0"/>
              <a:t> до </a:t>
            </a:r>
            <a:r>
              <a:rPr lang="ru-RU" dirty="0" err="1" smtClean="0"/>
              <a:t>самої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літературна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Сервантеса не </a:t>
            </a:r>
            <a:r>
              <a:rPr lang="ru-RU" dirty="0" err="1" smtClean="0"/>
              <a:t>припинялася</a:t>
            </a:r>
            <a:r>
              <a:rPr lang="ru-RU" dirty="0" smtClean="0"/>
              <a:t>: в </a:t>
            </a:r>
            <a:r>
              <a:rPr lang="ru-RU" dirty="0" err="1" smtClean="0"/>
              <a:t>проміжку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1604 </a:t>
            </a:r>
            <a:r>
              <a:rPr lang="ru-RU" dirty="0" err="1" smtClean="0"/>
              <a:t>і</a:t>
            </a:r>
            <a:r>
              <a:rPr lang="ru-RU" dirty="0" smtClean="0"/>
              <a:t> 1616 роками </a:t>
            </a:r>
            <a:r>
              <a:rPr lang="ru-RU" dirty="0" err="1" smtClean="0"/>
              <a:t>з'явилися</a:t>
            </a:r>
            <a:r>
              <a:rPr lang="ru-RU" dirty="0" smtClean="0"/>
              <a:t> друга </a:t>
            </a:r>
            <a:r>
              <a:rPr lang="ru-RU" dirty="0" err="1" smtClean="0"/>
              <a:t>частина</a:t>
            </a:r>
            <a:r>
              <a:rPr lang="ru-RU" dirty="0" smtClean="0"/>
              <a:t> «Дон </a:t>
            </a:r>
            <a:r>
              <a:rPr lang="ru-RU" dirty="0" err="1" smtClean="0"/>
              <a:t>Кіхота</a:t>
            </a:r>
            <a:r>
              <a:rPr lang="ru-RU" dirty="0" smtClean="0"/>
              <a:t>».</a:t>
            </a: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32656"/>
            <a:ext cx="5760640" cy="6264696"/>
          </a:xfrm>
        </p:spPr>
        <p:txBody>
          <a:bodyPr/>
          <a:lstStyle/>
          <a:p>
            <a:r>
              <a:rPr lang="uk-UA" dirty="0" smtClean="0"/>
              <a:t>Роман Мігеля де Сервантеса збагатив культуру Європи. Імена його персонажів: Дон Кіхот, </a:t>
            </a:r>
            <a:r>
              <a:rPr lang="uk-UA" dirty="0" err="1" smtClean="0"/>
              <a:t>Санчо</a:t>
            </a:r>
            <a:r>
              <a:rPr lang="uk-UA" dirty="0" smtClean="0"/>
              <a:t> </a:t>
            </a:r>
            <a:r>
              <a:rPr lang="uk-UA" dirty="0" err="1" smtClean="0"/>
              <a:t>Панса</a:t>
            </a:r>
            <a:r>
              <a:rPr lang="uk-UA" dirty="0" smtClean="0"/>
              <a:t>, </a:t>
            </a:r>
            <a:r>
              <a:rPr lang="uk-UA" dirty="0" err="1" smtClean="0"/>
              <a:t>Дульсінея</a:t>
            </a:r>
            <a:r>
              <a:rPr lang="uk-UA" dirty="0" smtClean="0"/>
              <a:t> відомі практично кожному європейцю. В українській мові, наприклад, вживається дієслово "</a:t>
            </a:r>
            <a:r>
              <a:rPr lang="uk-UA" dirty="0" err="1" smtClean="0"/>
              <a:t>дон-кіхотствувати</a:t>
            </a:r>
            <a:r>
              <a:rPr lang="uk-UA" dirty="0" smtClean="0"/>
              <a:t>", яке означає боротися за шляхетну, але безнадійну справу, поводитися як лицар навіть собі на шкоду. Ілюстрації до роману робило безліч європейських художників</a:t>
            </a:r>
            <a:endParaRPr lang="uk-UA" dirty="0"/>
          </a:p>
        </p:txBody>
      </p:sp>
      <p:pic>
        <p:nvPicPr>
          <p:cNvPr id="20484" name="Picture 4" descr="http://www.e-reading-lib.org/cover/71/719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04664"/>
            <a:ext cx="1905000" cy="2981326"/>
          </a:xfrm>
          <a:prstGeom prst="rect">
            <a:avLst/>
          </a:prstGeom>
          <a:noFill/>
        </p:spPr>
      </p:pic>
      <p:pic>
        <p:nvPicPr>
          <p:cNvPr id="20486" name="Picture 6" descr="http://i.livelib.ru/boocover/1000086692/l/013e/Migel_Servantes__Don_Kiho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501008"/>
            <a:ext cx="1905000" cy="30575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92</TotalTime>
  <Words>352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Мігель де Сервантес  1547-1616</vt:lpstr>
      <vt:lpstr>Основні відомості.</vt:lpstr>
      <vt:lpstr>Дитинство і юність.</vt:lpstr>
      <vt:lpstr>Подальше життя.</vt:lpstr>
      <vt:lpstr>Слайд 5</vt:lpstr>
      <vt:lpstr>Творчість поета. Дон Кіхот.</vt:lpstr>
      <vt:lpstr>Слайд 7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hkhkjgkgkg</dc:title>
  <dc:creator>Олег</dc:creator>
  <cp:lastModifiedBy>Олег</cp:lastModifiedBy>
  <cp:revision>10</cp:revision>
  <dcterms:created xsi:type="dcterms:W3CDTF">2013-03-06T16:28:27Z</dcterms:created>
  <dcterms:modified xsi:type="dcterms:W3CDTF">2013-03-06T18:00:54Z</dcterms:modified>
</cp:coreProperties>
</file>