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66"/>
    <a:srgbClr val="CCFF33"/>
    <a:srgbClr val="8B8B3B"/>
    <a:srgbClr val="FF33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6E7FB-0D1D-472E-8E8D-7C9EE68B9454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B08CB-37D0-4962-B2E0-7A1FEBF5E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2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25D1F9-1E1C-4DE9-83C2-DA8414F156EE}" type="datetimeFigureOut">
              <a:rPr lang="uk-UA" smtClean="0"/>
              <a:t>06.06.2014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5EDE98-8E53-401E-ABBA-AD5367ECACA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6735" cy="306896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Заочна екскурсія </a:t>
            </a:r>
            <a:r>
              <a:rPr lang="uk-UA" sz="6000" spc="3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Петербургом</a:t>
            </a:r>
            <a:r>
              <a:rPr lang="uk-UA" sz="6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Достоєвського</a:t>
            </a:r>
            <a:endParaRPr lang="uk-UA" sz="60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5904656" cy="30963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Виконала:</a:t>
            </a:r>
            <a:endParaRPr lang="uk-UA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Голощук</a:t>
            </a:r>
            <a:r>
              <a:rPr lang="uk-UA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Дарія</a:t>
            </a:r>
            <a:endParaRPr lang="uk-UA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60444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Понінківський</a:t>
            </a:r>
            <a:r>
              <a:rPr lang="uk-UA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НВК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”ЗОШ І-ІІІ ступенів №1, гімназія”</a:t>
            </a:r>
            <a:endParaRPr lang="uk-UA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085183"/>
            <a:ext cx="4860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Вчитель: </a:t>
            </a:r>
            <a:r>
              <a:rPr lang="uk-UA" sz="2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Гуцол</a:t>
            </a:r>
            <a:r>
              <a:rPr lang="uk-UA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В.П.</a:t>
            </a:r>
          </a:p>
          <a:p>
            <a:pPr algn="ctr"/>
            <a:r>
              <a:rPr lang="uk-UA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Предмет: Світова література</a:t>
            </a:r>
            <a:endParaRPr lang="uk-UA" sz="2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9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404664"/>
            <a:ext cx="5148064" cy="6120680"/>
          </a:xfrm>
        </p:spPr>
        <p:txBody>
          <a:bodyPr/>
          <a:lstStyle/>
          <a:p>
            <a:pPr algn="ctr"/>
            <a:r>
              <a:rPr lang="ru-RU" sz="6000" dirty="0" err="1" smtClean="0">
                <a:solidFill>
                  <a:srgbClr val="FF3300"/>
                </a:solidFill>
              </a:rPr>
              <a:t>ПетерБУРг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FF66"/>
                </a:solidFill>
              </a:rPr>
              <a:t>…</a:t>
            </a:r>
            <a:r>
              <a:rPr lang="ru-RU" sz="2400" dirty="0" smtClean="0">
                <a:solidFill>
                  <a:srgbClr val="FFFF66"/>
                </a:solidFill>
              </a:rPr>
              <a:t>Явив </a:t>
            </a:r>
            <a:r>
              <a:rPr lang="ru-RU" sz="2400" dirty="0">
                <a:solidFill>
                  <a:srgbClr val="FFFF66"/>
                </a:solidFill>
              </a:rPr>
              <a:t>свою </a:t>
            </a:r>
            <a:r>
              <a:rPr lang="ru-RU" sz="2400" dirty="0" err="1">
                <a:solidFill>
                  <a:srgbClr val="FFFF66"/>
                </a:solidFill>
              </a:rPr>
              <a:t>могуть</a:t>
            </a:r>
            <a:r>
              <a:rPr lang="ru-RU" sz="2400" dirty="0">
                <a:solidFill>
                  <a:srgbClr val="FFFF66"/>
                </a:solidFill>
              </a:rPr>
              <a:t> на </a:t>
            </a:r>
            <a:r>
              <a:rPr lang="ru-RU" sz="2400" dirty="0" err="1">
                <a:solidFill>
                  <a:srgbClr val="FFFF66"/>
                </a:solidFill>
              </a:rPr>
              <a:t>всі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світи</a:t>
            </a:r>
            <a:r>
              <a:rPr lang="ru-RU" sz="2400" dirty="0">
                <a:solidFill>
                  <a:srgbClr val="FFFF66"/>
                </a:solidFill>
              </a:rPr>
              <a:t>.</a:t>
            </a:r>
            <a:br>
              <a:rPr lang="ru-RU" sz="2400" dirty="0">
                <a:solidFill>
                  <a:srgbClr val="FFFF66"/>
                </a:solidFill>
              </a:rPr>
            </a:br>
            <a:r>
              <a:rPr lang="ru-RU" sz="2400" dirty="0">
                <a:solidFill>
                  <a:srgbClr val="FFFF66"/>
                </a:solidFill>
              </a:rPr>
              <a:t>У зодчих є </a:t>
            </a:r>
            <a:r>
              <a:rPr lang="ru-RU" sz="2400" dirty="0" err="1">
                <a:solidFill>
                  <a:srgbClr val="FFFF66"/>
                </a:solidFill>
              </a:rPr>
              <a:t>прислів'я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пречудове</a:t>
            </a:r>
            <a:r>
              <a:rPr lang="ru-RU" sz="2400" dirty="0">
                <a:solidFill>
                  <a:srgbClr val="FFFF66"/>
                </a:solidFill>
              </a:rPr>
              <a:t/>
            </a:r>
            <a:br>
              <a:rPr lang="ru-RU" sz="2400" dirty="0">
                <a:solidFill>
                  <a:srgbClr val="FFFF66"/>
                </a:solidFill>
              </a:rPr>
            </a:br>
            <a:r>
              <a:rPr lang="ru-RU" sz="2400" dirty="0">
                <a:solidFill>
                  <a:srgbClr val="FFFF66"/>
                </a:solidFill>
              </a:rPr>
              <a:t>Рим </a:t>
            </a:r>
            <a:r>
              <a:rPr lang="ru-RU" sz="2400" dirty="0" err="1">
                <a:solidFill>
                  <a:srgbClr val="FFFF66"/>
                </a:solidFill>
              </a:rPr>
              <a:t>будували</a:t>
            </a:r>
            <a:r>
              <a:rPr lang="ru-RU" sz="2400" dirty="0">
                <a:solidFill>
                  <a:srgbClr val="FFFF66"/>
                </a:solidFill>
              </a:rPr>
              <a:t> люди, а </a:t>
            </a:r>
            <a:r>
              <a:rPr lang="ru-RU" sz="2400" dirty="0" err="1">
                <a:solidFill>
                  <a:srgbClr val="FFFF66"/>
                </a:solidFill>
              </a:rPr>
              <a:t>богове</a:t>
            </a:r>
            <a:r>
              <a:rPr lang="ru-RU" sz="2400" dirty="0">
                <a:solidFill>
                  <a:srgbClr val="FFFF66"/>
                </a:solidFill>
              </a:rPr>
              <a:t> —</a:t>
            </a:r>
            <a:br>
              <a:rPr lang="ru-RU" sz="2400" dirty="0">
                <a:solidFill>
                  <a:srgbClr val="FFFF66"/>
                </a:solidFill>
              </a:rPr>
            </a:br>
            <a:r>
              <a:rPr lang="ru-RU" sz="2400" dirty="0" err="1">
                <a:solidFill>
                  <a:srgbClr val="FFFF66"/>
                </a:solidFill>
              </a:rPr>
              <a:t>Венецію</a:t>
            </a:r>
            <a:r>
              <a:rPr lang="ru-RU" sz="2400" dirty="0">
                <a:solidFill>
                  <a:srgbClr val="FFFF66"/>
                </a:solidFill>
              </a:rPr>
              <a:t>; та </a:t>
            </a:r>
            <a:r>
              <a:rPr lang="ru-RU" sz="2400" dirty="0" err="1">
                <a:solidFill>
                  <a:srgbClr val="FFFF66"/>
                </a:solidFill>
              </a:rPr>
              <a:t>скаже</a:t>
            </a:r>
            <a:r>
              <a:rPr lang="ru-RU" sz="2400" dirty="0">
                <a:solidFill>
                  <a:srgbClr val="FFFF66"/>
                </a:solidFill>
              </a:rPr>
              <a:t> той, </a:t>
            </a:r>
            <a:r>
              <a:rPr lang="ru-RU" sz="2400" dirty="0" err="1">
                <a:solidFill>
                  <a:srgbClr val="FFFF66"/>
                </a:solidFill>
              </a:rPr>
              <a:t>хто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зна</a:t>
            </a:r>
            <a:r>
              <a:rPr lang="ru-RU" sz="2400" dirty="0">
                <a:solidFill>
                  <a:srgbClr val="FFFF66"/>
                </a:solidFill>
              </a:rPr>
              <a:t>,</a:t>
            </a:r>
            <a:br>
              <a:rPr lang="ru-RU" sz="2400" dirty="0">
                <a:solidFill>
                  <a:srgbClr val="FFFF66"/>
                </a:solidFill>
              </a:rPr>
            </a:br>
            <a:r>
              <a:rPr lang="ru-RU" sz="2400" dirty="0">
                <a:solidFill>
                  <a:srgbClr val="FFFF66"/>
                </a:solidFill>
              </a:rPr>
              <a:t>Як Петербурга </a:t>
            </a:r>
            <a:r>
              <a:rPr lang="ru-RU" sz="2400" dirty="0" err="1">
                <a:solidFill>
                  <a:srgbClr val="FFFF66"/>
                </a:solidFill>
              </a:rPr>
              <a:t>зводились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будови</a:t>
            </a:r>
            <a:r>
              <a:rPr lang="ru-RU" sz="2400" dirty="0">
                <a:solidFill>
                  <a:srgbClr val="FFFF66"/>
                </a:solidFill>
              </a:rPr>
              <a:t>;</a:t>
            </a:r>
            <a:br>
              <a:rPr lang="ru-RU" sz="2400" dirty="0">
                <a:solidFill>
                  <a:srgbClr val="FFFF66"/>
                </a:solidFill>
              </a:rPr>
            </a:br>
            <a:r>
              <a:rPr lang="ru-RU" sz="2400" dirty="0" err="1">
                <a:solidFill>
                  <a:srgbClr val="FFFF66"/>
                </a:solidFill>
              </a:rPr>
              <a:t>Творитель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цього</a:t>
            </a:r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err="1">
                <a:solidFill>
                  <a:srgbClr val="FFFF66"/>
                </a:solidFill>
              </a:rPr>
              <a:t>міста</a:t>
            </a:r>
            <a:r>
              <a:rPr lang="ru-RU" sz="2400" dirty="0">
                <a:solidFill>
                  <a:srgbClr val="FFFF66"/>
                </a:solidFill>
              </a:rPr>
              <a:t> — сатана</a:t>
            </a:r>
            <a:r>
              <a:rPr lang="ru-RU" sz="2400" dirty="0" smtClean="0">
                <a:solidFill>
                  <a:srgbClr val="FFFF66"/>
                </a:solidFill>
              </a:rPr>
              <a:t>.</a:t>
            </a:r>
            <a:br>
              <a:rPr lang="ru-RU" sz="2400" dirty="0" smtClean="0">
                <a:solidFill>
                  <a:srgbClr val="FFFF66"/>
                </a:solidFill>
              </a:rPr>
            </a:br>
            <a:r>
              <a:rPr lang="ru-RU" sz="2400" dirty="0" smtClean="0">
                <a:solidFill>
                  <a:srgbClr val="FFFF66"/>
                </a:solidFill>
              </a:rPr>
              <a:t>                                  А.М</a:t>
            </a:r>
            <a:r>
              <a:rPr lang="uk-UA" sz="2400" dirty="0" err="1" smtClean="0">
                <a:solidFill>
                  <a:srgbClr val="FFFF66"/>
                </a:solidFill>
              </a:rPr>
              <a:t>іцкевич</a:t>
            </a:r>
            <a:endParaRPr lang="uk-UA" sz="2400" dirty="0">
              <a:solidFill>
                <a:srgbClr val="FFFF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5"/>
            <a:ext cx="4211961" cy="350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" y="3501008"/>
            <a:ext cx="417655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4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107996"/>
            <a:ext cx="5976664" cy="5561364"/>
          </a:xfrm>
        </p:spPr>
        <p:txBody>
          <a:bodyPr/>
          <a:lstStyle/>
          <a:p>
            <a:r>
              <a:rPr lang="uk-UA" sz="1800" i="1" dirty="0">
                <a:solidFill>
                  <a:srgbClr val="CCFF66"/>
                </a:solidFill>
              </a:rPr>
              <a:t>Тема Петербурга мало кого залишає байдужим. Кожна епоха в історії російського суспільства знає свій образ Петербурга. Кожна окрема </a:t>
            </a:r>
            <a:r>
              <a:rPr lang="uk-UA" sz="1800" i="1" dirty="0" smtClean="0">
                <a:solidFill>
                  <a:srgbClr val="CCFF66"/>
                </a:solidFill>
              </a:rPr>
              <a:t>особистість, </a:t>
            </a:r>
            <a:r>
              <a:rPr lang="uk-UA" sz="1800" i="1" dirty="0">
                <a:solidFill>
                  <a:srgbClr val="CCFF66"/>
                </a:solidFill>
              </a:rPr>
              <a:t>творчо переживає його, переломлює цей образ по-своєму. </a:t>
            </a:r>
            <a:br>
              <a:rPr lang="uk-UA" sz="1800" i="1" dirty="0">
                <a:solidFill>
                  <a:srgbClr val="CCFF66"/>
                </a:solidFill>
              </a:rPr>
            </a:br>
            <a:r>
              <a:rPr lang="uk-UA" sz="1800" i="1" dirty="0">
                <a:solidFill>
                  <a:srgbClr val="CCFF66"/>
                </a:solidFill>
              </a:rPr>
              <a:t>Петербург як самий містичний і таємничий місто, місто-привид, місто, що живе особливої нічним життям, місто, що знаходиться на краю, над безоднею, протиставлений Росії і особливо Москві, - ці та інші риси петербурзького тексту реалізуються у багатьох творах класичної літератури </a:t>
            </a:r>
            <a:r>
              <a:rPr lang="en-US" sz="1800" i="1" dirty="0">
                <a:solidFill>
                  <a:srgbClr val="CCFF66"/>
                </a:solidFill>
              </a:rPr>
              <a:t>XIX </a:t>
            </a:r>
            <a:r>
              <a:rPr lang="uk-UA" sz="1800" i="1" dirty="0">
                <a:solidFill>
                  <a:srgbClr val="CCFF66"/>
                </a:solidFill>
              </a:rPr>
              <a:t>століття.</a:t>
            </a:r>
            <a:br>
              <a:rPr lang="uk-UA" sz="1800" i="1" dirty="0">
                <a:solidFill>
                  <a:srgbClr val="CCFF66"/>
                </a:solidFill>
              </a:rPr>
            </a:br>
            <a:r>
              <a:rPr lang="uk-UA" sz="1800" i="1" dirty="0">
                <a:solidFill>
                  <a:srgbClr val="CCFF66"/>
                </a:solidFill>
              </a:rPr>
              <a:t>Отже, Петербург - трагічний і фантастичне місто. На його вулицях може все що завгодно: тут може зародитися думка про злочин і знайти своє завершення, а в наступний момент можна стати свідком зішестя Христа щоб врятувати грішних, що живуть в цьому «пеклі безглуздою і ненормальною життя».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8" y="1052736"/>
            <a:ext cx="2953034" cy="347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7190"/>
            <a:ext cx="7689284" cy="72008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7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644684" cy="66335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Використана література</a:t>
            </a:r>
            <a:endParaRPr lang="uk-UA" sz="400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Інші </a:t>
            </a:r>
            <a:r>
              <a:rPr lang="uk-UA" dirty="0"/>
              <a:t>презентації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Світова </a:t>
            </a:r>
            <a:r>
              <a:rPr lang="uk-UA" dirty="0"/>
              <a:t>література: </a:t>
            </a:r>
            <a:r>
              <a:rPr lang="uk-UA" dirty="0" err="1"/>
              <a:t>Підручн</a:t>
            </a:r>
            <a:r>
              <a:rPr lang="uk-UA" dirty="0"/>
              <a:t>. Для 10 кл. : ст. 188, ст.. 184-190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err="1" smtClean="0"/>
              <a:t>Вікіпедія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47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73" y="5013176"/>
            <a:ext cx="3563888" cy="158417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8927976" cy="15567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Будинок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Раскольникова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(Вул. Гражданська 19/5)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587"/>
            <a:ext cx="4212817" cy="4947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63" y="249896"/>
            <a:ext cx="4283968" cy="4619263"/>
          </a:xfrm>
          <a:prstGeom prst="round2DiagRect">
            <a:avLst>
              <a:gd name="adj1" fmla="val 16667"/>
              <a:gd name="adj2" fmla="val 67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7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4" y="5085184"/>
            <a:ext cx="3807805" cy="1575405"/>
          </a:xfrm>
        </p:spPr>
        <p:txBody>
          <a:bodyPr/>
          <a:lstStyle/>
          <a:p>
            <a:pPr algn="ctr"/>
            <a:r>
              <a:rPr lang="uk-UA" sz="3600" dirty="0" err="1" smtClean="0">
                <a:solidFill>
                  <a:schemeClr val="accent4"/>
                </a:solidFill>
              </a:rPr>
              <a:t>Раскольников</a:t>
            </a:r>
            <a:r>
              <a:rPr lang="uk-UA" sz="3600" dirty="0" smtClean="0">
                <a:solidFill>
                  <a:schemeClr val="accent4"/>
                </a:solidFill>
              </a:rPr>
              <a:t> на сходах</a:t>
            </a:r>
            <a:endParaRPr lang="uk-UA" sz="360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6562" y="5229200"/>
            <a:ext cx="4610722" cy="16288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Комірка</a:t>
            </a:r>
            <a:r>
              <a:rPr lang="uk-UA" sz="4800" dirty="0" smtClean="0">
                <a:solidFill>
                  <a:schemeClr val="accent4"/>
                </a:solidFill>
              </a:rPr>
              <a:t> </a:t>
            </a:r>
            <a:r>
              <a:rPr lang="uk-UA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Радіона</a:t>
            </a:r>
            <a:r>
              <a:rPr lang="uk-UA" sz="4800" dirty="0" smtClean="0">
                <a:solidFill>
                  <a:schemeClr val="accent4"/>
                </a:solidFill>
              </a:rPr>
              <a:t> 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Р.</a:t>
            </a:r>
            <a:r>
              <a:rPr lang="uk-UA" sz="4800" dirty="0" smtClean="0">
                <a:solidFill>
                  <a:schemeClr val="accent4"/>
                </a:solidFill>
              </a:rPr>
              <a:t> </a:t>
            </a:r>
            <a:endParaRPr lang="uk-UA" sz="4800" dirty="0"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3" y="8486"/>
            <a:ext cx="3663789" cy="529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1311"/>
            <a:ext cx="4927958" cy="511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8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27" y="3933056"/>
            <a:ext cx="8815653" cy="2292104"/>
          </a:xfrm>
        </p:spPr>
        <p:txBody>
          <a:bodyPr/>
          <a:lstStyle/>
          <a:p>
            <a:pPr algn="ctr"/>
            <a:r>
              <a:rPr lang="uk-UA" sz="6600" dirty="0" smtClean="0">
                <a:solidFill>
                  <a:srgbClr val="0070C0"/>
                </a:solidFill>
              </a:rPr>
              <a:t>Будинок Соні</a:t>
            </a:r>
            <a:endParaRPr lang="uk-UA" sz="6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57" y="471682"/>
            <a:ext cx="4632123" cy="3605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" y="332657"/>
            <a:ext cx="4457193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643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7" y="3861048"/>
            <a:ext cx="9036496" cy="2520280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chemeClr val="bg2">
                    <a:lumMod val="25000"/>
                  </a:schemeClr>
                </a:solidFill>
              </a:rPr>
              <a:t>Двір старої лихварки</a:t>
            </a:r>
            <a:endParaRPr lang="uk-UA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05" y="61978"/>
            <a:ext cx="5678691" cy="462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13"/>
            <a:ext cx="3347864" cy="516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9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099972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Дім </a:t>
            </a:r>
            <a:r>
              <a:rPr lang="uk-UA" sz="6000" dirty="0" err="1" smtClean="0">
                <a:solidFill>
                  <a:schemeClr val="accent2">
                    <a:lumMod val="75000"/>
                  </a:schemeClr>
                </a:solidFill>
              </a:rPr>
              <a:t>Альони</a:t>
            </a:r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 Іванівни</a:t>
            </a:r>
            <a:endParaRPr lang="uk-UA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9" y="1412776"/>
            <a:ext cx="5220072" cy="527640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…підійшов</a:t>
            </a:r>
            <a:r>
              <a:rPr lang="uk-UA" sz="2800" dirty="0" smtClean="0">
                <a:solidFill>
                  <a:schemeClr val="bg2"/>
                </a:solidFill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uk-UA" sz="2800" dirty="0" smtClean="0">
                <a:solidFill>
                  <a:schemeClr val="bg2"/>
                </a:solidFill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великого будинку, що виходив однією стіною на канаву, а другою – на вулицю. Сходи були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темні і вузькі, «чорні», але він все це знав і вивчив, йому вся ця обстановка подобалась: в такій темноті навіть зацікавлений погляд був небезпечний…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17" y="1052737"/>
            <a:ext cx="402960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0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3712" y="11219"/>
            <a:ext cx="5472608" cy="5328591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b="1" i="1" dirty="0" smtClean="0">
                <a:ln>
                  <a:prstDash val="solid"/>
                </a:ln>
                <a:solidFill>
                  <a:srgbClr val="FF5050"/>
                </a:solidFill>
              </a:rPr>
              <a:t>”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Невелика кімната,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в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яку увійшов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молодий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чоловік,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з жовтими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шпалерами 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геранями і серпанковими фіранками на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вікнах 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була в цю хвилину яскраво освітлена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сонцем! ...В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кімнаті не було нічого особливого.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Меблі, всі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дуже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старі та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з жовтого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дерева, складалися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з дивана з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дуже вигнутою дерев</a:t>
            </a:r>
            <a:r>
              <a:rPr lang="en-US" b="1" i="1" dirty="0" smtClean="0">
                <a:ln>
                  <a:prstDash val="solid"/>
                </a:ln>
                <a:solidFill>
                  <a:srgbClr val="FF5050"/>
                </a:solidFill>
              </a:rPr>
              <a:t>’</a:t>
            </a:r>
            <a:r>
              <a:rPr lang="uk-UA" b="1" i="1" dirty="0" err="1" smtClean="0">
                <a:ln>
                  <a:prstDash val="solid"/>
                </a:ln>
                <a:solidFill>
                  <a:srgbClr val="FF5050"/>
                </a:solidFill>
              </a:rPr>
              <a:t>яною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 спинкою,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круглого столу овальної форми перед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диваном,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туалету із дзеркальцем у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простінку,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стільців по стінах та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двох-трьох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копійчаних картинок в жовтих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рамках,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що зображали німецьких панянок з птахами в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руках,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- ось і всі меблі . У кутку перед невеликим чином горіла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лампада.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Все було дуже чисто: і меблі, і підлоги були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натерті до блиску; </a:t>
            </a:r>
            <a:r>
              <a:rPr lang="uk-UA" b="1" i="1" dirty="0">
                <a:ln>
                  <a:prstDash val="solid"/>
                </a:ln>
                <a:solidFill>
                  <a:srgbClr val="FF5050"/>
                </a:solidFill>
              </a:rPr>
              <a:t>все </a:t>
            </a:r>
            <a:r>
              <a:rPr lang="uk-UA" b="1" i="1" dirty="0" smtClean="0">
                <a:ln>
                  <a:prstDash val="solid"/>
                </a:ln>
                <a:solidFill>
                  <a:srgbClr val="FF5050"/>
                </a:solidFill>
              </a:rPr>
              <a:t>блищало</a:t>
            </a:r>
            <a:r>
              <a:rPr lang="en-US" b="1" i="1" dirty="0" smtClean="0">
                <a:ln>
                  <a:prstDash val="solid"/>
                </a:ln>
                <a:solidFill>
                  <a:srgbClr val="FF5050"/>
                </a:solidFill>
              </a:rPr>
              <a:t>”</a:t>
            </a:r>
            <a:r>
              <a:rPr lang="ru-RU" b="1" i="1" dirty="0" smtClean="0">
                <a:ln>
                  <a:prstDash val="solid"/>
                </a:ln>
                <a:solidFill>
                  <a:srgbClr val="FF5050"/>
                </a:solidFill>
              </a:rPr>
              <a:t>.</a:t>
            </a:r>
            <a:endParaRPr lang="uk-UA" b="1" i="1" dirty="0">
              <a:ln>
                <a:prstDash val="solid"/>
              </a:ln>
              <a:solidFill>
                <a:srgbClr val="FF5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302803" cy="5935989"/>
          </a:xfrm>
          <a:prstGeom prst="roundRect">
            <a:avLst>
              <a:gd name="adj" fmla="val 55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61560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Лихварка</a:t>
            </a: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2788" y="5287242"/>
            <a:ext cx="4355618" cy="1310110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rgbClr val="FFC000"/>
                </a:solidFill>
              </a:rPr>
              <a:t>Улянов</a:t>
            </a: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«Весна на околицы Петербурга»</a:t>
            </a:r>
            <a:endParaRPr lang="uk-UA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4031268" cy="28803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Волков</a:t>
            </a:r>
            <a:endParaRPr lang="ru-RU" sz="4800" dirty="0" smtClean="0">
              <a:solidFill>
                <a:srgbClr val="FFC000"/>
              </a:solidFill>
            </a:endParaRP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«Сенная площадь»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175284" cy="3429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3" y="71957"/>
            <a:ext cx="4646617" cy="4077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77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88640"/>
            <a:ext cx="4824536" cy="61926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Ф. М.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Достоєвського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Петербург -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мертве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насильство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 природою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Петербург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якому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уживаються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верстви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лихварі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бідняки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студенти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інтелігенція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багачі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аристократи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7" y="116632"/>
            <a:ext cx="403244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3548" y="552716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І. Глазунов. «</a:t>
            </a:r>
            <a:r>
              <a:rPr lang="ru-RU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Білі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ночі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uk-UA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887924" y="188640"/>
            <a:ext cx="684076" cy="4824536"/>
          </a:xfrm>
          <a:prstGeom prst="rightBrac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5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</TotalTime>
  <Words>340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Заочна екскурсія Петербургом Достоєвського</vt:lpstr>
      <vt:lpstr> </vt:lpstr>
      <vt:lpstr>Раскольников на сходах</vt:lpstr>
      <vt:lpstr>Будинок Соні</vt:lpstr>
      <vt:lpstr>Двір старої лихварки</vt:lpstr>
      <vt:lpstr>Дім Альони Іванівни</vt:lpstr>
      <vt:lpstr>Презентация PowerPoint</vt:lpstr>
      <vt:lpstr>Улянов «Весна на околицы Петербурга»</vt:lpstr>
      <vt:lpstr>Презентация PowerPoint</vt:lpstr>
      <vt:lpstr>ПетерБУРг   …Явив свою могуть на всі світи. У зодчих є прислів'я пречудове Рим будували люди, а богове — Венецію; та скаже той, хто зна, Як Петербурга зводились будови; Творитель цього міста — сатана.                                   А.Міцкевич</vt:lpstr>
      <vt:lpstr>Тема Петербурга мало кого залишає байдужим. Кожна епоха в історії російського суспільства знає свій образ Петербурга. Кожна окрема особистість, творчо переживає його, переломлює цей образ по-своєму.  Петербург як самий містичний і таємничий місто, місто-привид, місто, що живе особливої нічним життям, місто, що знаходиться на краю, над безоднею, протиставлений Росії і особливо Москві, - ці та інші риси петербурзького тексту реалізуються у багатьох творах класичної літератури XIX століття. Отже, Петербург - трагічний і фантастичне місто. На його вулицях може все що завгодно: тут може зародитися думка про злочин і знайти своє завершення, а в наступний момент можна стати свідком зішестя Христа щоб врятувати грішних, що живуть в цьому «пеклі безглуздою і ненормальною життя». 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Заочна екскурсія Петербургом Достоєвського</dc:title>
  <dc:creator>user</dc:creator>
  <cp:lastModifiedBy>Голощук Дарія</cp:lastModifiedBy>
  <cp:revision>23</cp:revision>
  <dcterms:created xsi:type="dcterms:W3CDTF">2013-11-29T14:07:52Z</dcterms:created>
  <dcterms:modified xsi:type="dcterms:W3CDTF">2014-06-06T14:39:31Z</dcterms:modified>
</cp:coreProperties>
</file>