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37" r:id="rId2"/>
  </p:sldMasterIdLst>
  <p:sldIdLst>
    <p:sldId id="257" r:id="rId3"/>
    <p:sldId id="256" r:id="rId4"/>
    <p:sldId id="258" r:id="rId5"/>
    <p:sldId id="271" r:id="rId6"/>
    <p:sldId id="272" r:id="rId7"/>
    <p:sldId id="280" r:id="rId8"/>
    <p:sldId id="275" r:id="rId9"/>
    <p:sldId id="276" r:id="rId10"/>
    <p:sldId id="277" r:id="rId11"/>
    <p:sldId id="278" r:id="rId12"/>
    <p:sldId id="282" r:id="rId13"/>
    <p:sldId id="279" r:id="rId14"/>
    <p:sldId id="281" r:id="rId15"/>
    <p:sldId id="273" r:id="rId16"/>
    <p:sldId id="261" r:id="rId17"/>
    <p:sldId id="270" r:id="rId18"/>
    <p:sldId id="259" r:id="rId19"/>
    <p:sldId id="260" r:id="rId20"/>
    <p:sldId id="274" r:id="rId21"/>
    <p:sldId id="28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33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>
        <p:scale>
          <a:sx n="66" d="100"/>
          <a:sy n="66" d="100"/>
        </p:scale>
        <p:origin x="-1284" y="-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FF3358-EF27-487D-BAF2-27C1C8C21ED8}" type="doc">
      <dgm:prSet loTypeId="urn:microsoft.com/office/officeart/2005/8/layout/radial1" loCatId="relationship" qsTypeId="urn:microsoft.com/office/officeart/2005/8/quickstyle/simple3" qsCatId="simple" csTypeId="urn:microsoft.com/office/officeart/2005/8/colors/accent4_2" csCatId="accent4" phldr="1"/>
      <dgm:spPr/>
    </dgm:pt>
    <dgm:pt modelId="{050ADC99-540E-45E8-A87E-FC5000895FD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ОМАР </a:t>
          </a:r>
          <a:endParaRPr kumimoji="0" lang="ru-RU" b="1" i="0" u="none" strike="noStrike" cap="none" normalizeH="0" baseline="0" smtClean="0">
            <a:ln/>
            <a:effectLst/>
            <a:latin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ХАЙЯМ</a:t>
          </a:r>
          <a:endParaRPr kumimoji="0" lang="uk-UA" b="1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3EDA18B5-F115-4233-AC0D-A9C8A59013EA}" type="parTrans" cxnId="{9D5B844A-5BDA-42F5-9579-38F0438C4FC1}">
      <dgm:prSet/>
      <dgm:spPr/>
      <dgm:t>
        <a:bodyPr/>
        <a:lstStyle/>
        <a:p>
          <a:endParaRPr lang="ru-RU"/>
        </a:p>
      </dgm:t>
    </dgm:pt>
    <dgm:pt modelId="{15621FCF-4A94-455A-A16D-7E49251F0431}" type="sibTrans" cxnId="{9D5B844A-5BDA-42F5-9579-38F0438C4FC1}">
      <dgm:prSet/>
      <dgm:spPr/>
      <dgm:t>
        <a:bodyPr/>
        <a:lstStyle/>
        <a:p>
          <a:endParaRPr lang="ru-RU"/>
        </a:p>
      </dgm:t>
    </dgm:pt>
    <dgm:pt modelId="{6474433B-6E8D-4506-A6E0-ECAC3B5E1ADF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Первинніше сущого всього – любов</a:t>
          </a:r>
          <a:endParaRPr kumimoji="0" lang="ru-RU" sz="1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600" b="1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B011E53A-8DF1-4D11-9129-D0CE944A5319}" type="parTrans" cxnId="{19DA86B3-05E9-48C7-9720-475A7B3C375F}">
      <dgm:prSet/>
      <dgm:spPr/>
      <dgm:t>
        <a:bodyPr/>
        <a:lstStyle/>
        <a:p>
          <a:endParaRPr lang="ru-RU"/>
        </a:p>
      </dgm:t>
    </dgm:pt>
    <dgm:pt modelId="{38FAA9AB-BE9E-4A47-B965-88A2D30AC58A}" type="sibTrans" cxnId="{19DA86B3-05E9-48C7-9720-475A7B3C375F}">
      <dgm:prSet/>
      <dgm:spPr/>
      <dgm:t>
        <a:bodyPr/>
        <a:lstStyle/>
        <a:p>
          <a:endParaRPr lang="ru-RU"/>
        </a:p>
      </dgm:t>
    </dgm:pt>
    <dgm:pt modelId="{DC6E9105-C0EE-4833-8F39-82609ED50A9B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Хочу весь свій розум  присвятити науці на користь людям </a:t>
          </a:r>
          <a:endParaRPr kumimoji="0" lang="ru-RU" sz="1600" b="0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9D83D0D9-3203-424E-AF96-35AF3B28BAA7}" type="parTrans" cxnId="{9EA698A2-5C5B-4D23-B91A-5424EEF5D1C6}">
      <dgm:prSet/>
      <dgm:spPr/>
      <dgm:t>
        <a:bodyPr/>
        <a:lstStyle/>
        <a:p>
          <a:endParaRPr lang="ru-RU"/>
        </a:p>
      </dgm:t>
    </dgm:pt>
    <dgm:pt modelId="{50AB3B39-65CC-49B4-A6A2-9DBE53845D89}" type="sibTrans" cxnId="{9EA698A2-5C5B-4D23-B91A-5424EEF5D1C6}">
      <dgm:prSet/>
      <dgm:spPr/>
      <dgm:t>
        <a:bodyPr/>
        <a:lstStyle/>
        <a:p>
          <a:endParaRPr lang="ru-RU"/>
        </a:p>
      </dgm:t>
    </dgm:pt>
    <dgm:pt modelId="{D9571590-EB7B-4B0C-883D-2197006FA1EC}">
      <dgm:prSet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оюсь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неправедно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прожити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землі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6647D79-707A-4692-85A4-D994011A819A}" type="parTrans" cxnId="{87420AEA-0765-468D-9F77-03874D04158F}">
      <dgm:prSet/>
      <dgm:spPr/>
      <dgm:t>
        <a:bodyPr/>
        <a:lstStyle/>
        <a:p>
          <a:endParaRPr lang="ru-RU"/>
        </a:p>
      </dgm:t>
    </dgm:pt>
    <dgm:pt modelId="{5ED2B346-EF70-4171-8B9E-65655E4F2324}" type="sibTrans" cxnId="{87420AEA-0765-468D-9F77-03874D04158F}">
      <dgm:prSet/>
      <dgm:spPr/>
      <dgm:t>
        <a:bodyPr/>
        <a:lstStyle/>
        <a:p>
          <a:endParaRPr lang="ru-RU"/>
        </a:p>
      </dgm:t>
    </dgm:pt>
    <dgm:pt modelId="{93C25C8A-0B71-4CDA-95B8-C2FFC785DEA4}">
      <dgm:prSet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Живи хвилинами, бо в тебе їх так мало!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9536844-1CFE-4F69-A935-5EAACAA1179E}" type="parTrans" cxnId="{6E7B175E-4614-4E26-80B8-60D3019E638D}">
      <dgm:prSet/>
      <dgm:spPr/>
      <dgm:t>
        <a:bodyPr/>
        <a:lstStyle/>
        <a:p>
          <a:endParaRPr lang="ru-RU"/>
        </a:p>
      </dgm:t>
    </dgm:pt>
    <dgm:pt modelId="{2773B0A1-DF0B-48B5-9A56-7C7B315B2E81}" type="sibTrans" cxnId="{6E7B175E-4614-4E26-80B8-60D3019E638D}">
      <dgm:prSet/>
      <dgm:spPr/>
      <dgm:t>
        <a:bodyPr/>
        <a:lstStyle/>
        <a:p>
          <a:endParaRPr lang="ru-RU"/>
        </a:p>
      </dgm:t>
    </dgm:pt>
    <dgm:pt modelId="{5DDA7CEA-9311-41DB-8A7B-F777A881235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800" i="0" dirty="0" smtClean="0">
              <a:latin typeface="Times New Roman" pitchFamily="18" charset="0"/>
              <a:cs typeface="Times New Roman" pitchFamily="18" charset="0"/>
            </a:rPr>
            <a:t>Щасливий тільки той, </a:t>
          </a:r>
        </a:p>
        <a:p>
          <a:pPr>
            <a:lnSpc>
              <a:spcPct val="100000"/>
            </a:lnSpc>
          </a:pPr>
          <a:r>
            <a:rPr lang="uk-UA" sz="1800" i="0" dirty="0" smtClean="0">
              <a:latin typeface="Times New Roman" pitchFamily="18" charset="0"/>
              <a:cs typeface="Times New Roman" pitchFamily="18" charset="0"/>
            </a:rPr>
            <a:t>з ким поруч мила</a:t>
          </a:r>
          <a:endParaRPr lang="ru-RU" sz="1800" i="0" dirty="0">
            <a:latin typeface="Times New Roman" pitchFamily="18" charset="0"/>
            <a:cs typeface="Times New Roman" pitchFamily="18" charset="0"/>
          </a:endParaRPr>
        </a:p>
      </dgm:t>
    </dgm:pt>
    <dgm:pt modelId="{3399C68B-C2A2-4F19-9E5C-14F1528BDCD1}" type="parTrans" cxnId="{28EFF9D2-8D82-4A6E-91DC-40ABB0F188F9}">
      <dgm:prSet/>
      <dgm:spPr/>
      <dgm:t>
        <a:bodyPr/>
        <a:lstStyle/>
        <a:p>
          <a:endParaRPr lang="ru-RU"/>
        </a:p>
      </dgm:t>
    </dgm:pt>
    <dgm:pt modelId="{9CBA9A2F-0976-4575-B311-45F772DE4501}" type="sibTrans" cxnId="{28EFF9D2-8D82-4A6E-91DC-40ABB0F188F9}">
      <dgm:prSet/>
      <dgm:spPr/>
      <dgm:t>
        <a:bodyPr/>
        <a:lstStyle/>
        <a:p>
          <a:endParaRPr lang="ru-RU"/>
        </a:p>
      </dgm:t>
    </dgm:pt>
    <dgm:pt modelId="{CADEB792-BAC6-4F52-9571-37623B2981EB}">
      <dgm:prSet custT="1"/>
      <dgm:spPr/>
      <dgm:t>
        <a:bodyPr/>
        <a:lstStyle/>
        <a:p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Ніщо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вічне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тут: ми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підемо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так само,</a:t>
          </a:r>
          <a:br>
            <a:rPr lang="ru-RU" sz="16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як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вже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пішли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чи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прийдуть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після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нас.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B9512B7-DB88-4B97-8B62-DFA14AC4452D}" type="parTrans" cxnId="{588430B6-DE49-4BAD-B46A-7ED4EC26F0CA}">
      <dgm:prSet/>
      <dgm:spPr/>
      <dgm:t>
        <a:bodyPr/>
        <a:lstStyle/>
        <a:p>
          <a:endParaRPr lang="ru-RU"/>
        </a:p>
      </dgm:t>
    </dgm:pt>
    <dgm:pt modelId="{46FC4D5A-2638-4543-8726-309A5E94D36A}" type="sibTrans" cxnId="{588430B6-DE49-4BAD-B46A-7ED4EC26F0CA}">
      <dgm:prSet/>
      <dgm:spPr/>
      <dgm:t>
        <a:bodyPr/>
        <a:lstStyle/>
        <a:p>
          <a:endParaRPr lang="ru-RU"/>
        </a:p>
      </dgm:t>
    </dgm:pt>
    <dgm:pt modelId="{CD116E13-46B6-44C5-91E4-325761AFC306}" type="pres">
      <dgm:prSet presAssocID="{A5FF3358-EF27-487D-BAF2-27C1C8C21ED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9980262-D390-4D15-8DC8-FD6342C2B7E7}" type="pres">
      <dgm:prSet presAssocID="{050ADC99-540E-45E8-A87E-FC5000895FDA}" presName="centerShape" presStyleLbl="node0" presStyleIdx="0" presStyleCnt="1"/>
      <dgm:spPr/>
      <dgm:t>
        <a:bodyPr/>
        <a:lstStyle/>
        <a:p>
          <a:endParaRPr lang="ru-RU"/>
        </a:p>
      </dgm:t>
    </dgm:pt>
    <dgm:pt modelId="{ECA0569C-7645-4C41-8C6C-20F368E1A798}" type="pres">
      <dgm:prSet presAssocID="{3399C68B-C2A2-4F19-9E5C-14F1528BDCD1}" presName="Name9" presStyleLbl="parChTrans1D2" presStyleIdx="0" presStyleCnt="6"/>
      <dgm:spPr/>
      <dgm:t>
        <a:bodyPr/>
        <a:lstStyle/>
        <a:p>
          <a:endParaRPr lang="ru-RU"/>
        </a:p>
      </dgm:t>
    </dgm:pt>
    <dgm:pt modelId="{1EE00752-69FF-46EB-A6A9-700CB167F680}" type="pres">
      <dgm:prSet presAssocID="{3399C68B-C2A2-4F19-9E5C-14F1528BDCD1}" presName="connTx" presStyleLbl="parChTrans1D2" presStyleIdx="0" presStyleCnt="6"/>
      <dgm:spPr/>
      <dgm:t>
        <a:bodyPr/>
        <a:lstStyle/>
        <a:p>
          <a:endParaRPr lang="ru-RU"/>
        </a:p>
      </dgm:t>
    </dgm:pt>
    <dgm:pt modelId="{7D996FF7-D1D8-4391-8372-2CC27010F44D}" type="pres">
      <dgm:prSet presAssocID="{5DDA7CEA-9311-41DB-8A7B-F777A8812357}" presName="node" presStyleLbl="node1" presStyleIdx="0" presStyleCnt="6" custScaleX="163636" custRadScaleRad="95277" custRadScaleInc="52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D7F50-D6AA-4468-87FD-35360461DAB6}" type="pres">
      <dgm:prSet presAssocID="{B011E53A-8DF1-4D11-9129-D0CE944A5319}" presName="Name9" presStyleLbl="parChTrans1D2" presStyleIdx="1" presStyleCnt="6"/>
      <dgm:spPr/>
      <dgm:t>
        <a:bodyPr/>
        <a:lstStyle/>
        <a:p>
          <a:endParaRPr lang="ru-RU"/>
        </a:p>
      </dgm:t>
    </dgm:pt>
    <dgm:pt modelId="{12872795-F225-4BE0-86F0-865E3283072C}" type="pres">
      <dgm:prSet presAssocID="{B011E53A-8DF1-4D11-9129-D0CE944A5319}" presName="connTx" presStyleLbl="parChTrans1D2" presStyleIdx="1" presStyleCnt="6"/>
      <dgm:spPr/>
      <dgm:t>
        <a:bodyPr/>
        <a:lstStyle/>
        <a:p>
          <a:endParaRPr lang="ru-RU"/>
        </a:p>
      </dgm:t>
    </dgm:pt>
    <dgm:pt modelId="{452944C3-5CB7-46AB-9B4C-6D5672EC16AE}" type="pres">
      <dgm:prSet presAssocID="{6474433B-6E8D-4506-A6E0-ECAC3B5E1ADF}" presName="node" presStyleLbl="node1" presStyleIdx="1" presStyleCnt="6" custScaleX="181366" custRadScaleRad="131358" custRadScaleInc="70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02F68-706F-4F89-AFD2-ED3AE19AFF66}" type="pres">
      <dgm:prSet presAssocID="{9D83D0D9-3203-424E-AF96-35AF3B28BAA7}" presName="Name9" presStyleLbl="parChTrans1D2" presStyleIdx="2" presStyleCnt="6"/>
      <dgm:spPr/>
      <dgm:t>
        <a:bodyPr/>
        <a:lstStyle/>
        <a:p>
          <a:endParaRPr lang="ru-RU"/>
        </a:p>
      </dgm:t>
    </dgm:pt>
    <dgm:pt modelId="{A06C9679-64BD-48AD-9696-122BDEC8AA38}" type="pres">
      <dgm:prSet presAssocID="{9D83D0D9-3203-424E-AF96-35AF3B28BAA7}" presName="connTx" presStyleLbl="parChTrans1D2" presStyleIdx="2" presStyleCnt="6"/>
      <dgm:spPr/>
      <dgm:t>
        <a:bodyPr/>
        <a:lstStyle/>
        <a:p>
          <a:endParaRPr lang="ru-RU"/>
        </a:p>
      </dgm:t>
    </dgm:pt>
    <dgm:pt modelId="{ED10F69F-6F55-4C30-B50D-B41448634429}" type="pres">
      <dgm:prSet presAssocID="{DC6E9105-C0EE-4833-8F39-82609ED50A9B}" presName="node" presStyleLbl="node1" presStyleIdx="2" presStyleCnt="6" custScaleX="166531" custScaleY="90087" custRadScaleRad="141095" custRadScaleInc="-15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3645A-ECB2-4958-AC20-F6BC98F66298}" type="pres">
      <dgm:prSet presAssocID="{56647D79-707A-4692-85A4-D994011A819A}" presName="Name9" presStyleLbl="parChTrans1D2" presStyleIdx="3" presStyleCnt="6"/>
      <dgm:spPr/>
      <dgm:t>
        <a:bodyPr/>
        <a:lstStyle/>
        <a:p>
          <a:endParaRPr lang="ru-RU"/>
        </a:p>
      </dgm:t>
    </dgm:pt>
    <dgm:pt modelId="{A4C68E2F-D55E-4697-BC72-828B8FE3F99E}" type="pres">
      <dgm:prSet presAssocID="{56647D79-707A-4692-85A4-D994011A819A}" presName="connTx" presStyleLbl="parChTrans1D2" presStyleIdx="3" presStyleCnt="6"/>
      <dgm:spPr/>
      <dgm:t>
        <a:bodyPr/>
        <a:lstStyle/>
        <a:p>
          <a:endParaRPr lang="ru-RU"/>
        </a:p>
      </dgm:t>
    </dgm:pt>
    <dgm:pt modelId="{3E5C03CF-B363-401C-B705-82C0345CF111}" type="pres">
      <dgm:prSet presAssocID="{D9571590-EB7B-4B0C-883D-2197006FA1EC}" presName="node" presStyleLbl="node1" presStyleIdx="3" presStyleCnt="6" custScaleX="163967" custRadScaleRad="92046" custRadScaleInc="8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B8538-EA9C-4534-8DA2-6886E82B0049}" type="pres">
      <dgm:prSet presAssocID="{EB9512B7-DB88-4B97-8B62-DFA14AC4452D}" presName="Name9" presStyleLbl="parChTrans1D2" presStyleIdx="4" presStyleCnt="6"/>
      <dgm:spPr/>
      <dgm:t>
        <a:bodyPr/>
        <a:lstStyle/>
        <a:p>
          <a:endParaRPr lang="ru-RU"/>
        </a:p>
      </dgm:t>
    </dgm:pt>
    <dgm:pt modelId="{D61B16AD-9413-4EB3-A446-4149B2FDABC2}" type="pres">
      <dgm:prSet presAssocID="{EB9512B7-DB88-4B97-8B62-DFA14AC4452D}" presName="connTx" presStyleLbl="parChTrans1D2" presStyleIdx="4" presStyleCnt="6"/>
      <dgm:spPr/>
      <dgm:t>
        <a:bodyPr/>
        <a:lstStyle/>
        <a:p>
          <a:endParaRPr lang="ru-RU"/>
        </a:p>
      </dgm:t>
    </dgm:pt>
    <dgm:pt modelId="{13931894-6CCA-4364-A0AA-AC673EDEB671}" type="pres">
      <dgm:prSet presAssocID="{CADEB792-BAC6-4F52-9571-37623B2981EB}" presName="node" presStyleLbl="node1" presStyleIdx="4" presStyleCnt="6" custScaleX="172215" custRadScaleRad="118583" custRadScaleInc="41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93ECD-3872-461F-AE42-BE7139A7E95E}" type="pres">
      <dgm:prSet presAssocID="{D9536844-1CFE-4F69-A935-5EAACAA1179E}" presName="Name9" presStyleLbl="parChTrans1D2" presStyleIdx="5" presStyleCnt="6"/>
      <dgm:spPr/>
      <dgm:t>
        <a:bodyPr/>
        <a:lstStyle/>
        <a:p>
          <a:endParaRPr lang="ru-RU"/>
        </a:p>
      </dgm:t>
    </dgm:pt>
    <dgm:pt modelId="{4E17F0FE-1CE7-4976-BF32-8E40798637C5}" type="pres">
      <dgm:prSet presAssocID="{D9536844-1CFE-4F69-A935-5EAACAA1179E}" presName="connTx" presStyleLbl="parChTrans1D2" presStyleIdx="5" presStyleCnt="6"/>
      <dgm:spPr/>
      <dgm:t>
        <a:bodyPr/>
        <a:lstStyle/>
        <a:p>
          <a:endParaRPr lang="ru-RU"/>
        </a:p>
      </dgm:t>
    </dgm:pt>
    <dgm:pt modelId="{7CC091D9-FCC3-4C51-BA83-7FF96556B2CD}" type="pres">
      <dgm:prSet presAssocID="{93C25C8A-0B71-4CDA-95B8-C2FFC785DEA4}" presName="node" presStyleLbl="node1" presStyleIdx="5" presStyleCnt="6" custScaleX="173969" custRadScaleRad="117629" custRadScaleInc="-19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730A04-0E76-4428-90BB-D297B45BA2E2}" type="presOf" srcId="{CADEB792-BAC6-4F52-9571-37623B2981EB}" destId="{13931894-6CCA-4364-A0AA-AC673EDEB671}" srcOrd="0" destOrd="0" presId="urn:microsoft.com/office/officeart/2005/8/layout/radial1"/>
    <dgm:cxn modelId="{EB4396F2-9A0A-4748-8A98-565F02ECED27}" type="presOf" srcId="{EB9512B7-DB88-4B97-8B62-DFA14AC4452D}" destId="{98EB8538-EA9C-4534-8DA2-6886E82B0049}" srcOrd="0" destOrd="0" presId="urn:microsoft.com/office/officeart/2005/8/layout/radial1"/>
    <dgm:cxn modelId="{28D538F7-FF5C-4DA4-A23F-9844CDB64E0B}" type="presOf" srcId="{56647D79-707A-4692-85A4-D994011A819A}" destId="{AFB3645A-ECB2-4958-AC20-F6BC98F66298}" srcOrd="0" destOrd="0" presId="urn:microsoft.com/office/officeart/2005/8/layout/radial1"/>
    <dgm:cxn modelId="{9D5B844A-5BDA-42F5-9579-38F0438C4FC1}" srcId="{A5FF3358-EF27-487D-BAF2-27C1C8C21ED8}" destId="{050ADC99-540E-45E8-A87E-FC5000895FDA}" srcOrd="0" destOrd="0" parTransId="{3EDA18B5-F115-4233-AC0D-A9C8A59013EA}" sibTransId="{15621FCF-4A94-455A-A16D-7E49251F0431}"/>
    <dgm:cxn modelId="{588430B6-DE49-4BAD-B46A-7ED4EC26F0CA}" srcId="{050ADC99-540E-45E8-A87E-FC5000895FDA}" destId="{CADEB792-BAC6-4F52-9571-37623B2981EB}" srcOrd="4" destOrd="0" parTransId="{EB9512B7-DB88-4B97-8B62-DFA14AC4452D}" sibTransId="{46FC4D5A-2638-4543-8726-309A5E94D36A}"/>
    <dgm:cxn modelId="{3040194D-FF2C-4AC0-8948-36A0C22AEF95}" type="presOf" srcId="{B011E53A-8DF1-4D11-9129-D0CE944A5319}" destId="{12872795-F225-4BE0-86F0-865E3283072C}" srcOrd="1" destOrd="0" presId="urn:microsoft.com/office/officeart/2005/8/layout/radial1"/>
    <dgm:cxn modelId="{5BF74D34-8479-4F31-A07E-B3E8C9FA2B5B}" type="presOf" srcId="{9D83D0D9-3203-424E-AF96-35AF3B28BAA7}" destId="{3CC02F68-706F-4F89-AFD2-ED3AE19AFF66}" srcOrd="0" destOrd="0" presId="urn:microsoft.com/office/officeart/2005/8/layout/radial1"/>
    <dgm:cxn modelId="{7F8D2BAC-624A-4DAA-9609-BEC5AF1D8F30}" type="presOf" srcId="{A5FF3358-EF27-487D-BAF2-27C1C8C21ED8}" destId="{CD116E13-46B6-44C5-91E4-325761AFC306}" srcOrd="0" destOrd="0" presId="urn:microsoft.com/office/officeart/2005/8/layout/radial1"/>
    <dgm:cxn modelId="{6E7B175E-4614-4E26-80B8-60D3019E638D}" srcId="{050ADC99-540E-45E8-A87E-FC5000895FDA}" destId="{93C25C8A-0B71-4CDA-95B8-C2FFC785DEA4}" srcOrd="5" destOrd="0" parTransId="{D9536844-1CFE-4F69-A935-5EAACAA1179E}" sibTransId="{2773B0A1-DF0B-48B5-9A56-7C7B315B2E81}"/>
    <dgm:cxn modelId="{19DA86B3-05E9-48C7-9720-475A7B3C375F}" srcId="{050ADC99-540E-45E8-A87E-FC5000895FDA}" destId="{6474433B-6E8D-4506-A6E0-ECAC3B5E1ADF}" srcOrd="1" destOrd="0" parTransId="{B011E53A-8DF1-4D11-9129-D0CE944A5319}" sibTransId="{38FAA9AB-BE9E-4A47-B965-88A2D30AC58A}"/>
    <dgm:cxn modelId="{8909FC1D-3DA4-4E3D-920B-63549D51AA8F}" type="presOf" srcId="{3399C68B-C2A2-4F19-9E5C-14F1528BDCD1}" destId="{ECA0569C-7645-4C41-8C6C-20F368E1A798}" srcOrd="0" destOrd="0" presId="urn:microsoft.com/office/officeart/2005/8/layout/radial1"/>
    <dgm:cxn modelId="{969B0E38-B6F9-4B59-B49D-7A8E65989A36}" type="presOf" srcId="{D9536844-1CFE-4F69-A935-5EAACAA1179E}" destId="{4E17F0FE-1CE7-4976-BF32-8E40798637C5}" srcOrd="1" destOrd="0" presId="urn:microsoft.com/office/officeart/2005/8/layout/radial1"/>
    <dgm:cxn modelId="{87420AEA-0765-468D-9F77-03874D04158F}" srcId="{050ADC99-540E-45E8-A87E-FC5000895FDA}" destId="{D9571590-EB7B-4B0C-883D-2197006FA1EC}" srcOrd="3" destOrd="0" parTransId="{56647D79-707A-4692-85A4-D994011A819A}" sibTransId="{5ED2B346-EF70-4171-8B9E-65655E4F2324}"/>
    <dgm:cxn modelId="{9EA698A2-5C5B-4D23-B91A-5424EEF5D1C6}" srcId="{050ADC99-540E-45E8-A87E-FC5000895FDA}" destId="{DC6E9105-C0EE-4833-8F39-82609ED50A9B}" srcOrd="2" destOrd="0" parTransId="{9D83D0D9-3203-424E-AF96-35AF3B28BAA7}" sibTransId="{50AB3B39-65CC-49B4-A6A2-9DBE53845D89}"/>
    <dgm:cxn modelId="{C6C60DB1-D289-4D4A-AFA3-C6024C9266E9}" type="presOf" srcId="{6474433B-6E8D-4506-A6E0-ECAC3B5E1ADF}" destId="{452944C3-5CB7-46AB-9B4C-6D5672EC16AE}" srcOrd="0" destOrd="0" presId="urn:microsoft.com/office/officeart/2005/8/layout/radial1"/>
    <dgm:cxn modelId="{DC4A44F6-BF7C-4C13-B890-0AAE572094B5}" type="presOf" srcId="{5DDA7CEA-9311-41DB-8A7B-F777A8812357}" destId="{7D996FF7-D1D8-4391-8372-2CC27010F44D}" srcOrd="0" destOrd="0" presId="urn:microsoft.com/office/officeart/2005/8/layout/radial1"/>
    <dgm:cxn modelId="{3576328A-695C-4DD9-AC98-066523705CB2}" type="presOf" srcId="{56647D79-707A-4692-85A4-D994011A819A}" destId="{A4C68E2F-D55E-4697-BC72-828B8FE3F99E}" srcOrd="1" destOrd="0" presId="urn:microsoft.com/office/officeart/2005/8/layout/radial1"/>
    <dgm:cxn modelId="{28EFF9D2-8D82-4A6E-91DC-40ABB0F188F9}" srcId="{050ADC99-540E-45E8-A87E-FC5000895FDA}" destId="{5DDA7CEA-9311-41DB-8A7B-F777A8812357}" srcOrd="0" destOrd="0" parTransId="{3399C68B-C2A2-4F19-9E5C-14F1528BDCD1}" sibTransId="{9CBA9A2F-0976-4575-B311-45F772DE4501}"/>
    <dgm:cxn modelId="{F089083E-9F8E-4925-B9E1-899AE551EE65}" type="presOf" srcId="{EB9512B7-DB88-4B97-8B62-DFA14AC4452D}" destId="{D61B16AD-9413-4EB3-A446-4149B2FDABC2}" srcOrd="1" destOrd="0" presId="urn:microsoft.com/office/officeart/2005/8/layout/radial1"/>
    <dgm:cxn modelId="{3FC0EAE8-D738-46CA-9FF8-10B081532A6A}" type="presOf" srcId="{9D83D0D9-3203-424E-AF96-35AF3B28BAA7}" destId="{A06C9679-64BD-48AD-9696-122BDEC8AA38}" srcOrd="1" destOrd="0" presId="urn:microsoft.com/office/officeart/2005/8/layout/radial1"/>
    <dgm:cxn modelId="{26541B75-E93A-41ED-91BB-EA967CAB80A3}" type="presOf" srcId="{D9536844-1CFE-4F69-A935-5EAACAA1179E}" destId="{4AA93ECD-3872-461F-AE42-BE7139A7E95E}" srcOrd="0" destOrd="0" presId="urn:microsoft.com/office/officeart/2005/8/layout/radial1"/>
    <dgm:cxn modelId="{7FEE64A2-E588-4285-8D8B-D109DBDA94BC}" type="presOf" srcId="{B011E53A-8DF1-4D11-9129-D0CE944A5319}" destId="{4CFD7F50-D6AA-4468-87FD-35360461DAB6}" srcOrd="0" destOrd="0" presId="urn:microsoft.com/office/officeart/2005/8/layout/radial1"/>
    <dgm:cxn modelId="{9903B3E0-70F1-4050-AE33-9E7D066F6E43}" type="presOf" srcId="{D9571590-EB7B-4B0C-883D-2197006FA1EC}" destId="{3E5C03CF-B363-401C-B705-82C0345CF111}" srcOrd="0" destOrd="0" presId="urn:microsoft.com/office/officeart/2005/8/layout/radial1"/>
    <dgm:cxn modelId="{F38E4140-6FBC-484B-9629-DE3B9AF2B4C9}" type="presOf" srcId="{3399C68B-C2A2-4F19-9E5C-14F1528BDCD1}" destId="{1EE00752-69FF-46EB-A6A9-700CB167F680}" srcOrd="1" destOrd="0" presId="urn:microsoft.com/office/officeart/2005/8/layout/radial1"/>
    <dgm:cxn modelId="{8BCF10CD-D2B1-40E2-85AA-372C1471D1D3}" type="presOf" srcId="{93C25C8A-0B71-4CDA-95B8-C2FFC785DEA4}" destId="{7CC091D9-FCC3-4C51-BA83-7FF96556B2CD}" srcOrd="0" destOrd="0" presId="urn:microsoft.com/office/officeart/2005/8/layout/radial1"/>
    <dgm:cxn modelId="{B0C712CB-12CA-40A7-8B1C-311C2260EB59}" type="presOf" srcId="{DC6E9105-C0EE-4833-8F39-82609ED50A9B}" destId="{ED10F69F-6F55-4C30-B50D-B41448634429}" srcOrd="0" destOrd="0" presId="urn:microsoft.com/office/officeart/2005/8/layout/radial1"/>
    <dgm:cxn modelId="{26118384-8B3B-47DE-BBBD-00B1A068DD5E}" type="presOf" srcId="{050ADC99-540E-45E8-A87E-FC5000895FDA}" destId="{C9980262-D390-4D15-8DC8-FD6342C2B7E7}" srcOrd="0" destOrd="0" presId="urn:microsoft.com/office/officeart/2005/8/layout/radial1"/>
    <dgm:cxn modelId="{B83B91BB-7EC8-434C-A29D-7DB8EB170DA3}" type="presParOf" srcId="{CD116E13-46B6-44C5-91E4-325761AFC306}" destId="{C9980262-D390-4D15-8DC8-FD6342C2B7E7}" srcOrd="0" destOrd="0" presId="urn:microsoft.com/office/officeart/2005/8/layout/radial1"/>
    <dgm:cxn modelId="{61AAF4F1-B8E2-4C31-9429-FB74FE6E30F3}" type="presParOf" srcId="{CD116E13-46B6-44C5-91E4-325761AFC306}" destId="{ECA0569C-7645-4C41-8C6C-20F368E1A798}" srcOrd="1" destOrd="0" presId="urn:microsoft.com/office/officeart/2005/8/layout/radial1"/>
    <dgm:cxn modelId="{C30FE91C-2A4A-4412-AB2A-71D99F59A937}" type="presParOf" srcId="{ECA0569C-7645-4C41-8C6C-20F368E1A798}" destId="{1EE00752-69FF-46EB-A6A9-700CB167F680}" srcOrd="0" destOrd="0" presId="urn:microsoft.com/office/officeart/2005/8/layout/radial1"/>
    <dgm:cxn modelId="{5712A5AE-DFC8-4AE6-BECE-B82A4963BF15}" type="presParOf" srcId="{CD116E13-46B6-44C5-91E4-325761AFC306}" destId="{7D996FF7-D1D8-4391-8372-2CC27010F44D}" srcOrd="2" destOrd="0" presId="urn:microsoft.com/office/officeart/2005/8/layout/radial1"/>
    <dgm:cxn modelId="{0BFC3894-6A5B-4BEF-A779-666D24105E4A}" type="presParOf" srcId="{CD116E13-46B6-44C5-91E4-325761AFC306}" destId="{4CFD7F50-D6AA-4468-87FD-35360461DAB6}" srcOrd="3" destOrd="0" presId="urn:microsoft.com/office/officeart/2005/8/layout/radial1"/>
    <dgm:cxn modelId="{D408E3A7-D06F-4349-8CAB-BF680E8FF0F2}" type="presParOf" srcId="{4CFD7F50-D6AA-4468-87FD-35360461DAB6}" destId="{12872795-F225-4BE0-86F0-865E3283072C}" srcOrd="0" destOrd="0" presId="urn:microsoft.com/office/officeart/2005/8/layout/radial1"/>
    <dgm:cxn modelId="{4CB610F9-07D6-4583-B48C-F5F7B1724F9D}" type="presParOf" srcId="{CD116E13-46B6-44C5-91E4-325761AFC306}" destId="{452944C3-5CB7-46AB-9B4C-6D5672EC16AE}" srcOrd="4" destOrd="0" presId="urn:microsoft.com/office/officeart/2005/8/layout/radial1"/>
    <dgm:cxn modelId="{CB633EA0-B56D-45E1-AA01-BCD4A13CCA03}" type="presParOf" srcId="{CD116E13-46B6-44C5-91E4-325761AFC306}" destId="{3CC02F68-706F-4F89-AFD2-ED3AE19AFF66}" srcOrd="5" destOrd="0" presId="urn:microsoft.com/office/officeart/2005/8/layout/radial1"/>
    <dgm:cxn modelId="{D762098D-F720-4146-A471-2361451D93BF}" type="presParOf" srcId="{3CC02F68-706F-4F89-AFD2-ED3AE19AFF66}" destId="{A06C9679-64BD-48AD-9696-122BDEC8AA38}" srcOrd="0" destOrd="0" presId="urn:microsoft.com/office/officeart/2005/8/layout/radial1"/>
    <dgm:cxn modelId="{08AC2716-1E3B-4545-91EA-58828C47AE76}" type="presParOf" srcId="{CD116E13-46B6-44C5-91E4-325761AFC306}" destId="{ED10F69F-6F55-4C30-B50D-B41448634429}" srcOrd="6" destOrd="0" presId="urn:microsoft.com/office/officeart/2005/8/layout/radial1"/>
    <dgm:cxn modelId="{BFD996EA-53D7-421D-9E20-957CB1DF8CE9}" type="presParOf" srcId="{CD116E13-46B6-44C5-91E4-325761AFC306}" destId="{AFB3645A-ECB2-4958-AC20-F6BC98F66298}" srcOrd="7" destOrd="0" presId="urn:microsoft.com/office/officeart/2005/8/layout/radial1"/>
    <dgm:cxn modelId="{1999AA0F-B2C5-4C97-8D3F-D97E2A247795}" type="presParOf" srcId="{AFB3645A-ECB2-4958-AC20-F6BC98F66298}" destId="{A4C68E2F-D55E-4697-BC72-828B8FE3F99E}" srcOrd="0" destOrd="0" presId="urn:microsoft.com/office/officeart/2005/8/layout/radial1"/>
    <dgm:cxn modelId="{6339DD14-F8D4-4C77-96C5-D0847C7F43C2}" type="presParOf" srcId="{CD116E13-46B6-44C5-91E4-325761AFC306}" destId="{3E5C03CF-B363-401C-B705-82C0345CF111}" srcOrd="8" destOrd="0" presId="urn:microsoft.com/office/officeart/2005/8/layout/radial1"/>
    <dgm:cxn modelId="{8D4F3816-A6B9-4990-BEE4-D566088A9EE4}" type="presParOf" srcId="{CD116E13-46B6-44C5-91E4-325761AFC306}" destId="{98EB8538-EA9C-4534-8DA2-6886E82B0049}" srcOrd="9" destOrd="0" presId="urn:microsoft.com/office/officeart/2005/8/layout/radial1"/>
    <dgm:cxn modelId="{A8A4EA9D-9630-406D-82CA-AA95E51273FA}" type="presParOf" srcId="{98EB8538-EA9C-4534-8DA2-6886E82B0049}" destId="{D61B16AD-9413-4EB3-A446-4149B2FDABC2}" srcOrd="0" destOrd="0" presId="urn:microsoft.com/office/officeart/2005/8/layout/radial1"/>
    <dgm:cxn modelId="{1AEEC6E3-BA8E-4318-B73F-1749F9AA8874}" type="presParOf" srcId="{CD116E13-46B6-44C5-91E4-325761AFC306}" destId="{13931894-6CCA-4364-A0AA-AC673EDEB671}" srcOrd="10" destOrd="0" presId="urn:microsoft.com/office/officeart/2005/8/layout/radial1"/>
    <dgm:cxn modelId="{25640EF2-CA48-4BF4-B8CA-2DF55969D468}" type="presParOf" srcId="{CD116E13-46B6-44C5-91E4-325761AFC306}" destId="{4AA93ECD-3872-461F-AE42-BE7139A7E95E}" srcOrd="11" destOrd="0" presId="urn:microsoft.com/office/officeart/2005/8/layout/radial1"/>
    <dgm:cxn modelId="{11017198-1550-4777-A130-6C7B06F622A1}" type="presParOf" srcId="{4AA93ECD-3872-461F-AE42-BE7139A7E95E}" destId="{4E17F0FE-1CE7-4976-BF32-8E40798637C5}" srcOrd="0" destOrd="0" presId="urn:microsoft.com/office/officeart/2005/8/layout/radial1"/>
    <dgm:cxn modelId="{D1707B6E-7907-4EA1-BACC-AE84C018EE63}" type="presParOf" srcId="{CD116E13-46B6-44C5-91E4-325761AFC306}" destId="{7CC091D9-FCC3-4C51-BA83-7FF96556B2CD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80262-D390-4D15-8DC8-FD6342C2B7E7}">
      <dsp:nvSpPr>
        <dsp:cNvPr id="0" name=""/>
        <dsp:cNvSpPr/>
      </dsp:nvSpPr>
      <dsp:spPr>
        <a:xfrm>
          <a:off x="3229589" y="2319177"/>
          <a:ext cx="1762445" cy="176244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kern="1200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ОМАР </a:t>
          </a:r>
          <a:endParaRPr kumimoji="0" lang="ru-RU" sz="2600" b="1" i="0" u="none" strike="noStrike" kern="1200" cap="none" normalizeH="0" baseline="0" smtClean="0">
            <a:ln/>
            <a:effectLst/>
            <a:latin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kern="1200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ХАЙЯМ</a:t>
          </a:r>
          <a:endParaRPr kumimoji="0" lang="uk-UA" sz="2600" b="1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3487693" y="2577281"/>
        <a:ext cx="1246237" cy="1246237"/>
      </dsp:txXfrm>
    </dsp:sp>
    <dsp:sp modelId="{ECA0569C-7645-4C41-8C6C-20F368E1A798}">
      <dsp:nvSpPr>
        <dsp:cNvPr id="0" name=""/>
        <dsp:cNvSpPr/>
      </dsp:nvSpPr>
      <dsp:spPr>
        <a:xfrm rot="17140806">
          <a:off x="4201973" y="2138879"/>
          <a:ext cx="402894" cy="38282"/>
        </a:xfrm>
        <a:custGeom>
          <a:avLst/>
          <a:gdLst/>
          <a:ahLst/>
          <a:cxnLst/>
          <a:rect l="0" t="0" r="0" b="0"/>
          <a:pathLst>
            <a:path>
              <a:moveTo>
                <a:pt x="0" y="19141"/>
              </a:moveTo>
              <a:lnTo>
                <a:pt x="402894" y="19141"/>
              </a:lnTo>
            </a:path>
          </a:pathLst>
        </a:custGeom>
        <a:noFill/>
        <a:ln w="425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93348" y="2147948"/>
        <a:ext cx="20144" cy="20144"/>
      </dsp:txXfrm>
    </dsp:sp>
    <dsp:sp modelId="{7D996FF7-D1D8-4391-8372-2CC27010F44D}">
      <dsp:nvSpPr>
        <dsp:cNvPr id="0" name=""/>
        <dsp:cNvSpPr/>
      </dsp:nvSpPr>
      <dsp:spPr>
        <a:xfrm>
          <a:off x="3259676" y="214312"/>
          <a:ext cx="2883994" cy="176244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800" i="0" kern="1200" dirty="0" smtClean="0">
              <a:latin typeface="Times New Roman" pitchFamily="18" charset="0"/>
              <a:cs typeface="Times New Roman" pitchFamily="18" charset="0"/>
            </a:rPr>
            <a:t>Щасливий тільки той,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800" i="0" kern="1200" dirty="0" smtClean="0">
              <a:latin typeface="Times New Roman" pitchFamily="18" charset="0"/>
              <a:cs typeface="Times New Roman" pitchFamily="18" charset="0"/>
            </a:rPr>
            <a:t>з ким поруч мила</a:t>
          </a:r>
          <a:endParaRPr lang="ru-RU" sz="18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82027" y="472416"/>
        <a:ext cx="2039292" cy="1246237"/>
      </dsp:txXfrm>
    </dsp:sp>
    <dsp:sp modelId="{4CFD7F50-D6AA-4468-87FD-35360461DAB6}">
      <dsp:nvSpPr>
        <dsp:cNvPr id="0" name=""/>
        <dsp:cNvSpPr/>
      </dsp:nvSpPr>
      <dsp:spPr>
        <a:xfrm rot="20990618">
          <a:off x="4976711" y="3008820"/>
          <a:ext cx="193351" cy="38282"/>
        </a:xfrm>
        <a:custGeom>
          <a:avLst/>
          <a:gdLst/>
          <a:ahLst/>
          <a:cxnLst/>
          <a:rect l="0" t="0" r="0" b="0"/>
          <a:pathLst>
            <a:path>
              <a:moveTo>
                <a:pt x="0" y="19141"/>
              </a:moveTo>
              <a:lnTo>
                <a:pt x="193351" y="19141"/>
              </a:lnTo>
            </a:path>
          </a:pathLst>
        </a:custGeom>
        <a:noFill/>
        <a:ln w="425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68553" y="3023128"/>
        <a:ext cx="9667" cy="9667"/>
      </dsp:txXfrm>
    </dsp:sp>
    <dsp:sp modelId="{452944C3-5CB7-46AB-9B4C-6D5672EC16AE}">
      <dsp:nvSpPr>
        <dsp:cNvPr id="0" name=""/>
        <dsp:cNvSpPr/>
      </dsp:nvSpPr>
      <dsp:spPr>
        <a:xfrm>
          <a:off x="5090331" y="1857391"/>
          <a:ext cx="3196476" cy="176244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Первинніше сущого всього – любов</a:t>
          </a:r>
          <a:endParaRPr kumimoji="0" lang="ru-RU" sz="1800" b="1" i="0" u="none" strike="noStrike" kern="1200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600" b="1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5558444" y="2115495"/>
        <a:ext cx="2260250" cy="1246237"/>
      </dsp:txXfrm>
    </dsp:sp>
    <dsp:sp modelId="{3CC02F68-706F-4F89-AFD2-ED3AE19AFF66}">
      <dsp:nvSpPr>
        <dsp:cNvPr id="0" name=""/>
        <dsp:cNvSpPr/>
      </dsp:nvSpPr>
      <dsp:spPr>
        <a:xfrm rot="1619637">
          <a:off x="4843767" y="3798976"/>
          <a:ext cx="959400" cy="38282"/>
        </a:xfrm>
        <a:custGeom>
          <a:avLst/>
          <a:gdLst/>
          <a:ahLst/>
          <a:cxnLst/>
          <a:rect l="0" t="0" r="0" b="0"/>
          <a:pathLst>
            <a:path>
              <a:moveTo>
                <a:pt x="0" y="19141"/>
              </a:moveTo>
              <a:lnTo>
                <a:pt x="959400" y="19141"/>
              </a:lnTo>
            </a:path>
          </a:pathLst>
        </a:custGeom>
        <a:noFill/>
        <a:ln w="425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99483" y="3794133"/>
        <a:ext cx="47970" cy="47970"/>
      </dsp:txXfrm>
    </dsp:sp>
    <dsp:sp modelId="{ED10F69F-6F55-4C30-B50D-B41448634429}">
      <dsp:nvSpPr>
        <dsp:cNvPr id="0" name=""/>
        <dsp:cNvSpPr/>
      </dsp:nvSpPr>
      <dsp:spPr>
        <a:xfrm>
          <a:off x="5351790" y="3786216"/>
          <a:ext cx="2935017" cy="158773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Хочу весь свій розум  присвятити науці на користь людям </a:t>
          </a:r>
          <a:endParaRPr kumimoji="0" lang="ru-RU" sz="1600" b="0" i="0" u="none" strike="noStrike" kern="1200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781613" y="4018734"/>
        <a:ext cx="2075371" cy="1122697"/>
      </dsp:txXfrm>
    </dsp:sp>
    <dsp:sp modelId="{AFB3645A-ECB2-4958-AC20-F6BC98F66298}">
      <dsp:nvSpPr>
        <dsp:cNvPr id="0" name=""/>
        <dsp:cNvSpPr/>
      </dsp:nvSpPr>
      <dsp:spPr>
        <a:xfrm rot="5553270">
          <a:off x="3889211" y="4235977"/>
          <a:ext cx="349090" cy="38282"/>
        </a:xfrm>
        <a:custGeom>
          <a:avLst/>
          <a:gdLst/>
          <a:ahLst/>
          <a:cxnLst/>
          <a:rect l="0" t="0" r="0" b="0"/>
          <a:pathLst>
            <a:path>
              <a:moveTo>
                <a:pt x="0" y="19141"/>
              </a:moveTo>
              <a:lnTo>
                <a:pt x="349090" y="19141"/>
              </a:lnTo>
            </a:path>
          </a:pathLst>
        </a:custGeom>
        <a:noFill/>
        <a:ln w="425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055029" y="4246391"/>
        <a:ext cx="17454" cy="17454"/>
      </dsp:txXfrm>
    </dsp:sp>
    <dsp:sp modelId="{3E5C03CF-B363-401C-B705-82C0345CF111}">
      <dsp:nvSpPr>
        <dsp:cNvPr id="0" name=""/>
        <dsp:cNvSpPr/>
      </dsp:nvSpPr>
      <dsp:spPr>
        <a:xfrm>
          <a:off x="2571762" y="4429164"/>
          <a:ext cx="2889828" cy="176244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оюсь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неправедно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прожити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землі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94968" y="4687268"/>
        <a:ext cx="2043416" cy="1246237"/>
      </dsp:txXfrm>
    </dsp:sp>
    <dsp:sp modelId="{98EB8538-EA9C-4534-8DA2-6886E82B0049}">
      <dsp:nvSpPr>
        <dsp:cNvPr id="0" name=""/>
        <dsp:cNvSpPr/>
      </dsp:nvSpPr>
      <dsp:spPr>
        <a:xfrm rot="9742212">
          <a:off x="2838471" y="3515221"/>
          <a:ext cx="442906" cy="38282"/>
        </a:xfrm>
        <a:custGeom>
          <a:avLst/>
          <a:gdLst/>
          <a:ahLst/>
          <a:cxnLst/>
          <a:rect l="0" t="0" r="0" b="0"/>
          <a:pathLst>
            <a:path>
              <a:moveTo>
                <a:pt x="0" y="19141"/>
              </a:moveTo>
              <a:lnTo>
                <a:pt x="442906" y="19141"/>
              </a:lnTo>
            </a:path>
          </a:pathLst>
        </a:custGeom>
        <a:noFill/>
        <a:ln w="425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048852" y="3523289"/>
        <a:ext cx="22145" cy="22145"/>
      </dsp:txXfrm>
    </dsp:sp>
    <dsp:sp modelId="{13931894-6CCA-4364-A0AA-AC673EDEB671}">
      <dsp:nvSpPr>
        <dsp:cNvPr id="0" name=""/>
        <dsp:cNvSpPr/>
      </dsp:nvSpPr>
      <dsp:spPr>
        <a:xfrm>
          <a:off x="8" y="3143275"/>
          <a:ext cx="3035194" cy="176244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Ніщо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вічне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тут: ми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підемо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так само,</a:t>
          </a:r>
          <a:br>
            <a:rPr lang="ru-RU" sz="16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як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вже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пішли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чи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прийдуть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після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нас.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4502" y="3401379"/>
        <a:ext cx="2146206" cy="1246237"/>
      </dsp:txXfrm>
    </dsp:sp>
    <dsp:sp modelId="{4AA93ECD-3872-461F-AE42-BE7139A7E95E}">
      <dsp:nvSpPr>
        <dsp:cNvPr id="0" name=""/>
        <dsp:cNvSpPr/>
      </dsp:nvSpPr>
      <dsp:spPr>
        <a:xfrm rot="12249630">
          <a:off x="2835108" y="2719631"/>
          <a:ext cx="493278" cy="38282"/>
        </a:xfrm>
        <a:custGeom>
          <a:avLst/>
          <a:gdLst/>
          <a:ahLst/>
          <a:cxnLst/>
          <a:rect l="0" t="0" r="0" b="0"/>
          <a:pathLst>
            <a:path>
              <a:moveTo>
                <a:pt x="0" y="19141"/>
              </a:moveTo>
              <a:lnTo>
                <a:pt x="493278" y="19141"/>
              </a:lnTo>
            </a:path>
          </a:pathLst>
        </a:custGeom>
        <a:noFill/>
        <a:ln w="425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069415" y="2726440"/>
        <a:ext cx="24663" cy="24663"/>
      </dsp:txXfrm>
    </dsp:sp>
    <dsp:sp modelId="{7CC091D9-FCC3-4C51-BA83-7FF96556B2CD}">
      <dsp:nvSpPr>
        <dsp:cNvPr id="0" name=""/>
        <dsp:cNvSpPr/>
      </dsp:nvSpPr>
      <dsp:spPr>
        <a:xfrm>
          <a:off x="115081" y="1214446"/>
          <a:ext cx="3066108" cy="176244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Живи хвилинами, бо в тебе їх так мало!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4102" y="1472550"/>
        <a:ext cx="2168066" cy="1246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 b="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 b="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93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934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16B01BAF-5E26-471D-B675-F066EA893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9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6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639D2-777F-4DC4-9959-082115F58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E3EC5-2DAD-49B0-A143-115A4A7DA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46D4D-0006-41D0-9E32-70A02B718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E14A9D-0FB8-4B99-9F19-6A2DDE253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utoUpdateAnimBg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1820E-A844-4AE0-9288-727CC6286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EB15D1-17E9-4709-BA49-9B9FE1929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B06AB-8110-4FFB-913F-C23904195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AF33F-E06D-40AD-8D8B-60A76E62B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37ED-58A2-4D41-B2A6-A21BF878E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2D816F-35AE-4548-B10D-D909CBEE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F82D3-AC9D-493B-A3B2-512C82B2C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CE9D-848A-4727-AD62-12CEA1EDA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19BE21-7E25-449A-9D00-94A9891C5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3" grpId="0" build="p" autoUpdateAnimBg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E5F9F-05A0-4849-BDE5-41FC7A548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287DF-26FB-4EC6-A896-A7E2DE180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2C81D-CF76-4828-BAED-F5000FA2B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AFF63-7090-4740-BFD7-1C71B1736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1D67E-9D82-487C-AE9E-DAFEBD4AC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3402C-474F-4445-B1C8-D228C36BE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00838-5DF5-4C63-9ADE-82C1B31D1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48B6D-04E3-4ECD-864C-675354988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50255-A88C-4495-883A-6D23147FC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9830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830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9831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831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83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defRPr sz="26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CC97F825-4205-4708-A537-02B47B2A6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3" r:id="rId2"/>
    <p:sldLayoutId id="2147483752" r:id="rId3"/>
    <p:sldLayoutId id="2147483751" r:id="rId4"/>
    <p:sldLayoutId id="2147483750" r:id="rId5"/>
    <p:sldLayoutId id="2147483749" r:id="rId6"/>
    <p:sldLayoutId id="2147483748" r:id="rId7"/>
    <p:sldLayoutId id="2147483747" r:id="rId8"/>
    <p:sldLayoutId id="2147483746" r:id="rId9"/>
    <p:sldLayoutId id="2147483745" r:id="rId10"/>
    <p:sldLayoutId id="2147483744" r:id="rId11"/>
    <p:sldLayoutId id="2147483743" r:id="rId12"/>
  </p:sldLayoutIdLst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8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8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8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8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8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8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8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4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3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83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83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83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3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83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83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83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3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83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83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83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3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83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83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83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3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83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83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83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2ABCAF6-F7C4-48A1-A046-3BCACDD45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0" r:id="rId2"/>
    <p:sldLayoutId id="2147483763" r:id="rId3"/>
    <p:sldLayoutId id="2147483759" r:id="rId4"/>
    <p:sldLayoutId id="2147483758" r:id="rId5"/>
    <p:sldLayoutId id="2147483757" r:id="rId6"/>
    <p:sldLayoutId id="2147483764" r:id="rId7"/>
    <p:sldLayoutId id="2147483756" r:id="rId8"/>
    <p:sldLayoutId id="2147483765" r:id="rId9"/>
    <p:sldLayoutId id="2147483755" r:id="rId10"/>
    <p:sldLayoutId id="2147483754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2"/>
          <p:cNvSpPr>
            <a:spLocks noGrp="1" noChangeArrowheads="1"/>
          </p:cNvSpPr>
          <p:nvPr>
            <p:ph type="title"/>
          </p:nvPr>
        </p:nvSpPr>
        <p:spPr>
          <a:xfrm>
            <a:off x="917575" y="836613"/>
            <a:ext cx="8226425" cy="1143000"/>
          </a:xfrm>
        </p:spPr>
        <p:txBody>
          <a:bodyPr/>
          <a:lstStyle/>
          <a:p>
            <a:pPr eaLnBrk="1" hangingPunct="1"/>
            <a:r>
              <a:rPr lang="uk-UA" sz="6000" dirty="0" smtClean="0"/>
              <a:t>ОМАР ХАЙЯМ -</a:t>
            </a:r>
            <a:r>
              <a:rPr lang="uk-UA" sz="5400" dirty="0" smtClean="0"/>
              <a:t> </a:t>
            </a:r>
            <a:endParaRPr lang="ru-RU" sz="5400" dirty="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708275"/>
            <a:ext cx="8459787" cy="10080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3000" b="1" dirty="0" smtClean="0">
                <a:solidFill>
                  <a:srgbClr val="003300"/>
                </a:solidFill>
              </a:rPr>
              <a:t>ПЕРСЬКО-ТАДЖИЦЬКИЙ ПОЕТ І ВЧЕНИЙ</a:t>
            </a:r>
            <a:endParaRPr lang="ru-RU" sz="3000" b="1" dirty="0" smtClean="0">
              <a:solidFill>
                <a:srgbClr val="003300"/>
              </a:solidFill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364331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Омар Хайям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У Самарканді Хайям стає спочатку учнем одного з медресе, але після кількох виступів на диспутах він настільки вразив </a:t>
            </a:r>
            <a:r>
              <a:rPr lang="uk-UA" dirty="0" smtClean="0"/>
              <a:t>усіх </a:t>
            </a:r>
            <a:r>
              <a:rPr lang="uk-UA" dirty="0"/>
              <a:t>своєю вченістю, що його </a:t>
            </a:r>
            <a:r>
              <a:rPr lang="uk-UA" dirty="0" smtClean="0"/>
              <a:t>відразу </a:t>
            </a:r>
            <a:r>
              <a:rPr lang="uk-UA" dirty="0"/>
              <a:t>ж зробили наставником.</a:t>
            </a:r>
          </a:p>
        </p:txBody>
      </p:sp>
      <p:pic>
        <p:nvPicPr>
          <p:cNvPr id="4" name="Picture 6" descr="N00109021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77457"/>
            <a:ext cx="2627784" cy="268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ai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13176"/>
            <a:ext cx="532859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887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Омар Хайям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780928"/>
            <a:ext cx="7559625" cy="3528392"/>
          </a:xfrm>
        </p:spPr>
        <p:txBody>
          <a:bodyPr/>
          <a:lstStyle/>
          <a:p>
            <a:r>
              <a:rPr lang="uk-UA" dirty="0"/>
              <a:t>Як і інші великі вчені того часу, Омар не затримувався довго в якомусь місті. Всього через чотири роки він покинув Самарканд і переїхав в Бухару, де почав працювати у сховищах книг. За десять років, що вчений прожив у Бухарі, він написав чотири фундаментальних трактату з математики.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5076" y="0"/>
            <a:ext cx="406892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372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</a:t>
            </a:r>
            <a:r>
              <a:rPr lang="uk-UA" dirty="0" smtClean="0"/>
              <a:t>                 Омар Хайям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92896"/>
            <a:ext cx="7704856" cy="4248472"/>
          </a:xfrm>
        </p:spPr>
        <p:txBody>
          <a:bodyPr/>
          <a:lstStyle/>
          <a:p>
            <a:r>
              <a:rPr lang="uk-UA" dirty="0"/>
              <a:t>Могила Хайяма знаходиться у </a:t>
            </a:r>
            <a:r>
              <a:rPr lang="uk-UA" dirty="0" err="1"/>
              <a:t>Нішапурі</a:t>
            </a:r>
            <a:r>
              <a:rPr lang="uk-UA" dirty="0"/>
              <a:t> близько мечеті пам'яті імама </a:t>
            </a:r>
            <a:r>
              <a:rPr lang="uk-UA" dirty="0" err="1"/>
              <a:t>Махрука</a:t>
            </a:r>
            <a:r>
              <a:rPr lang="uk-UA" dirty="0"/>
              <a:t>. На цій могилі у </a:t>
            </a:r>
            <a:r>
              <a:rPr lang="uk-UA" dirty="0" smtClean="0"/>
              <a:t>1934р. </a:t>
            </a:r>
            <a:r>
              <a:rPr lang="uk-UA" dirty="0"/>
              <a:t>на кошти, зібрані шанувальниками творчості Хайяма у різних країнах, був споруджений обеліск. Напис на обеліску </a:t>
            </a:r>
            <a:r>
              <a:rPr lang="uk-UA" dirty="0" err="1" smtClean="0"/>
              <a:t>гово</a:t>
            </a:r>
            <a:r>
              <a:rPr lang="ru-RU" dirty="0" err="1" smtClean="0"/>
              <a:t>рить</a:t>
            </a:r>
            <a:r>
              <a:rPr lang="ru-RU" dirty="0" smtClean="0"/>
              <a:t>: </a:t>
            </a:r>
            <a:r>
              <a:rPr lang="ru-RU" dirty="0"/>
              <a:t>СМЕРТЬ МУДРЕЦЯ 516 р. ХІДЖРИ ЗА МІСЯЧНИМ КАЛЕНДАРЕМ.</a:t>
            </a:r>
            <a:endParaRPr lang="uk-UA" dirty="0"/>
          </a:p>
        </p:txBody>
      </p:sp>
      <p:pic>
        <p:nvPicPr>
          <p:cNvPr id="4" name="Picture 5" descr="Hajam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237630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86212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2195736" cy="23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324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</a:t>
            </a:r>
            <a:r>
              <a:rPr lang="uk-UA" dirty="0" err="1" smtClean="0"/>
              <a:t>Нішапур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097991"/>
              </p:ext>
            </p:extLst>
          </p:nvPr>
        </p:nvGraphicFramePr>
        <p:xfrm>
          <a:off x="971600" y="3573015"/>
          <a:ext cx="7632848" cy="2560320"/>
        </p:xfrm>
        <a:graphic>
          <a:graphicData uri="http://schemas.openxmlformats.org/drawingml/2006/table">
            <a:tbl>
              <a:tblPr/>
              <a:tblGrid>
                <a:gridCol w="7632848"/>
              </a:tblGrid>
              <a:tr h="2344297">
                <a:tc>
                  <a:txBody>
                    <a:bodyPr/>
                    <a:lstStyle/>
                    <a:p>
                      <a:pPr fontAlgn="t"/>
                      <a:r>
                        <a:rPr lang="uk-UA" dirty="0">
                          <a:solidFill>
                            <a:srgbClr val="222222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uk-UA" dirty="0">
                          <a:solidFill>
                            <a:srgbClr val="222222"/>
                          </a:solidFill>
                          <a:effectLst/>
                          <a:latin typeface="Arial"/>
                        </a:rPr>
                      </a:br>
                      <a:r>
                        <a:rPr lang="uk-UA" dirty="0" err="1">
                          <a:solidFill>
                            <a:srgbClr val="222222"/>
                          </a:solidFill>
                          <a:effectLst/>
                          <a:latin typeface="Arial"/>
                        </a:rPr>
                        <a:t>Нішапур</a:t>
                      </a:r>
                      <a:r>
                        <a:rPr lang="uk-UA" dirty="0">
                          <a:solidFill>
                            <a:srgbClr val="222222"/>
                          </a:solidFill>
                          <a:effectLst/>
                          <a:latin typeface="Arial"/>
                        </a:rPr>
                        <a:t> - торговельний і культурний центр Персії /Ірану/, який славився до монгольської навали своїми медресе і знаменитою бібліотекою. Закінчивши медресе в рідному місті, юнак продовжив освіту в Самарканді, Бухарі. Вивчав математику і фізику, історію, філософію та медицину, філологію та теорію музики; </a:t>
                      </a:r>
                      <a:r>
                        <a:rPr lang="uk-UA" dirty="0" err="1">
                          <a:solidFill>
                            <a:srgbClr val="222222"/>
                          </a:solidFill>
                          <a:effectLst/>
                          <a:latin typeface="Arial"/>
                        </a:rPr>
                        <a:t>грунтовно</a:t>
                      </a:r>
                      <a:r>
                        <a:rPr lang="uk-UA" dirty="0">
                          <a:solidFill>
                            <a:srgbClr val="222222"/>
                          </a:solidFill>
                          <a:effectLst/>
                          <a:latin typeface="Arial"/>
                        </a:rPr>
                        <a:t> простудіював праці давньогрецьких мислителів в арабському перекладі. Незабаром звернув на себе увагу блискучими трактатами з математики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528" y="-13568"/>
            <a:ext cx="4248472" cy="348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445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785813" y="785813"/>
            <a:ext cx="7900987" cy="1119187"/>
          </a:xfrm>
        </p:spPr>
        <p:txBody>
          <a:bodyPr/>
          <a:lstStyle/>
          <a:p>
            <a:pPr eaLnBrk="1" hangingPunct="1"/>
            <a:r>
              <a:rPr lang="ru-RU" sz="2800" dirty="0" smtClean="0">
                <a:cs typeface="Arial" charset="0"/>
              </a:rPr>
              <a:t/>
            </a:r>
            <a:br>
              <a:rPr lang="ru-RU" sz="2800" dirty="0" smtClean="0">
                <a:cs typeface="Arial" charset="0"/>
              </a:rPr>
            </a:br>
            <a:r>
              <a:rPr lang="ru-RU" sz="2800" dirty="0" smtClean="0">
                <a:cs typeface="Arial" charset="0"/>
              </a:rPr>
              <a:t/>
            </a:r>
            <a:br>
              <a:rPr lang="ru-RU" sz="2800" dirty="0" smtClean="0">
                <a:cs typeface="Arial" charset="0"/>
              </a:rPr>
            </a:br>
            <a:r>
              <a:rPr lang="ru-RU" sz="2800" dirty="0" smtClean="0">
                <a:cs typeface="Arial" charset="0"/>
              </a:rPr>
              <a:t/>
            </a:r>
            <a:br>
              <a:rPr lang="ru-RU" sz="2800" dirty="0" smtClean="0">
                <a:cs typeface="Arial" charset="0"/>
              </a:rPr>
            </a:br>
            <a:r>
              <a:rPr lang="ru-RU" sz="2800" dirty="0" smtClean="0">
                <a:cs typeface="Arial" charset="0"/>
              </a:rPr>
              <a:t/>
            </a:r>
            <a:br>
              <a:rPr lang="ru-RU" sz="2800" dirty="0" smtClean="0">
                <a:cs typeface="Arial" charset="0"/>
              </a:rPr>
            </a:br>
            <a:r>
              <a:rPr lang="ru-RU" sz="2800" dirty="0" smtClean="0">
                <a:cs typeface="Arial" charset="0"/>
              </a:rPr>
              <a:t>Душанбе, Таджикистан.</a:t>
            </a:r>
            <a:r>
              <a:rPr lang="ru-RU" sz="2000" dirty="0" smtClean="0">
                <a:cs typeface="Arial" charset="0"/>
              </a:rPr>
              <a:t/>
            </a:r>
            <a:br>
              <a:rPr lang="ru-RU" sz="2000" dirty="0" smtClean="0">
                <a:cs typeface="Arial" charset="0"/>
              </a:rPr>
            </a:br>
            <a:r>
              <a:rPr lang="ru-RU" sz="2000" dirty="0" err="1" smtClean="0">
                <a:cs typeface="Arial" charset="0"/>
              </a:rPr>
              <a:t>Пам’ятник</a:t>
            </a:r>
            <a:r>
              <a:rPr lang="ru-RU" sz="2000" dirty="0" smtClean="0">
                <a:cs typeface="Arial" charset="0"/>
              </a:rPr>
              <a:t> Омару </a:t>
            </a:r>
            <a:r>
              <a:rPr lang="ru-RU" sz="2000" dirty="0" err="1" smtClean="0">
                <a:cs typeface="Arial" charset="0"/>
              </a:rPr>
              <a:t>Хайаму</a:t>
            </a:r>
            <a:r>
              <a:rPr lang="ru-RU" sz="2000" dirty="0" smtClean="0">
                <a:cs typeface="Arial" charset="0"/>
              </a:rPr>
              <a:t>  у </a:t>
            </a:r>
            <a:r>
              <a:rPr lang="ru-RU" sz="2000" dirty="0" err="1" smtClean="0">
                <a:cs typeface="Arial" charset="0"/>
              </a:rPr>
              <a:t>дворі</a:t>
            </a:r>
            <a:r>
              <a:rPr lang="ru-RU" sz="2000" dirty="0" smtClean="0">
                <a:cs typeface="Arial" charset="0"/>
              </a:rPr>
              <a:t>  </a:t>
            </a:r>
            <a:r>
              <a:rPr lang="ru-RU" sz="2000" dirty="0" err="1" smtClean="0">
                <a:cs typeface="Arial" charset="0"/>
              </a:rPr>
              <a:t>готелю</a:t>
            </a:r>
            <a:r>
              <a:rPr lang="ru-RU" sz="2000" dirty="0" smtClean="0">
                <a:cs typeface="Arial" charset="0"/>
              </a:rPr>
              <a:t> «</a:t>
            </a:r>
            <a:r>
              <a:rPr lang="ru-RU" sz="2000" dirty="0" err="1" smtClean="0">
                <a:cs typeface="Arial" charset="0"/>
              </a:rPr>
              <a:t>Авесто</a:t>
            </a:r>
            <a:r>
              <a:rPr lang="ru-RU" sz="2000" dirty="0" smtClean="0">
                <a:cs typeface="Arial" charset="0"/>
              </a:rPr>
              <a:t>»</a:t>
            </a:r>
            <a:br>
              <a:rPr lang="ru-RU" sz="2000" dirty="0" smtClean="0">
                <a:cs typeface="Arial" charset="0"/>
              </a:rPr>
            </a:br>
            <a:endParaRPr lang="ru-RU" sz="2000" dirty="0" smtClean="0">
              <a:cs typeface="Arial" charset="0"/>
            </a:endParaRPr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2357438"/>
            <a:ext cx="7358063" cy="4286250"/>
          </a:xfr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AutoShape 4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8532812" cy="4105275"/>
          </a:xfrm>
        </p:spPr>
        <p:txBody>
          <a:bodyPr/>
          <a:lstStyle/>
          <a:p>
            <a:pPr eaLnBrk="1" hangingPunct="1"/>
            <a:r>
              <a:rPr lang="uk-UA" sz="3200" dirty="0" smtClean="0"/>
              <a:t>Омар Хайям – це поет, який славить бенкет життя, його чаша чарівна і сповнена людським розумом – перлинами мудрості всіх часів.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                                                                            </a:t>
            </a:r>
            <a:r>
              <a:rPr lang="uk-UA" sz="3200" i="1" dirty="0" smtClean="0"/>
              <a:t>В. Державін</a:t>
            </a:r>
            <a:endParaRPr lang="ru-RU" sz="2800" i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2349500"/>
            <a:ext cx="7693025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3600" smtClean="0">
                <a:solidFill>
                  <a:schemeClr val="tx2"/>
                </a:solidFill>
              </a:rPr>
              <a:t>Якби мені до рук скрижалі Долі,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3600" smtClean="0">
                <a:solidFill>
                  <a:schemeClr val="tx2"/>
                </a:solidFill>
              </a:rPr>
              <a:t>Я розписав би їх по власній волі!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3600" smtClean="0">
                <a:solidFill>
                  <a:schemeClr val="tx2"/>
                </a:solidFill>
              </a:rPr>
              <a:t>Із світу вигнав би всі смутки, болі,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3600" smtClean="0">
                <a:solidFill>
                  <a:schemeClr val="tx2"/>
                </a:solidFill>
              </a:rPr>
              <a:t>Чолом небес досяг, не жив би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3600" smtClean="0">
                <a:solidFill>
                  <a:schemeClr val="tx2"/>
                </a:solidFill>
              </a:rPr>
              <a:t>                                                   долі!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3600" smtClean="0">
                <a:solidFill>
                  <a:schemeClr val="tx2"/>
                </a:solidFill>
              </a:rPr>
              <a:t>                                     </a:t>
            </a:r>
            <a:r>
              <a:rPr lang="uk-UA" sz="3200" smtClean="0">
                <a:solidFill>
                  <a:schemeClr val="tx2"/>
                </a:solidFill>
              </a:rPr>
              <a:t>ОМАР ХАЙЯМ</a:t>
            </a:r>
            <a:endParaRPr lang="ru-RU" sz="32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sz="2400" smtClean="0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рубайя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2428875"/>
            <a:ext cx="28575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перс хайя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2" y="2463916"/>
            <a:ext cx="2663825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1928813" y="981075"/>
            <a:ext cx="6243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600" b="0"/>
              <a:t>КНИЖКОВА ВИСТАВКА</a:t>
            </a:r>
            <a:endParaRPr lang="ru-RU" sz="3600" b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00" y="0"/>
            <a:ext cx="17145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984" y="0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 descr="Омар Хайям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504" y="2845919"/>
            <a:ext cx="2736304" cy="388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книга омара 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71438"/>
            <a:ext cx="22860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 descr="книга руба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1552" y="0"/>
            <a:ext cx="2571750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книга хайям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25" y="4357688"/>
            <a:ext cx="1785938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4364" y="3689124"/>
            <a:ext cx="2928938" cy="319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5886" y="71438"/>
            <a:ext cx="29305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56338" y="3689124"/>
            <a:ext cx="200025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graphicFrame>
        <p:nvGraphicFramePr>
          <p:cNvPr id="6" name="Схема 5"/>
          <p:cNvGraphicFramePr/>
          <p:nvPr/>
        </p:nvGraphicFramePr>
        <p:xfrm>
          <a:off x="428596" y="285728"/>
          <a:ext cx="8286808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ctrTitle"/>
          </p:nvPr>
        </p:nvSpPr>
        <p:spPr>
          <a:xfrm>
            <a:off x="755650" y="1196975"/>
            <a:ext cx="3240088" cy="1441450"/>
          </a:xfrm>
        </p:spPr>
        <p:txBody>
          <a:bodyPr/>
          <a:lstStyle/>
          <a:p>
            <a:pPr eaLnBrk="1" hangingPunct="1"/>
            <a:r>
              <a:rPr lang="uk-UA" sz="2800" smtClean="0"/>
              <a:t>ОМАР</a:t>
            </a:r>
            <a:br>
              <a:rPr lang="uk-UA" sz="2800" smtClean="0"/>
            </a:br>
            <a:r>
              <a:rPr lang="uk-UA" sz="2800" smtClean="0"/>
              <a:t>ХАЙЯМ</a:t>
            </a:r>
            <a:br>
              <a:rPr lang="uk-UA" sz="2800" smtClean="0"/>
            </a:br>
            <a:r>
              <a:rPr lang="uk-UA" sz="2800" smtClean="0"/>
              <a:t>(1048 – 1131)</a:t>
            </a:r>
            <a:endParaRPr lang="ru-RU" sz="2800" smtClean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35375" y="3933825"/>
            <a:ext cx="5508625" cy="16383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поэт хайя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0"/>
            <a:ext cx="550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860438">
            <a:off x="2483768" y="2348880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9600" b="0" dirty="0"/>
              <a:t>Кінець</a:t>
            </a:r>
            <a:endParaRPr lang="uk-UA" sz="9600" dirty="0"/>
          </a:p>
        </p:txBody>
      </p:sp>
    </p:spTree>
    <p:extLst>
      <p:ext uri="{BB962C8B-B14F-4D97-AF65-F5344CB8AC3E}">
        <p14:creationId xmlns:p14="http://schemas.microsoft.com/office/powerpoint/2010/main" val="140476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800" b="0" smtClean="0"/>
              <a:t>ПОВНЕ ІМ</a:t>
            </a:r>
            <a:r>
              <a:rPr lang="en-US" sz="4800" b="0" smtClean="0">
                <a:cs typeface="Arial" charset="0"/>
              </a:rPr>
              <a:t>‘</a:t>
            </a:r>
            <a:r>
              <a:rPr lang="uk-UA" sz="4800" b="0" smtClean="0">
                <a:cs typeface="Arial" charset="0"/>
              </a:rPr>
              <a:t>Я ПОЕТА</a:t>
            </a:r>
            <a:endParaRPr lang="en-US" sz="4800" b="0" smtClean="0">
              <a:cs typeface="Arial" charset="0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36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4000" b="1" smtClean="0"/>
              <a:t>Гіяс-ад-Дін-Абу-аль-Фахі</a:t>
            </a:r>
            <a:endParaRPr lang="uk-UA" sz="4000" b="1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800" b="1" i="1" smtClean="0"/>
              <a:t>            </a:t>
            </a:r>
            <a:r>
              <a:rPr lang="en-US" sz="1800" b="1" i="1" smtClean="0">
                <a:cs typeface="Arial" charset="0"/>
              </a:rPr>
              <a:t>(</a:t>
            </a:r>
            <a:r>
              <a:rPr lang="uk-UA" sz="1800" b="1" i="1" smtClean="0"/>
              <a:t>імена предків-дідусів</a:t>
            </a:r>
            <a:r>
              <a:rPr lang="en-US" sz="1800" b="1" i="1" smtClean="0">
                <a:cs typeface="Arial" charset="0"/>
              </a:rPr>
              <a:t>)</a:t>
            </a:r>
            <a:endParaRPr lang="uk-UA" sz="1800" b="1" i="1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4000" b="1" smtClean="0">
                <a:cs typeface="Arial" charset="0"/>
              </a:rPr>
              <a:t>Омар  ібн Ібрагім  Хайям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smtClean="0">
                <a:cs typeface="Arial" charset="0"/>
              </a:rPr>
              <a:t>(</a:t>
            </a:r>
            <a:r>
              <a:rPr lang="uk-UA" sz="1800" b="1" i="1" smtClean="0">
                <a:cs typeface="Arial" charset="0"/>
              </a:rPr>
              <a:t>ім</a:t>
            </a:r>
            <a:r>
              <a:rPr lang="en-US" sz="1800" b="1" i="1" smtClean="0">
                <a:cs typeface="Arial" charset="0"/>
              </a:rPr>
              <a:t>‘</a:t>
            </a:r>
            <a:r>
              <a:rPr lang="uk-UA" sz="1800" b="1" i="1" smtClean="0">
                <a:cs typeface="Arial" charset="0"/>
              </a:rPr>
              <a:t>я поета</a:t>
            </a:r>
            <a:r>
              <a:rPr lang="en-US" sz="1800" b="1" smtClean="0">
                <a:cs typeface="Arial" charset="0"/>
              </a:rPr>
              <a:t>)</a:t>
            </a:r>
            <a:r>
              <a:rPr lang="uk-UA" sz="1800" b="1" smtClean="0">
                <a:cs typeface="Arial" charset="0"/>
              </a:rPr>
              <a:t>           </a:t>
            </a:r>
            <a:r>
              <a:rPr lang="en-US" sz="1800" b="1" smtClean="0">
                <a:cs typeface="Arial" charset="0"/>
              </a:rPr>
              <a:t>(</a:t>
            </a:r>
            <a:r>
              <a:rPr lang="uk-UA" sz="1800" b="1" i="1" smtClean="0">
                <a:cs typeface="Arial" charset="0"/>
              </a:rPr>
              <a:t>ім</a:t>
            </a:r>
            <a:r>
              <a:rPr lang="en-US" sz="1800" b="1" i="1" smtClean="0">
                <a:cs typeface="Arial" charset="0"/>
              </a:rPr>
              <a:t>‘</a:t>
            </a:r>
            <a:r>
              <a:rPr lang="uk-UA" sz="1800" b="1" i="1" smtClean="0">
                <a:cs typeface="Arial" charset="0"/>
              </a:rPr>
              <a:t>я батька</a:t>
            </a:r>
            <a:r>
              <a:rPr lang="en-US" sz="1800" b="1" smtClean="0">
                <a:cs typeface="Arial" charset="0"/>
              </a:rPr>
              <a:t>)</a:t>
            </a:r>
            <a:r>
              <a:rPr lang="uk-UA" sz="1800" b="1" smtClean="0">
                <a:cs typeface="Arial" charset="0"/>
              </a:rPr>
              <a:t>                   </a:t>
            </a:r>
            <a:r>
              <a:rPr lang="en-US" sz="1800" b="1" smtClean="0">
                <a:cs typeface="Arial" charset="0"/>
              </a:rPr>
              <a:t>(</a:t>
            </a:r>
            <a:r>
              <a:rPr lang="uk-UA" sz="1800" b="1" i="1" smtClean="0">
                <a:cs typeface="Arial" charset="0"/>
              </a:rPr>
              <a:t>прізвище</a:t>
            </a:r>
            <a:r>
              <a:rPr lang="en-US" sz="1800" b="1" smtClean="0">
                <a:cs typeface="Arial" charset="0"/>
              </a:rPr>
              <a:t>)</a:t>
            </a:r>
            <a:endParaRPr lang="uk-UA" sz="1800" b="1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4000" b="1" smtClean="0">
                <a:cs typeface="Arial" charset="0"/>
              </a:rPr>
              <a:t>Нішапурі</a:t>
            </a:r>
            <a:r>
              <a:rPr lang="uk-UA" sz="3600" b="1" smtClean="0">
                <a:cs typeface="Arial" charset="0"/>
              </a:rPr>
              <a:t>  </a:t>
            </a:r>
            <a:r>
              <a:rPr lang="en-US" sz="1800" b="1" smtClean="0">
                <a:cs typeface="Arial" charset="0"/>
              </a:rPr>
              <a:t>(</a:t>
            </a:r>
            <a:r>
              <a:rPr lang="uk-UA" sz="1800" b="1" i="1" smtClean="0">
                <a:cs typeface="Arial" charset="0"/>
              </a:rPr>
              <a:t>місто народження</a:t>
            </a:r>
            <a:r>
              <a:rPr lang="en-US" sz="1800" b="1" smtClean="0">
                <a:cs typeface="Arial" charset="0"/>
              </a:rPr>
              <a:t>)</a:t>
            </a:r>
            <a:endParaRPr lang="en-US" sz="3600" b="1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b="1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000" smtClean="0"/>
              <a:t>       </a:t>
            </a:r>
            <a:endParaRPr lang="ru-RU" sz="200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8" grpId="1"/>
      <p:bldP spid="96258" grpId="2"/>
      <p:bldP spid="96259" grpId="0" build="p"/>
      <p:bldP spid="96259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БІОГРАФІЧНА ДОВІДКА</a:t>
            </a:r>
            <a:endParaRPr lang="ru-RU" smtClean="0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2349500"/>
            <a:ext cx="6254750" cy="3724275"/>
          </a:xfrm>
        </p:spPr>
        <p:txBody>
          <a:bodyPr/>
          <a:lstStyle/>
          <a:p>
            <a:pPr eaLnBrk="1" hangingPunct="1"/>
            <a:r>
              <a:rPr lang="uk-UA" sz="1800" smtClean="0"/>
              <a:t>ІМ</a:t>
            </a:r>
            <a:r>
              <a:rPr lang="uk-UA" sz="1800" smtClean="0">
                <a:sym typeface="Symbol" pitchFamily="18" charset="2"/>
              </a:rPr>
              <a:t>Я ПРИ НАРОДЖЕННІ: </a:t>
            </a:r>
            <a:r>
              <a:rPr lang="uk-UA" sz="1800" b="1" smtClean="0">
                <a:sym typeface="Symbol" pitchFamily="18" charset="2"/>
              </a:rPr>
              <a:t>Омар Хайям</a:t>
            </a:r>
          </a:p>
          <a:p>
            <a:pPr eaLnBrk="1" hangingPunct="1"/>
            <a:r>
              <a:rPr lang="uk-UA" sz="1800" smtClean="0">
                <a:sym typeface="Symbol" pitchFamily="18" charset="2"/>
              </a:rPr>
              <a:t>ДАТА НАРОДЖЕННЯ:   </a:t>
            </a:r>
            <a:r>
              <a:rPr lang="uk-UA" sz="1800" b="1" smtClean="0">
                <a:sym typeface="Symbol" pitchFamily="18" charset="2"/>
              </a:rPr>
              <a:t>18 травня 1048 року</a:t>
            </a:r>
          </a:p>
          <a:p>
            <a:pPr eaLnBrk="1" hangingPunct="1"/>
            <a:r>
              <a:rPr lang="uk-UA" sz="1800" smtClean="0">
                <a:sym typeface="Symbol" pitchFamily="18" charset="2"/>
              </a:rPr>
              <a:t>МІСЦЕ НАРОДЖЕННЯ: </a:t>
            </a:r>
            <a:r>
              <a:rPr lang="uk-UA" sz="1800" b="1" smtClean="0">
                <a:sym typeface="Symbol" pitchFamily="18" charset="2"/>
              </a:rPr>
              <a:t>Нішапур (сучасний Іран)</a:t>
            </a:r>
          </a:p>
          <a:p>
            <a:pPr eaLnBrk="1" hangingPunct="1"/>
            <a:r>
              <a:rPr lang="uk-UA" sz="1800" smtClean="0">
                <a:sym typeface="Symbol" pitchFamily="18" charset="2"/>
              </a:rPr>
              <a:t>ДАТА СМЕРТІ: </a:t>
            </a:r>
            <a:r>
              <a:rPr lang="uk-UA" sz="1800" b="1" smtClean="0">
                <a:sym typeface="Symbol" pitchFamily="18" charset="2"/>
              </a:rPr>
              <a:t>4 грудня 1131 року</a:t>
            </a:r>
          </a:p>
          <a:p>
            <a:pPr eaLnBrk="1" hangingPunct="1"/>
            <a:r>
              <a:rPr lang="uk-UA" sz="1800" smtClean="0">
                <a:sym typeface="Symbol" pitchFamily="18" charset="2"/>
              </a:rPr>
              <a:t>МІСЦЕ СМЕРТІ: </a:t>
            </a:r>
            <a:r>
              <a:rPr lang="uk-UA" sz="1800" b="1" smtClean="0">
                <a:sym typeface="Symbol" pitchFamily="18" charset="2"/>
              </a:rPr>
              <a:t>Нішапур</a:t>
            </a:r>
          </a:p>
          <a:p>
            <a:pPr eaLnBrk="1" hangingPunct="1"/>
            <a:r>
              <a:rPr lang="uk-UA" sz="1800" smtClean="0">
                <a:sym typeface="Symbol" pitchFamily="18" charset="2"/>
              </a:rPr>
              <a:t>НАЦІОНАЛЬНІСТЬ: </a:t>
            </a:r>
            <a:r>
              <a:rPr lang="uk-UA" sz="1800" b="1" smtClean="0">
                <a:sym typeface="Symbol" pitchFamily="18" charset="2"/>
              </a:rPr>
              <a:t>перс</a:t>
            </a:r>
          </a:p>
          <a:p>
            <a:pPr eaLnBrk="1" hangingPunct="1"/>
            <a:r>
              <a:rPr lang="uk-UA" sz="1800" smtClean="0">
                <a:sym typeface="Symbol" pitchFamily="18" charset="2"/>
              </a:rPr>
              <a:t>МОВА ТВОРІВ: </a:t>
            </a:r>
            <a:r>
              <a:rPr lang="uk-UA" sz="1800" b="1" smtClean="0">
                <a:sym typeface="Symbol" pitchFamily="18" charset="2"/>
              </a:rPr>
              <a:t>фарсі</a:t>
            </a:r>
          </a:p>
          <a:p>
            <a:pPr eaLnBrk="1" hangingPunct="1"/>
            <a:r>
              <a:rPr lang="uk-UA" sz="1800" smtClean="0">
                <a:sym typeface="Symbol" pitchFamily="18" charset="2"/>
              </a:rPr>
              <a:t>РІД ДІЯЛЬНОСТІ: </a:t>
            </a:r>
            <a:r>
              <a:rPr lang="uk-UA" sz="1800" b="1" smtClean="0">
                <a:sym typeface="Symbol" pitchFamily="18" charset="2"/>
              </a:rPr>
              <a:t>поет, астроном, математик,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1800" b="1" smtClean="0">
                <a:sym typeface="Symbol" pitchFamily="18" charset="2"/>
              </a:rPr>
              <a:t>                                   філософ</a:t>
            </a:r>
          </a:p>
          <a:p>
            <a:pPr eaLnBrk="1" hangingPunct="1"/>
            <a:r>
              <a:rPr lang="uk-UA" sz="1800" smtClean="0">
                <a:sym typeface="Symbol" pitchFamily="18" charset="2"/>
              </a:rPr>
              <a:t>НАПРЯМОК: </a:t>
            </a:r>
            <a:r>
              <a:rPr lang="uk-UA" sz="1800" b="1" smtClean="0">
                <a:sym typeface="Symbol" pitchFamily="18" charset="2"/>
              </a:rPr>
              <a:t>поезія</a:t>
            </a:r>
          </a:p>
          <a:p>
            <a:pPr eaLnBrk="1" hangingPunct="1"/>
            <a:r>
              <a:rPr lang="uk-UA" sz="1800" smtClean="0">
                <a:sym typeface="Symbol" pitchFamily="18" charset="2"/>
              </a:rPr>
              <a:t>ЖАНР: </a:t>
            </a:r>
            <a:r>
              <a:rPr lang="uk-UA" sz="1800" b="1" smtClean="0">
                <a:sym typeface="Symbol" pitchFamily="18" charset="2"/>
              </a:rPr>
              <a:t>рубаї</a:t>
            </a:r>
          </a:p>
        </p:txBody>
      </p:sp>
      <p:pic>
        <p:nvPicPr>
          <p:cNvPr id="8196" name="Picture 9" descr="х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877050" y="2276475"/>
            <a:ext cx="2266950" cy="3457575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9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9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98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98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98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98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  <p:bldP spid="1198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AutoShap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147050" cy="1571625"/>
          </a:xfrm>
        </p:spPr>
        <p:txBody>
          <a:bodyPr/>
          <a:lstStyle/>
          <a:p>
            <a:pPr algn="ctr" eaLnBrk="1" hangingPunct="1"/>
            <a:r>
              <a:rPr lang="uk-UA" sz="4000" smtClean="0">
                <a:solidFill>
                  <a:srgbClr val="003300"/>
                </a:solidFill>
              </a:rPr>
              <a:t> Перелік почесних титулів </a:t>
            </a:r>
            <a:r>
              <a:rPr lang="uk-UA" sz="4000" smtClean="0"/>
              <a:t> </a:t>
            </a:r>
            <a:r>
              <a:rPr lang="uk-UA" sz="4000" smtClean="0">
                <a:solidFill>
                  <a:srgbClr val="003300"/>
                </a:solidFill>
              </a:rPr>
              <a:t>ОМАРА ХАЙЯМА :</a:t>
            </a:r>
            <a:endParaRPr lang="ru-RU" sz="4000" smtClean="0">
              <a:solidFill>
                <a:srgbClr val="003300"/>
              </a:solidFill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b="1" dirty="0" smtClean="0"/>
              <a:t> </a:t>
            </a:r>
            <a:r>
              <a:rPr lang="en-US" sz="3200" b="1" dirty="0" smtClean="0">
                <a:cs typeface="Arial" charset="0"/>
              </a:rPr>
              <a:t>«</a:t>
            </a:r>
            <a:r>
              <a:rPr lang="uk-UA" sz="3200" b="1" dirty="0" smtClean="0"/>
              <a:t>Вчений муж століття</a:t>
            </a:r>
            <a:r>
              <a:rPr lang="en-US" sz="3200" b="1" dirty="0" smtClean="0">
                <a:cs typeface="Arial" charset="0"/>
              </a:rPr>
              <a:t>»</a:t>
            </a:r>
            <a:r>
              <a:rPr lang="uk-UA" sz="3200" b="1" dirty="0" smtClean="0">
                <a:cs typeface="Arial" charset="0"/>
              </a:rPr>
              <a:t>;</a:t>
            </a:r>
            <a:endParaRPr lang="uk-UA" sz="3200" b="1" dirty="0" smtClean="0"/>
          </a:p>
          <a:p>
            <a:pPr eaLnBrk="1" hangingPunct="1"/>
            <a:r>
              <a:rPr lang="uk-UA" sz="3200" b="1" dirty="0" smtClean="0"/>
              <a:t> </a:t>
            </a:r>
            <a:r>
              <a:rPr lang="en-US" sz="3200" b="1" dirty="0" smtClean="0">
                <a:cs typeface="Arial" charset="0"/>
              </a:rPr>
              <a:t>«</a:t>
            </a:r>
            <a:r>
              <a:rPr lang="uk-UA" sz="3200" b="1" dirty="0" smtClean="0"/>
              <a:t>Доказ істини</a:t>
            </a:r>
            <a:r>
              <a:rPr lang="en-US" sz="3200" b="1" dirty="0" smtClean="0">
                <a:cs typeface="Arial" charset="0"/>
              </a:rPr>
              <a:t>»</a:t>
            </a:r>
            <a:r>
              <a:rPr lang="uk-UA" sz="3200" b="1" dirty="0" smtClean="0">
                <a:cs typeface="Arial" charset="0"/>
              </a:rPr>
              <a:t>;</a:t>
            </a:r>
            <a:endParaRPr lang="uk-UA" sz="3200" b="1" dirty="0" smtClean="0"/>
          </a:p>
          <a:p>
            <a:pPr eaLnBrk="1" hangingPunct="1"/>
            <a:r>
              <a:rPr lang="uk-UA" sz="3200" b="1" dirty="0" smtClean="0">
                <a:cs typeface="Arial" charset="0"/>
              </a:rPr>
              <a:t> </a:t>
            </a:r>
            <a:r>
              <a:rPr lang="en-US" sz="3200" b="1" dirty="0" smtClean="0">
                <a:cs typeface="Arial" charset="0"/>
              </a:rPr>
              <a:t>«</a:t>
            </a:r>
            <a:r>
              <a:rPr lang="uk-UA" sz="3200" b="1" dirty="0" smtClean="0"/>
              <a:t>Знавець грецької науки</a:t>
            </a:r>
            <a:r>
              <a:rPr lang="en-US" sz="3200" b="1" dirty="0" smtClean="0">
                <a:cs typeface="Arial" charset="0"/>
              </a:rPr>
              <a:t>»</a:t>
            </a:r>
            <a:r>
              <a:rPr lang="uk-UA" sz="3200" b="1" dirty="0" smtClean="0">
                <a:cs typeface="Arial" charset="0"/>
              </a:rPr>
              <a:t>;</a:t>
            </a:r>
            <a:endParaRPr lang="uk-UA" sz="3200" b="1" dirty="0" smtClean="0"/>
          </a:p>
          <a:p>
            <a:pPr eaLnBrk="1" hangingPunct="1"/>
            <a:r>
              <a:rPr lang="uk-UA" sz="3200" b="1" dirty="0" smtClean="0">
                <a:cs typeface="Arial" charset="0"/>
              </a:rPr>
              <a:t> </a:t>
            </a:r>
            <a:r>
              <a:rPr lang="en-US" sz="3200" b="1" dirty="0" smtClean="0">
                <a:cs typeface="Arial" charset="0"/>
              </a:rPr>
              <a:t>«</a:t>
            </a:r>
            <a:r>
              <a:rPr lang="uk-UA" sz="3200" b="1" dirty="0" smtClean="0"/>
              <a:t>Цар філософів Сходу і Заходу</a:t>
            </a:r>
            <a:r>
              <a:rPr lang="en-US" sz="3200" b="1" dirty="0" smtClean="0">
                <a:cs typeface="Arial" charset="0"/>
              </a:rPr>
              <a:t>»</a:t>
            </a:r>
            <a:r>
              <a:rPr lang="uk-UA" sz="3200" b="1" dirty="0" smtClean="0">
                <a:cs typeface="Arial" charset="0"/>
              </a:rPr>
              <a:t>;</a:t>
            </a:r>
          </a:p>
          <a:p>
            <a:pPr eaLnBrk="1" hangingPunct="1"/>
            <a:r>
              <a:rPr lang="uk-UA" sz="3200" b="1" dirty="0" smtClean="0">
                <a:cs typeface="Arial" charset="0"/>
              </a:rPr>
              <a:t> ІМАМ (духовний вождь).</a:t>
            </a:r>
          </a:p>
          <a:p>
            <a:pPr eaLnBrk="1" hangingPunct="1"/>
            <a:endParaRPr lang="uk-UA" sz="3200" b="1" dirty="0" smtClean="0"/>
          </a:p>
          <a:p>
            <a:pPr eaLnBrk="1" hangingPunct="1"/>
            <a:endParaRPr lang="ru-RU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  <p:bldP spid="122882" grpId="1"/>
      <p:bldP spid="122883" grpId="0" build="p"/>
      <p:bldP spid="122883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Омар Хайям</a:t>
            </a:r>
            <a:endParaRPr lang="uk-UA" dirty="0"/>
          </a:p>
        </p:txBody>
      </p:sp>
      <p:pic>
        <p:nvPicPr>
          <p:cNvPr id="4" name="Picture 4" descr="09276f7a1822cf518a9de4520e3ef68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23864"/>
            <a:ext cx="7632848" cy="461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468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924800" cy="1143000"/>
          </a:xfrm>
        </p:spPr>
        <p:txBody>
          <a:bodyPr/>
          <a:lstStyle/>
          <a:p>
            <a:r>
              <a:rPr lang="uk-UA" dirty="0" smtClean="0"/>
              <a:t>Омар Хайям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62200"/>
            <a:ext cx="7694240" cy="4379168"/>
          </a:xfrm>
        </p:spPr>
        <p:txBody>
          <a:bodyPr/>
          <a:lstStyle/>
          <a:p>
            <a:r>
              <a:rPr lang="uk-UA" dirty="0">
                <a:solidFill>
                  <a:srgbClr val="222222"/>
                </a:solidFill>
              </a:rPr>
              <a:t>Ім'я Омара Хайяма відомо всьому світу завдяки написаним </a:t>
            </a:r>
            <a:r>
              <a:rPr lang="uk-UA" dirty="0" smtClean="0">
                <a:solidFill>
                  <a:srgbClr val="222222"/>
                </a:solidFill>
              </a:rPr>
              <a:t>ним чотирьохвіршам «</a:t>
            </a:r>
            <a:r>
              <a:rPr lang="uk-UA" dirty="0" err="1" smtClean="0">
                <a:solidFill>
                  <a:srgbClr val="222222"/>
                </a:solidFill>
              </a:rPr>
              <a:t>рубаї</a:t>
            </a:r>
            <a:r>
              <a:rPr lang="uk-UA" dirty="0">
                <a:solidFill>
                  <a:srgbClr val="222222"/>
                </a:solidFill>
              </a:rPr>
              <a:t>». Однак, цим його роль в історії не обмежена. В алгебрі він побудував класифікацію кубічних рівнянь і дав їх вирішення за допомогою конічних перерізів. А в Ірані Омар Хайям відомий створенням більш точного, порівняно з європейським, календаря, який офіційно використовується з 11 </a:t>
            </a:r>
            <a:r>
              <a:rPr lang="uk-UA" dirty="0" smtClean="0">
                <a:solidFill>
                  <a:srgbClr val="222222"/>
                </a:solidFill>
              </a:rPr>
              <a:t>століття.</a:t>
            </a:r>
            <a:endParaRPr lang="uk-UA" dirty="0"/>
          </a:p>
        </p:txBody>
      </p:sp>
      <p:pic>
        <p:nvPicPr>
          <p:cNvPr id="4" name="Picture 9" descr="fd381a31778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241" y="23912"/>
            <a:ext cx="1448980" cy="18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351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Омар Хайям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564904"/>
            <a:ext cx="7920880" cy="4032448"/>
          </a:xfrm>
        </p:spPr>
        <p:txBody>
          <a:bodyPr/>
          <a:lstStyle/>
          <a:p>
            <a:r>
              <a:rPr lang="uk-UA" dirty="0">
                <a:solidFill>
                  <a:srgbClr val="222222"/>
                </a:solidFill>
              </a:rPr>
              <a:t>Вже у віці 8 років Омар знав Коран </a:t>
            </a:r>
            <a:r>
              <a:rPr lang="uk-UA" dirty="0" smtClean="0">
                <a:solidFill>
                  <a:srgbClr val="222222"/>
                </a:solidFill>
              </a:rPr>
              <a:t>напам'ять, </a:t>
            </a:r>
            <a:r>
              <a:rPr lang="uk-UA" dirty="0">
                <a:solidFill>
                  <a:srgbClr val="222222"/>
                </a:solidFill>
              </a:rPr>
              <a:t>займався вивченням математики, астрономії та філософії.</a:t>
            </a:r>
            <a:r>
              <a:rPr lang="uk-UA" dirty="0"/>
              <a:t/>
            </a:r>
            <a:br>
              <a:rPr lang="uk-UA" dirty="0"/>
            </a:br>
            <a:r>
              <a:rPr lang="uk-UA" dirty="0">
                <a:solidFill>
                  <a:srgbClr val="222222"/>
                </a:solidFill>
              </a:rPr>
              <a:t>В 12 років він став учнем </a:t>
            </a:r>
            <a:r>
              <a:rPr lang="uk-UA" dirty="0" err="1" smtClean="0">
                <a:solidFill>
                  <a:srgbClr val="222222"/>
                </a:solidFill>
              </a:rPr>
              <a:t>Нішапурского</a:t>
            </a:r>
            <a:r>
              <a:rPr lang="uk-UA" dirty="0" smtClean="0">
                <a:solidFill>
                  <a:srgbClr val="222222"/>
                </a:solidFill>
              </a:rPr>
              <a:t> </a:t>
            </a:r>
            <a:r>
              <a:rPr lang="uk-UA" dirty="0">
                <a:solidFill>
                  <a:srgbClr val="222222"/>
                </a:solidFill>
              </a:rPr>
              <a:t>медресе. </a:t>
            </a:r>
            <a:r>
              <a:rPr lang="uk-UA" dirty="0" smtClean="0">
                <a:solidFill>
                  <a:srgbClr val="222222"/>
                </a:solidFill>
              </a:rPr>
              <a:t>Хайям </a:t>
            </a:r>
            <a:r>
              <a:rPr lang="uk-UA" dirty="0">
                <a:solidFill>
                  <a:srgbClr val="222222"/>
                </a:solidFill>
              </a:rPr>
              <a:t>блискуче закінчив курс за мусульманським правом і медицині, отримавши кваліфікацію </a:t>
            </a:r>
            <a:r>
              <a:rPr lang="uk-UA" dirty="0" smtClean="0">
                <a:solidFill>
                  <a:srgbClr val="222222"/>
                </a:solidFill>
              </a:rPr>
              <a:t>лікаря. </a:t>
            </a:r>
            <a:endParaRPr lang="uk-UA" dirty="0"/>
          </a:p>
        </p:txBody>
      </p:sp>
      <p:pic>
        <p:nvPicPr>
          <p:cNvPr id="4" name="Picture 5" descr="Копия 10168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5539"/>
            <a:ext cx="3024336" cy="180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ai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36" y="17553"/>
            <a:ext cx="3386923" cy="81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113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Омар Хайям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76873"/>
            <a:ext cx="7549009" cy="2592288"/>
          </a:xfrm>
        </p:spPr>
        <p:txBody>
          <a:bodyPr/>
          <a:lstStyle/>
          <a:p>
            <a:r>
              <a:rPr lang="uk-UA" dirty="0">
                <a:solidFill>
                  <a:srgbClr val="222222"/>
                </a:solidFill>
              </a:rPr>
              <a:t>Коли йому виповнилося 16 років, від епідемії вмирають його батьки. Омар продає батьківський дім і майстерню і відправляється в Самарканд - на той момент визнаний на Сході науковий і культурний центр.</a:t>
            </a:r>
            <a:endParaRPr lang="uk-UA" dirty="0"/>
          </a:p>
        </p:txBody>
      </p:sp>
      <p:pic>
        <p:nvPicPr>
          <p:cNvPr id="4" name="Picture 5" descr="life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69160"/>
            <a:ext cx="8136904" cy="200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107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14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8|3.2|3.3|3|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.5|3|2.6|2.8|2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|3.8|3.9|2.8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8|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6|1.4|1.3|1.3|7.4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0.8|0.7|2.3|1.8|1.3|1.4|11.9|1.8|5.6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.9|5|4|5|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528</Words>
  <Application>Microsoft Office PowerPoint</Application>
  <PresentationFormat>Экран (4:3)</PresentationFormat>
  <Paragraphs>64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Капсулы</vt:lpstr>
      <vt:lpstr>Аспект</vt:lpstr>
      <vt:lpstr>ОМАР ХАЙЯМ - </vt:lpstr>
      <vt:lpstr>ОМАР ХАЙЯМ (1048 – 1131)</vt:lpstr>
      <vt:lpstr>ПОВНЕ ІМ‘Я ПОЕТА</vt:lpstr>
      <vt:lpstr>БІОГРАФІЧНА ДОВІДКА</vt:lpstr>
      <vt:lpstr> Перелік почесних титулів  ОМАРА ХАЙЯМА :</vt:lpstr>
      <vt:lpstr>                 Омар Хайям</vt:lpstr>
      <vt:lpstr>Омар Хайям</vt:lpstr>
      <vt:lpstr>            Омар Хайям</vt:lpstr>
      <vt:lpstr>                Омар Хайям</vt:lpstr>
      <vt:lpstr>                Омар Хайям</vt:lpstr>
      <vt:lpstr>   Омар Хайям</vt:lpstr>
      <vt:lpstr>                  Омар Хайям</vt:lpstr>
      <vt:lpstr>    Нішапур</vt:lpstr>
      <vt:lpstr>    Душанбе, Таджикистан. Пам’ятник Омару Хайаму  у дворі  готелю «Авесто» </vt:lpstr>
      <vt:lpstr>Омар Хайям – це поет, який славить бенкет життя, його чаша чарівна і сповнена людським розумом – перлинами мудрості всіх часів.                                                                             В. Державін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ЗОШ №1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ОМАР ХАЙЯМ (1048 – 1131)</dc:title>
  <dc:creator>11111</dc:creator>
  <cp:lastModifiedBy>Admin</cp:lastModifiedBy>
  <cp:revision>61</cp:revision>
  <cp:lastPrinted>1601-01-01T00:00:00Z</cp:lastPrinted>
  <dcterms:created xsi:type="dcterms:W3CDTF">2008-12-08T11:07:50Z</dcterms:created>
  <dcterms:modified xsi:type="dcterms:W3CDTF">2015-01-25T11:21:30Z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