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43" autoAdjust="0"/>
  </p:normalViewPr>
  <p:slideViewPr>
    <p:cSldViewPr>
      <p:cViewPr varScale="1">
        <p:scale>
          <a:sx n="62" d="100"/>
          <a:sy n="62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65926E-5E63-4713-85B9-06197773F238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73A769-4B0E-4BB3-8665-1F50B29631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4005064"/>
            <a:ext cx="1368152" cy="667504"/>
          </a:xfrm>
        </p:spPr>
        <p:txBody>
          <a:bodyPr/>
          <a:lstStyle/>
          <a:p>
            <a:pPr algn="l"/>
            <a:r>
              <a:rPr lang="uk-UA" i="1" dirty="0" smtClean="0"/>
              <a:t>          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196752"/>
            <a:ext cx="4176464" cy="877618"/>
          </a:xfrm>
        </p:spPr>
        <p:txBody>
          <a:bodyPr>
            <a:noAutofit/>
          </a:bodyPr>
          <a:lstStyle/>
          <a:p>
            <a:r>
              <a:rPr lang="uk-UA" sz="4000" i="1" dirty="0" smtClean="0">
                <a:solidFill>
                  <a:schemeClr val="accent3"/>
                </a:solidFill>
              </a:rPr>
              <a:t>БІОГРАФІЯ</a:t>
            </a:r>
            <a:endParaRPr lang="ru-RU" sz="4000" i="1" dirty="0">
              <a:solidFill>
                <a:schemeClr val="accent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4717032" y="2636912"/>
            <a:ext cx="4464496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916832"/>
            <a:ext cx="8064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Оноре де Бальзака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309857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chemeClr val="accent3"/>
                </a:solidFill>
              </a:rPr>
              <a:t>1799-1850</a:t>
            </a:r>
            <a:endParaRPr lang="ru-RU" sz="3600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32856"/>
            <a:ext cx="4968552" cy="47251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846" y="-1737"/>
            <a:ext cx="88606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accent3"/>
                </a:solidFill>
              </a:rPr>
              <a:t>Оноре де </a:t>
            </a:r>
            <a:r>
              <a:rPr lang="uk-UA" sz="2000" b="1" dirty="0" err="1" smtClean="0">
                <a:solidFill>
                  <a:schemeClr val="accent3"/>
                </a:solidFill>
              </a:rPr>
              <a:t>Бальзак-француський</a:t>
            </a:r>
            <a:r>
              <a:rPr lang="uk-UA" sz="2000" b="1" dirty="0" smtClean="0">
                <a:solidFill>
                  <a:schemeClr val="accent3"/>
                </a:solidFill>
              </a:rPr>
              <a:t> письменник,філософ,мислитель.</a:t>
            </a: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b="1" dirty="0">
                <a:solidFill>
                  <a:schemeClr val="accent3"/>
                </a:solidFill>
              </a:rPr>
              <a:t>Народився 20 травня 1799 р. у </a:t>
            </a:r>
            <a:r>
              <a:rPr lang="uk-UA" sz="2000" b="1" dirty="0" err="1" smtClean="0">
                <a:solidFill>
                  <a:schemeClr val="accent3"/>
                </a:solidFill>
              </a:rPr>
              <a:t>м.Тур</a:t>
            </a:r>
            <a:r>
              <a:rPr lang="uk-UA" sz="2000" b="1" dirty="0" smtClean="0">
                <a:solidFill>
                  <a:schemeClr val="accent3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b="1" dirty="0">
                <a:solidFill>
                  <a:schemeClr val="accent3"/>
                </a:solidFill>
              </a:rPr>
              <a:t>Його дід був </a:t>
            </a:r>
            <a:r>
              <a:rPr lang="uk-UA" sz="2000" b="1" dirty="0" smtClean="0">
                <a:solidFill>
                  <a:schemeClr val="accent3"/>
                </a:solidFill>
              </a:rPr>
              <a:t>хліборобом,</a:t>
            </a:r>
            <a:r>
              <a:rPr lang="uk-UA" sz="2000" b="1" dirty="0" err="1" smtClean="0">
                <a:solidFill>
                  <a:schemeClr val="accent3"/>
                </a:solidFill>
              </a:rPr>
              <a:t>батько-чинновником.Мати</a:t>
            </a:r>
            <a:r>
              <a:rPr lang="uk-UA" sz="2000" b="1" dirty="0" smtClean="0">
                <a:solidFill>
                  <a:schemeClr val="accent3"/>
                </a:solidFill>
              </a:rPr>
              <a:t> відмовилась від нього. </a:t>
            </a:r>
            <a:endParaRPr lang="uk-UA" sz="2000" b="1" dirty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24000">
              <a:lnSpc>
                <a:spcPts val="2400"/>
              </a:lnSpc>
              <a:buFont typeface="Wingdings" pitchFamily="2" charset="2"/>
              <a:buChar char="v"/>
            </a:pPr>
            <a:endParaRPr lang="uk-UA" sz="2000" b="1" dirty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>
              <a:solidFill>
                <a:schemeClr val="accent3"/>
              </a:solidFill>
            </a:endParaRPr>
          </a:p>
          <a:p>
            <a:endParaRPr lang="ru-RU" sz="20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92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780928"/>
            <a:ext cx="3528392" cy="407707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684" y="2780928"/>
            <a:ext cx="3672408" cy="40077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8761"/>
            <a:ext cx="5688632" cy="55199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5537" y="114440"/>
            <a:ext cx="8208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accent3"/>
                </a:solidFill>
              </a:rPr>
              <a:t>1816-вступив на факультет права.</a:t>
            </a:r>
          </a:p>
          <a:p>
            <a:pPr marL="457200" indent="-4572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accent3"/>
                </a:solidFill>
              </a:rPr>
              <a:t>1819-закінчив курс юридичного факультету</a:t>
            </a:r>
            <a:r>
              <a:rPr lang="uk-UA" sz="2000" b="1" dirty="0" smtClean="0">
                <a:solidFill>
                  <a:schemeClr val="accent3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2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accent3"/>
                </a:solidFill>
              </a:rPr>
              <a:t>1820-1821-розпочав роботу над романом у </a:t>
            </a:r>
            <a:r>
              <a:rPr lang="uk-UA" sz="2000" b="1" dirty="0" err="1" smtClean="0">
                <a:solidFill>
                  <a:schemeClr val="accent3"/>
                </a:solidFill>
              </a:rPr>
              <a:t>листах»Стені</a:t>
            </a:r>
            <a:r>
              <a:rPr lang="uk-UA" sz="2000" b="1" dirty="0" smtClean="0">
                <a:solidFill>
                  <a:schemeClr val="accent3"/>
                </a:solidFill>
              </a:rPr>
              <a:t>,або філософські блукання».</a:t>
            </a: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accent3"/>
                </a:solidFill>
              </a:rPr>
              <a:t>1821-1825.Онор</a:t>
            </a:r>
            <a:r>
              <a:rPr lang="ru-RU" sz="2000" b="1" dirty="0" smtClean="0">
                <a:solidFill>
                  <a:schemeClr val="accent3"/>
                </a:solidFill>
              </a:rPr>
              <a:t>е де Бальзак почав </a:t>
            </a:r>
            <a:r>
              <a:rPr lang="ru-RU" sz="2000" b="1" dirty="0" err="1" smtClean="0">
                <a:solidFill>
                  <a:schemeClr val="accent3"/>
                </a:solidFill>
              </a:rPr>
              <a:t>писати</a:t>
            </a:r>
            <a:r>
              <a:rPr lang="ru-RU" sz="2000" b="1" dirty="0" smtClean="0">
                <a:solidFill>
                  <a:schemeClr val="accent3"/>
                </a:solidFill>
              </a:rPr>
              <a:t> і </a:t>
            </a:r>
            <a:r>
              <a:rPr lang="ru-RU" sz="2000" b="1" dirty="0" err="1" smtClean="0">
                <a:solidFill>
                  <a:schemeClr val="accent3"/>
                </a:solidFill>
              </a:rPr>
              <a:t>випускати</a:t>
            </a:r>
            <a:r>
              <a:rPr lang="ru-RU" sz="2000" b="1" dirty="0" smtClean="0"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solidFill>
                  <a:schemeClr val="accent3"/>
                </a:solidFill>
              </a:rPr>
              <a:t>романи</a:t>
            </a:r>
            <a:r>
              <a:rPr lang="ru-RU" sz="2000" b="1" dirty="0" smtClean="0">
                <a:solidFill>
                  <a:schemeClr val="accent3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accent3"/>
                </a:solidFill>
              </a:rPr>
              <a:t>1822-роман»Бігарська спадкоємниця»,»Остання фея»</a:t>
            </a: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37" y="2852936"/>
            <a:ext cx="3528392" cy="40406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6074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467600" cy="114300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dirty="0" err="1">
                <a:solidFill>
                  <a:schemeClr val="accent3"/>
                </a:solidFill>
              </a:rPr>
              <a:t>Романи</a:t>
            </a:r>
            <a:r>
              <a:rPr lang="ru-RU" sz="2400" b="1" dirty="0">
                <a:solidFill>
                  <a:schemeClr val="accent3"/>
                </a:solidFill>
              </a:rPr>
              <a:t> </a:t>
            </a:r>
            <a:r>
              <a:rPr lang="ru-RU" sz="2400" b="1" dirty="0" smtClean="0">
                <a:solidFill>
                  <a:schemeClr val="accent3"/>
                </a:solidFill>
              </a:rPr>
              <a:t> "</a:t>
            </a:r>
            <a:r>
              <a:rPr lang="ru-RU" sz="2400" b="1" dirty="0" err="1">
                <a:solidFill>
                  <a:schemeClr val="accent3"/>
                </a:solidFill>
              </a:rPr>
              <a:t>Шагренева</a:t>
            </a:r>
            <a:r>
              <a:rPr lang="ru-RU" sz="2400" b="1" dirty="0">
                <a:solidFill>
                  <a:schemeClr val="accent3"/>
                </a:solidFill>
              </a:rPr>
              <a:t> </a:t>
            </a:r>
            <a:r>
              <a:rPr lang="ru-RU" sz="2400" b="1" dirty="0" err="1">
                <a:solidFill>
                  <a:schemeClr val="accent3"/>
                </a:solidFill>
              </a:rPr>
              <a:t>шкіра</a:t>
            </a:r>
            <a:r>
              <a:rPr lang="ru-RU" sz="2400" b="1" dirty="0" smtClean="0">
                <a:solidFill>
                  <a:schemeClr val="accent3"/>
                </a:solidFill>
              </a:rPr>
              <a:t>",  </a:t>
            </a:r>
            <a:r>
              <a:rPr lang="ru-RU" sz="2400" b="1" dirty="0">
                <a:solidFill>
                  <a:schemeClr val="accent3"/>
                </a:solidFill>
              </a:rPr>
              <a:t>"</a:t>
            </a:r>
            <a:r>
              <a:rPr lang="ru-RU" sz="2400" b="1" dirty="0" err="1">
                <a:solidFill>
                  <a:schemeClr val="accent3"/>
                </a:solidFill>
              </a:rPr>
              <a:t>Євгенія</a:t>
            </a:r>
            <a:r>
              <a:rPr lang="ru-RU" sz="2400" b="1" dirty="0">
                <a:solidFill>
                  <a:schemeClr val="accent3"/>
                </a:solidFill>
              </a:rPr>
              <a:t> Гранде</a:t>
            </a:r>
            <a:r>
              <a:rPr lang="ru-RU" sz="2400" b="1" dirty="0" smtClean="0">
                <a:solidFill>
                  <a:schemeClr val="accent3"/>
                </a:solidFill>
              </a:rPr>
              <a:t>", </a:t>
            </a:r>
            <a:r>
              <a:rPr lang="ru-RU" sz="2400" b="1" dirty="0" err="1" smtClean="0">
                <a:solidFill>
                  <a:schemeClr val="accent3"/>
                </a:solidFill>
              </a:rPr>
              <a:t>що</a:t>
            </a:r>
            <a:r>
              <a:rPr lang="ru-RU" sz="2400" b="1" dirty="0" smtClean="0">
                <a:solidFill>
                  <a:schemeClr val="accent3"/>
                </a:solidFill>
              </a:rPr>
              <a:t> </a:t>
            </a:r>
            <a:r>
              <a:rPr lang="ru-RU" sz="2400" b="1" dirty="0" err="1">
                <a:solidFill>
                  <a:schemeClr val="accent3"/>
                </a:solidFill>
              </a:rPr>
              <a:t>з'явилися</a:t>
            </a:r>
            <a:r>
              <a:rPr lang="ru-RU" sz="2400" b="1" dirty="0">
                <a:solidFill>
                  <a:schemeClr val="accent3"/>
                </a:solidFill>
              </a:rPr>
              <a:t> на початку 30-х </a:t>
            </a:r>
            <a:r>
              <a:rPr lang="ru-RU" sz="2400" b="1" dirty="0" err="1">
                <a:solidFill>
                  <a:schemeClr val="accent3"/>
                </a:solidFill>
              </a:rPr>
              <a:t>років</a:t>
            </a:r>
            <a:r>
              <a:rPr lang="ru-RU" sz="2400" b="1" dirty="0">
                <a:solidFill>
                  <a:schemeClr val="accent3"/>
                </a:solidFill>
              </a:rPr>
              <a:t>, в </a:t>
            </a:r>
            <a:r>
              <a:rPr lang="ru-RU" sz="2400" b="1" dirty="0" err="1">
                <a:solidFill>
                  <a:schemeClr val="accent3"/>
                </a:solidFill>
              </a:rPr>
              <a:t>період</a:t>
            </a:r>
            <a:r>
              <a:rPr lang="ru-RU" sz="2400" b="1" dirty="0">
                <a:solidFill>
                  <a:schemeClr val="accent3"/>
                </a:solidFill>
              </a:rPr>
              <a:t> великого </a:t>
            </a:r>
            <a:r>
              <a:rPr lang="ru-RU" sz="2400" b="1" dirty="0" err="1">
                <a:solidFill>
                  <a:schemeClr val="accent3"/>
                </a:solidFill>
              </a:rPr>
              <a:t>творчого</a:t>
            </a:r>
            <a:r>
              <a:rPr lang="ru-RU" sz="2400" b="1" dirty="0">
                <a:solidFill>
                  <a:schemeClr val="accent3"/>
                </a:solidFill>
              </a:rPr>
              <a:t> </a:t>
            </a:r>
            <a:r>
              <a:rPr lang="ru-RU" sz="2400" b="1" dirty="0" err="1">
                <a:solidFill>
                  <a:schemeClr val="accent3"/>
                </a:solidFill>
              </a:rPr>
              <a:t>підйому</a:t>
            </a:r>
            <a:r>
              <a:rPr lang="ru-RU" sz="2400" b="1" dirty="0">
                <a:solidFill>
                  <a:schemeClr val="accent3"/>
                </a:solidFill>
              </a:rPr>
              <a:t> принесли </a:t>
            </a:r>
            <a:r>
              <a:rPr lang="ru-RU" sz="2400" b="1" dirty="0" err="1">
                <a:solidFill>
                  <a:schemeClr val="accent3"/>
                </a:solidFill>
              </a:rPr>
              <a:t>письменникові</a:t>
            </a:r>
            <a:r>
              <a:rPr lang="ru-RU" sz="2400" b="1" dirty="0">
                <a:solidFill>
                  <a:schemeClr val="accent3"/>
                </a:solidFill>
              </a:rPr>
              <a:t> </a:t>
            </a:r>
            <a:r>
              <a:rPr lang="ru-RU" sz="2400" b="1" dirty="0" err="1">
                <a:solidFill>
                  <a:schemeClr val="accent3"/>
                </a:solidFill>
              </a:rPr>
              <a:t>величезну</a:t>
            </a:r>
            <a:r>
              <a:rPr lang="ru-RU" sz="2400" b="1" dirty="0">
                <a:solidFill>
                  <a:schemeClr val="accent3"/>
                </a:solidFill>
              </a:rPr>
              <a:t> </a:t>
            </a:r>
            <a:r>
              <a:rPr lang="ru-RU" sz="2400" b="1" dirty="0" smtClean="0">
                <a:solidFill>
                  <a:schemeClr val="accent3"/>
                </a:solidFill>
              </a:rPr>
              <a:t>славу….</a:t>
            </a:r>
            <a:endParaRPr lang="ru-RU" sz="2400" b="1" dirty="0">
              <a:solidFill>
                <a:schemeClr val="accent3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564904"/>
            <a:ext cx="3364507" cy="388843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088" y="2708920"/>
            <a:ext cx="316835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7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440160"/>
          </a:xfrm>
        </p:spPr>
        <p:txBody>
          <a:bodyPr>
            <a:normAutofit/>
          </a:bodyPr>
          <a:lstStyle/>
          <a:p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1832  - </a:t>
            </a:r>
            <a:r>
              <a:rPr lang="ru-RU" sz="2000" b="1" i="1" dirty="0">
                <a:solidFill>
                  <a:schemeClr val="accent3"/>
                </a:solidFill>
              </a:rPr>
              <a:t>Бальзак одержав листа </a:t>
            </a:r>
            <a:r>
              <a:rPr lang="ru-RU" sz="2000" b="1" i="1" dirty="0" err="1">
                <a:solidFill>
                  <a:schemeClr val="accent3"/>
                </a:solidFill>
              </a:rPr>
              <a:t>зі</a:t>
            </a:r>
            <a:r>
              <a:rPr lang="ru-RU" sz="2000" b="1" i="1" dirty="0">
                <a:solidFill>
                  <a:schemeClr val="accent3"/>
                </a:solidFill>
              </a:rPr>
              <a:t> штемпелем "Одеса" </a:t>
            </a:r>
            <a:r>
              <a:rPr lang="ru-RU" sz="2000" b="1" i="1" dirty="0" err="1">
                <a:solidFill>
                  <a:schemeClr val="accent3"/>
                </a:solidFill>
              </a:rPr>
              <a:t>від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невідомої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польської</a:t>
            </a:r>
            <a:r>
              <a:rPr lang="ru-RU" sz="2000" b="1" i="1" dirty="0">
                <a:solidFill>
                  <a:schemeClr val="accent3"/>
                </a:solidFill>
              </a:rPr>
              <a:t> аристократки </a:t>
            </a:r>
            <a:r>
              <a:rPr lang="ru-RU" sz="2000" b="1" i="1" dirty="0" err="1">
                <a:solidFill>
                  <a:schemeClr val="accent3"/>
                </a:solidFill>
              </a:rPr>
              <a:t>Ганської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уродженої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графині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Ржевуської</a:t>
            </a:r>
            <a:r>
              <a:rPr lang="ru-RU" sz="2000" b="1" i="1" dirty="0">
                <a:solidFill>
                  <a:schemeClr val="accent3"/>
                </a:solidFill>
              </a:rPr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19284"/>
            <a:ext cx="4824536" cy="5013176"/>
          </a:xfrm>
        </p:spPr>
      </p:pic>
    </p:spTree>
    <p:extLst>
      <p:ext uri="{BB962C8B-B14F-4D97-AF65-F5344CB8AC3E}">
        <p14:creationId xmlns:p14="http://schemas.microsoft.com/office/powerpoint/2010/main" val="28081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2656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accent3"/>
                </a:solidFill>
              </a:rPr>
              <a:t>40-ві роки </a:t>
            </a:r>
            <a:r>
              <a:rPr lang="en-US" sz="2000" b="1" dirty="0" smtClean="0">
                <a:solidFill>
                  <a:schemeClr val="accent3"/>
                </a:solidFill>
              </a:rPr>
              <a:t>XIX</a:t>
            </a:r>
            <a:r>
              <a:rPr lang="uk-UA" sz="2000" b="1" dirty="0" err="1" smtClean="0">
                <a:solidFill>
                  <a:schemeClr val="accent3"/>
                </a:solidFill>
              </a:rPr>
              <a:t>ст.-останній</a:t>
            </a:r>
            <a:r>
              <a:rPr lang="uk-UA" sz="2000" b="1" dirty="0" smtClean="0">
                <a:solidFill>
                  <a:schemeClr val="accent3"/>
                </a:solidFill>
              </a:rPr>
              <a:t> плідний період Бальзака.</a:t>
            </a:r>
          </a:p>
          <a:p>
            <a:pPr marL="342900" indent="-342900">
              <a:buFont typeface="Wingdings" pitchFamily="2" charset="2"/>
              <a:buChar char="v"/>
            </a:pPr>
            <a:endParaRPr lang="uk-UA" sz="2000" b="1" dirty="0" smtClean="0">
              <a:solidFill>
                <a:schemeClr val="accent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accent3"/>
                </a:solidFill>
              </a:rPr>
              <a:t>Вийшло 28 нових романів.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b="1" dirty="0">
              <a:solidFill>
                <a:schemeClr val="accent3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88840"/>
            <a:ext cx="3096344" cy="3116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432" y="1988840"/>
            <a:ext cx="2502024" cy="30855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974736"/>
            <a:ext cx="1676400" cy="30855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37857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67600" cy="864096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chemeClr val="accent3"/>
                </a:solidFill>
              </a:rPr>
              <a:t>14 </a:t>
            </a:r>
            <a:r>
              <a:rPr lang="ru-RU" sz="2400" b="1" i="1" dirty="0" err="1" smtClean="0">
                <a:solidFill>
                  <a:schemeClr val="accent3"/>
                </a:solidFill>
              </a:rPr>
              <a:t>березня</a:t>
            </a:r>
            <a:r>
              <a:rPr lang="ru-RU" sz="2400" b="1" i="1" dirty="0" smtClean="0">
                <a:solidFill>
                  <a:schemeClr val="accent3"/>
                </a:solidFill>
              </a:rPr>
              <a:t> 1850р. –Бальзак і </a:t>
            </a:r>
            <a:r>
              <a:rPr lang="ru-RU" sz="2400" b="1" i="1" dirty="0" err="1" smtClean="0">
                <a:solidFill>
                  <a:schemeClr val="accent3"/>
                </a:solidFill>
              </a:rPr>
              <a:t>Ганська</a:t>
            </a:r>
            <a:r>
              <a:rPr lang="ru-RU" sz="2400" b="1" i="1" dirty="0" smtClean="0">
                <a:solidFill>
                  <a:schemeClr val="accent3"/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3"/>
                </a:solidFill>
              </a:rPr>
              <a:t>повінчалися</a:t>
            </a:r>
            <a:r>
              <a:rPr lang="ru-RU" sz="2400" b="1" i="1" dirty="0" smtClean="0">
                <a:solidFill>
                  <a:schemeClr val="accent3"/>
                </a:solidFill>
              </a:rPr>
              <a:t> у </a:t>
            </a:r>
            <a:r>
              <a:rPr lang="ru-RU" sz="2400" b="1" i="1" dirty="0" err="1" smtClean="0">
                <a:solidFill>
                  <a:schemeClr val="accent3"/>
                </a:solidFill>
              </a:rPr>
              <a:t>Бердичеві</a:t>
            </a:r>
            <a:r>
              <a:rPr lang="ru-RU" sz="2400" b="1" i="1" dirty="0" smtClean="0">
                <a:solidFill>
                  <a:schemeClr val="accent3"/>
                </a:solidFill>
              </a:rPr>
              <a:t>.</a:t>
            </a:r>
            <a:endParaRPr lang="ru-RU" sz="2400" b="1" i="1" dirty="0">
              <a:solidFill>
                <a:schemeClr val="accent3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6984776" cy="5328592"/>
          </a:xfrm>
        </p:spPr>
      </p:pic>
    </p:spTree>
    <p:extLst>
      <p:ext uri="{BB962C8B-B14F-4D97-AF65-F5344CB8AC3E}">
        <p14:creationId xmlns:p14="http://schemas.microsoft.com/office/powerpoint/2010/main" val="15636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784" y="0"/>
            <a:ext cx="7467600" cy="1143000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accent3"/>
                </a:solidFill>
              </a:rPr>
              <a:t> </a:t>
            </a:r>
            <a:r>
              <a:rPr lang="ru-RU" sz="2800" b="1" i="1" dirty="0">
                <a:solidFill>
                  <a:schemeClr val="accent3"/>
                </a:solidFill>
              </a:rPr>
              <a:t>18 </a:t>
            </a:r>
            <a:r>
              <a:rPr lang="ru-RU" sz="2800" b="1" i="1" dirty="0" err="1">
                <a:solidFill>
                  <a:schemeClr val="accent3"/>
                </a:solidFill>
              </a:rPr>
              <a:t>серпня</a:t>
            </a:r>
            <a:r>
              <a:rPr lang="ru-RU" sz="2800" b="1" i="1" dirty="0">
                <a:solidFill>
                  <a:schemeClr val="accent3"/>
                </a:solidFill>
              </a:rPr>
              <a:t> </a:t>
            </a:r>
            <a:r>
              <a:rPr lang="ru-RU" sz="2800" b="1" i="1" dirty="0" smtClean="0">
                <a:solidFill>
                  <a:schemeClr val="accent3"/>
                </a:solidFill>
              </a:rPr>
              <a:t>1850р. у </a:t>
            </a:r>
            <a:r>
              <a:rPr lang="ru-RU" sz="2800" b="1" i="1" dirty="0" err="1" smtClean="0">
                <a:solidFill>
                  <a:schemeClr val="accent3"/>
                </a:solidFill>
              </a:rPr>
              <a:t>парижі-бальзак</a:t>
            </a:r>
            <a:r>
              <a:rPr lang="ru-RU" sz="2800" b="1" i="1" dirty="0" smtClean="0">
                <a:solidFill>
                  <a:schemeClr val="accent3"/>
                </a:solidFill>
              </a:rPr>
              <a:t> помер.</a:t>
            </a:r>
            <a:endParaRPr lang="ru-RU" sz="2800" b="1" i="1" dirty="0">
              <a:solidFill>
                <a:schemeClr val="accent3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3744416" cy="46805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00808"/>
            <a:ext cx="3168352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271</TotalTime>
  <Words>147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          </vt:lpstr>
      <vt:lpstr>Презентация PowerPoint</vt:lpstr>
      <vt:lpstr>Презентация PowerPoint</vt:lpstr>
      <vt:lpstr>Презентация PowerPoint</vt:lpstr>
      <vt:lpstr> Романи  "Шагренева шкіра",  "Євгенія Гранде", що з'явилися на початку 30-х років, в період великого творчого підйому принесли письменникові величезну славу….</vt:lpstr>
      <vt:lpstr> 1832  - Бальзак одержав листа зі штемпелем "Одеса" від невідомої польської аристократки Ганської, уродженої графині Ржевуської.</vt:lpstr>
      <vt:lpstr>Презентация PowerPoint</vt:lpstr>
      <vt:lpstr>14 березня 1850р. –Бальзак і Ганська повінчалися у Бердичеві.</vt:lpstr>
      <vt:lpstr> 18 серпня 1850р. у парижі-бальзак помер.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БАЛЬЗАК</dc:title>
  <dc:creator>HOME</dc:creator>
  <cp:lastModifiedBy>HOME</cp:lastModifiedBy>
  <cp:revision>20</cp:revision>
  <dcterms:created xsi:type="dcterms:W3CDTF">2013-09-23T13:47:01Z</dcterms:created>
  <dcterms:modified xsi:type="dcterms:W3CDTF">2015-02-07T23:38:17Z</dcterms:modified>
</cp:coreProperties>
</file>