
<file path=[Content_Types].xml><?xml version="1.0" encoding="utf-8"?>
<Types xmlns="http://schemas.openxmlformats.org/package/2006/content-types">
  <Default Extension="jpeg" ContentType="image/jpeg"/>
  <Default Extension="jpe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0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FF33"/>
    <a:srgbClr val="3DE3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97" autoAdjust="0"/>
    <p:restoredTop sz="94662" autoAdjust="0"/>
  </p:normalViewPr>
  <p:slideViewPr>
    <p:cSldViewPr>
      <p:cViewPr varScale="1">
        <p:scale>
          <a:sx n="66" d="100"/>
          <a:sy n="66" d="100"/>
        </p:scale>
        <p:origin x="-12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03.02.2015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2232248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uk-UA" i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Вольтер</a:t>
            </a:r>
            <a:r>
              <a:rPr lang="uk-UA" dirty="0" smtClean="0">
                <a:solidFill>
                  <a:srgbClr val="FF0000"/>
                </a:solidFill>
              </a:rPr>
              <a:t/>
            </a:r>
            <a:br>
              <a:rPr lang="uk-UA" dirty="0" smtClean="0">
                <a:solidFill>
                  <a:srgbClr val="FF0000"/>
                </a:solidFill>
              </a:rPr>
            </a:br>
            <a:r>
              <a:rPr lang="uk-UA" i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(Марі Франсуа </a:t>
            </a:r>
            <a:r>
              <a:rPr lang="uk-UA" i="1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Аруе</a:t>
            </a:r>
            <a:r>
              <a:rPr lang="uk-UA" i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)</a:t>
            </a:r>
            <a:br>
              <a:rPr lang="uk-UA" i="1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uk-UA" i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(1694 -1778)</a:t>
            </a:r>
            <a:endParaRPr lang="en-US" i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2636912"/>
            <a:ext cx="5040560" cy="4253349"/>
          </a:xfrm>
        </p:spPr>
      </p:pic>
    </p:spTree>
    <p:extLst>
      <p:ext uri="{BB962C8B-B14F-4D97-AF65-F5344CB8AC3E}">
        <p14:creationId xmlns:p14="http://schemas.microsoft.com/office/powerpoint/2010/main" val="376227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332656"/>
            <a:ext cx="7543800" cy="576064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3200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Кар'єра</a:t>
            </a:r>
            <a:r>
              <a:rPr lang="ru-RU" sz="3200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придворного та </a:t>
            </a:r>
            <a:r>
              <a:rPr lang="ru-RU" sz="3200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еміграція</a:t>
            </a:r>
            <a:endParaRPr lang="ru-RU" sz="3200" i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ru-RU" i="1" dirty="0" smtClean="0">
                <a:solidFill>
                  <a:schemeClr val="accent4">
                    <a:lumMod val="75000"/>
                  </a:schemeClr>
                </a:solidFill>
              </a:rPr>
              <a:t>1744 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року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почалася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коротка і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невдала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кар'єра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Вольтера-придворного.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Літературна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популярність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і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впливові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заступники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забезпечили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йому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місце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придворного </a:t>
            </a:r>
            <a:r>
              <a:rPr lang="ru-RU" i="1" dirty="0" err="1" smtClean="0">
                <a:solidFill>
                  <a:schemeClr val="accent4">
                    <a:lumMod val="75000"/>
                  </a:schemeClr>
                </a:solidFill>
              </a:rPr>
              <a:t>історика</a:t>
            </a:r>
            <a:r>
              <a:rPr lang="ru-RU" i="1" dirty="0" smtClean="0">
                <a:solidFill>
                  <a:schemeClr val="accent4">
                    <a:lumMod val="75000"/>
                  </a:schemeClr>
                </a:solidFill>
              </a:rPr>
              <a:t>. 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У 1746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році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його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обрали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до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Французької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академії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, але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йому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так і не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вдалося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(попри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всі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намагання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)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здобути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прихильність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i="1" dirty="0" smtClean="0">
                <a:solidFill>
                  <a:schemeClr val="accent4">
                    <a:lumMod val="75000"/>
                  </a:schemeClr>
                </a:solidFill>
              </a:rPr>
              <a:t>короля.</a:t>
            </a:r>
          </a:p>
          <a:p>
            <a:pPr algn="ctr"/>
            <a:endParaRPr lang="ru-RU" i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ctr"/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С</a:t>
            </a:r>
            <a:r>
              <a:rPr lang="ru-RU" i="1" dirty="0" smtClean="0">
                <a:solidFill>
                  <a:schemeClr val="accent4">
                    <a:lumMod val="75000"/>
                  </a:schemeClr>
                </a:solidFill>
              </a:rPr>
              <a:t>мерть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маркізи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дю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Шатле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(1749)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схилили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Вольтера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прийняти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запрошення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прусського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короля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Фрідріха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II, при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дворі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якого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він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з'явився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1750 року в </a:t>
            </a:r>
            <a:r>
              <a:rPr lang="ru-RU" i="1" dirty="0" err="1" smtClean="0">
                <a:solidFill>
                  <a:schemeClr val="accent4">
                    <a:lumMod val="75000"/>
                  </a:schemeClr>
                </a:solidFill>
              </a:rPr>
              <a:t>Берліні</a:t>
            </a:r>
            <a:r>
              <a:rPr lang="ru-RU" i="1" dirty="0" smtClean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але,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викликавши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невдоволення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короля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непорядними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грошовими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спекуляціями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, а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також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сваркою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з президентом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Академії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4">
                    <a:lumMod val="75000"/>
                  </a:schemeClr>
                </a:solidFill>
              </a:rPr>
              <a:t>Мопертюї</a:t>
            </a:r>
            <a:r>
              <a:rPr lang="ru-RU" i="1" dirty="0" smtClean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був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змушений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у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грудні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1754 року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переїхати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до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Швейцарії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, де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йому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судилося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провести </a:t>
            </a:r>
            <a:r>
              <a:rPr lang="ru-RU" i="1" dirty="0" err="1">
                <a:solidFill>
                  <a:schemeClr val="accent4">
                    <a:lumMod val="75000"/>
                  </a:schemeClr>
                </a:solidFill>
              </a:rPr>
              <a:t>решту</a:t>
            </a:r>
            <a:r>
              <a:rPr lang="ru-RU" i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i="1" dirty="0" err="1" smtClean="0">
                <a:solidFill>
                  <a:schemeClr val="accent4">
                    <a:lumMod val="75000"/>
                  </a:schemeClr>
                </a:solidFill>
              </a:rPr>
              <a:t>життя</a:t>
            </a:r>
            <a:r>
              <a:rPr lang="ru-RU" i="1" dirty="0" smtClean="0">
                <a:solidFill>
                  <a:schemeClr val="accent4">
                    <a:lumMod val="75000"/>
                  </a:schemeClr>
                </a:solidFill>
              </a:rPr>
              <a:t>.</a:t>
            </a:r>
            <a:endParaRPr lang="en-US" i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316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332656"/>
            <a:ext cx="4680520" cy="5832648"/>
          </a:xfrm>
        </p:spPr>
      </p:pic>
    </p:spTree>
    <p:extLst>
      <p:ext uri="{BB962C8B-B14F-4D97-AF65-F5344CB8AC3E}">
        <p14:creationId xmlns:p14="http://schemas.microsoft.com/office/powerpoint/2010/main" val="421112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685800"/>
            <a:ext cx="7622232" cy="5479504"/>
          </a:xfrm>
        </p:spPr>
        <p:txBody>
          <a:bodyPr>
            <a:normAutofit fontScale="92500"/>
          </a:bodyPr>
          <a:lstStyle/>
          <a:p>
            <a:pPr algn="ctr"/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smtClean="0">
                <a:solidFill>
                  <a:schemeClr val="accent6">
                    <a:lumMod val="75000"/>
                  </a:schemeClr>
                </a:solidFill>
              </a:rPr>
              <a:t>В 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1778 Вольтер —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восьмидесятичотирьохлітній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старий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—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повернувся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до Парижа, де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йому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влаштували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при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ворожій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байдужості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короля — </a:t>
            </a:r>
            <a:r>
              <a:rPr lang="ru-RU" i="1" dirty="0" err="1" smtClean="0">
                <a:solidFill>
                  <a:schemeClr val="accent6">
                    <a:lumMod val="75000"/>
                  </a:schemeClr>
                </a:solidFill>
              </a:rPr>
              <a:t>захопливу</a:t>
            </a:r>
            <a:r>
              <a:rPr lang="ru-RU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зустріч</a:t>
            </a:r>
            <a:r>
              <a:rPr lang="ru-RU" i="1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algn="ctr"/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Він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придбав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собі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садибу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на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вулиці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Рішельє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, активно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працював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над новою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трагедією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«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Агафокл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». Постановка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його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останньої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п'єси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«</a:t>
            </a:r>
            <a:r>
              <a:rPr lang="en-US" i="1" dirty="0" err="1">
                <a:solidFill>
                  <a:schemeClr val="accent6">
                    <a:lumMod val="75000"/>
                  </a:schemeClr>
                </a:solidFill>
              </a:rPr>
              <a:t>Irène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»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перетворилася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на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його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апофеоз. </a:t>
            </a:r>
            <a:endParaRPr lang="ru-RU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Сильні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болі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походження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яких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спочатку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було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незрозуміле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змушували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Вольтера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приймати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великі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дози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опію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. На початку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травня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після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загострення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хвороби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, доктор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медицини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Тронше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поставив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невтішний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діагноз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: рак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передміхурової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залози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. Вольтер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ще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тримався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, часом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навіть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жартував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, але часто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жарти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переривала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гримаса болю. </a:t>
            </a:r>
            <a:r>
              <a:rPr lang="ru-RU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Кожен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день приносив хворому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дедалі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більші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муки. Часом не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допомагав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навіть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75000"/>
                  </a:schemeClr>
                </a:solidFill>
              </a:rPr>
              <a:t>опій</a:t>
            </a:r>
            <a:r>
              <a:rPr lang="ru-RU" i="1" dirty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en-US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3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479504"/>
          </a:xfrm>
        </p:spPr>
        <p:txBody>
          <a:bodyPr/>
          <a:lstStyle/>
          <a:p>
            <a:pPr algn="ctr"/>
            <a:r>
              <a:rPr lang="ru-RU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У 1791 Конвент постановив перенести останки Вольтера в Пантеон і </a:t>
            </a:r>
            <a:r>
              <a:rPr lang="ru-RU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перейменувати</a:t>
            </a:r>
            <a:r>
              <a:rPr lang="ru-RU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«</a:t>
            </a:r>
            <a:r>
              <a:rPr lang="ru-RU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Набережну</a:t>
            </a:r>
            <a:r>
              <a:rPr lang="ru-RU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Театінцев</a:t>
            </a:r>
            <a:r>
              <a:rPr lang="ru-RU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» в «</a:t>
            </a:r>
            <a:r>
              <a:rPr lang="ru-RU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Набережну</a:t>
            </a:r>
            <a:r>
              <a:rPr lang="ru-RU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імені</a:t>
            </a:r>
            <a:r>
              <a:rPr lang="ru-RU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Вольтера». </a:t>
            </a:r>
            <a:r>
              <a:rPr lang="ru-RU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Перенесення</a:t>
            </a:r>
            <a:r>
              <a:rPr lang="ru-RU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останків</a:t>
            </a:r>
            <a:r>
              <a:rPr lang="ru-RU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Вольтера в Пантеон </a:t>
            </a:r>
            <a:r>
              <a:rPr lang="ru-RU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перетворився</a:t>
            </a:r>
            <a:r>
              <a:rPr lang="ru-RU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на </a:t>
            </a:r>
            <a:r>
              <a:rPr lang="ru-RU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грандіозну</a:t>
            </a:r>
            <a:r>
              <a:rPr lang="ru-RU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революційну</a:t>
            </a:r>
            <a:r>
              <a:rPr lang="ru-RU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демонстрацію</a:t>
            </a:r>
            <a:r>
              <a:rPr lang="ru-RU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. У 1814 </a:t>
            </a:r>
            <a:r>
              <a:rPr lang="ru-RU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під</a:t>
            </a:r>
            <a:r>
              <a:rPr lang="ru-RU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час </a:t>
            </a:r>
            <a:r>
              <a:rPr lang="ru-RU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Реставрації</a:t>
            </a:r>
            <a:r>
              <a:rPr lang="ru-RU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ходила чутка, </a:t>
            </a:r>
            <a:r>
              <a:rPr lang="ru-RU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що</a:t>
            </a:r>
            <a:r>
              <a:rPr lang="ru-RU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останки Вольтера </a:t>
            </a:r>
            <a:r>
              <a:rPr lang="ru-RU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були</a:t>
            </a:r>
            <a:r>
              <a:rPr lang="ru-RU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нібито</a:t>
            </a:r>
            <a:r>
              <a:rPr lang="ru-RU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викрадені</a:t>
            </a:r>
            <a:r>
              <a:rPr lang="ru-RU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з Пантеону, </a:t>
            </a:r>
            <a:r>
              <a:rPr lang="ru-RU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що</a:t>
            </a:r>
            <a:r>
              <a:rPr lang="ru-RU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не </a:t>
            </a:r>
            <a:r>
              <a:rPr lang="ru-RU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відповідало</a:t>
            </a:r>
            <a:r>
              <a:rPr lang="ru-RU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дійсності</a:t>
            </a:r>
            <a:r>
              <a:rPr lang="ru-RU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. В наш час прах Вольтера все </a:t>
            </a:r>
            <a:r>
              <a:rPr lang="ru-RU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ще</a:t>
            </a:r>
            <a:r>
              <a:rPr lang="ru-RU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знаходиться</a:t>
            </a:r>
            <a:r>
              <a:rPr lang="ru-RU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в </a:t>
            </a:r>
            <a:r>
              <a:rPr lang="ru-RU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Пантеоні</a:t>
            </a:r>
            <a:r>
              <a:rPr lang="ru-RU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.</a:t>
            </a:r>
            <a:endParaRPr lang="en-US" i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37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404664"/>
            <a:ext cx="4824535" cy="5760640"/>
          </a:xfrm>
        </p:spPr>
      </p:pic>
    </p:spTree>
    <p:extLst>
      <p:ext uri="{BB962C8B-B14F-4D97-AF65-F5344CB8AC3E}">
        <p14:creationId xmlns:p14="http://schemas.microsoft.com/office/powerpoint/2010/main" val="10070433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479504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Філософські</a:t>
            </a:r>
            <a:r>
              <a:rPr lang="ru-RU" sz="4000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4000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повісті</a:t>
            </a:r>
            <a:r>
              <a:rPr lang="ru-RU" sz="4000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:</a:t>
            </a:r>
          </a:p>
          <a:p>
            <a:endParaRPr lang="ru-RU" dirty="0"/>
          </a:p>
          <a:p>
            <a:pPr algn="ctr"/>
            <a:r>
              <a:rPr lang="ru-RU" sz="3200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«</a:t>
            </a:r>
            <a:r>
              <a:rPr lang="ru-RU" sz="3200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Мікромегас</a:t>
            </a:r>
            <a:r>
              <a:rPr lang="ru-RU" sz="3200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» (1752),</a:t>
            </a:r>
          </a:p>
          <a:p>
            <a:pPr algn="ctr"/>
            <a:r>
              <a:rPr lang="ru-RU" sz="3200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«</a:t>
            </a:r>
            <a:r>
              <a:rPr lang="ru-RU" sz="3200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Кандид</a:t>
            </a:r>
            <a:r>
              <a:rPr lang="ru-RU" sz="3200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, </a:t>
            </a:r>
            <a:r>
              <a:rPr lang="ru-RU" sz="3200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чи</a:t>
            </a:r>
            <a:r>
              <a:rPr lang="ru-RU" sz="3200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ru-RU" sz="3200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Оптимізм</a:t>
            </a:r>
            <a:r>
              <a:rPr lang="ru-RU" sz="3200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» (1759),</a:t>
            </a:r>
          </a:p>
          <a:p>
            <a:pPr algn="ctr"/>
            <a:r>
              <a:rPr lang="ru-RU" sz="3200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«</a:t>
            </a:r>
            <a:r>
              <a:rPr lang="ru-RU" sz="3200" i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Простодушний</a:t>
            </a:r>
            <a:r>
              <a:rPr lang="ru-RU" sz="3200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» (1767</a:t>
            </a:r>
            <a:r>
              <a:rPr lang="ru-RU" sz="3200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)</a:t>
            </a:r>
            <a:endParaRPr lang="en-US" sz="3200" i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4352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332656"/>
            <a:ext cx="3960440" cy="5832648"/>
          </a:xfrm>
        </p:spPr>
      </p:pic>
    </p:spTree>
    <p:extLst>
      <p:ext uri="{BB962C8B-B14F-4D97-AF65-F5344CB8AC3E}">
        <p14:creationId xmlns:p14="http://schemas.microsoft.com/office/powerpoint/2010/main" val="9459734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4000" dirty="0" err="1">
                <a:solidFill>
                  <a:schemeClr val="bg2">
                    <a:lumMod val="50000"/>
                  </a:schemeClr>
                </a:solidFill>
              </a:rPr>
              <a:t>Трагедії</a:t>
            </a:r>
            <a:r>
              <a:rPr lang="ru-RU" sz="4000" dirty="0">
                <a:solidFill>
                  <a:schemeClr val="bg2">
                    <a:lumMod val="50000"/>
                  </a:schemeClr>
                </a:solidFill>
              </a:rPr>
              <a:t>:</a:t>
            </a:r>
          </a:p>
          <a:p>
            <a:endParaRPr lang="ru-RU" dirty="0"/>
          </a:p>
          <a:p>
            <a:pPr algn="ctr"/>
            <a:r>
              <a:rPr lang="ru-RU" sz="3200" i="1" dirty="0">
                <a:solidFill>
                  <a:schemeClr val="bg2">
                    <a:lumMod val="50000"/>
                  </a:schemeClr>
                </a:solidFill>
              </a:rPr>
              <a:t>«Брут» (1731),</a:t>
            </a:r>
          </a:p>
          <a:p>
            <a:pPr algn="ctr"/>
            <a:r>
              <a:rPr lang="ru-RU" sz="3200" i="1" dirty="0">
                <a:solidFill>
                  <a:schemeClr val="bg2">
                    <a:lumMod val="50000"/>
                  </a:schemeClr>
                </a:solidFill>
              </a:rPr>
              <a:t>«</a:t>
            </a:r>
            <a:r>
              <a:rPr lang="ru-RU" sz="3200" i="1" dirty="0" err="1">
                <a:solidFill>
                  <a:schemeClr val="bg2">
                    <a:lumMod val="50000"/>
                  </a:schemeClr>
                </a:solidFill>
              </a:rPr>
              <a:t>Танкред</a:t>
            </a:r>
            <a:r>
              <a:rPr lang="ru-RU" sz="3200" i="1" dirty="0">
                <a:solidFill>
                  <a:schemeClr val="bg2">
                    <a:lumMod val="50000"/>
                  </a:schemeClr>
                </a:solidFill>
              </a:rPr>
              <a:t> (</a:t>
            </a:r>
            <a:r>
              <a:rPr lang="ru-RU" sz="3200" i="1" dirty="0" err="1">
                <a:solidFill>
                  <a:schemeClr val="bg2">
                    <a:lumMod val="50000"/>
                  </a:schemeClr>
                </a:solidFill>
              </a:rPr>
              <a:t>повість</a:t>
            </a:r>
            <a:r>
              <a:rPr lang="ru-RU" sz="3200" i="1" dirty="0">
                <a:solidFill>
                  <a:schemeClr val="bg2">
                    <a:lumMod val="50000"/>
                  </a:schemeClr>
                </a:solidFill>
              </a:rPr>
              <a:t>)» (видана в 1761),</a:t>
            </a:r>
            <a:endParaRPr lang="en-US" sz="3200" i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2824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3" y="1124744"/>
            <a:ext cx="4680520" cy="4248472"/>
          </a:xfrm>
        </p:spPr>
      </p:pic>
    </p:spTree>
    <p:extLst>
      <p:ext uri="{BB962C8B-B14F-4D97-AF65-F5344CB8AC3E}">
        <p14:creationId xmlns:p14="http://schemas.microsoft.com/office/powerpoint/2010/main" val="2580697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  </a:t>
            </a:r>
            <a:r>
              <a:rPr lang="ru-RU" sz="4000" i="1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Сатиричні</a:t>
            </a:r>
            <a:r>
              <a:rPr lang="ru-RU" sz="4000" i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4000" i="1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поеми</a:t>
            </a:r>
            <a:r>
              <a:rPr lang="ru-RU" sz="4000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:</a:t>
            </a:r>
          </a:p>
          <a:p>
            <a:endParaRPr lang="ru-RU" dirty="0"/>
          </a:p>
          <a:p>
            <a:r>
              <a:rPr lang="ru-RU" sz="2800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«</a:t>
            </a:r>
            <a:r>
              <a:rPr lang="ru-RU" sz="2800" i="1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Орлеанська</a:t>
            </a:r>
            <a:r>
              <a:rPr lang="ru-RU" sz="2800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ru-RU" sz="2800" i="1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незаймана</a:t>
            </a:r>
            <a:r>
              <a:rPr lang="ru-RU" sz="2800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», 1735, видана в 1755</a:t>
            </a:r>
            <a:endParaRPr lang="en-US" sz="2800" i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521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0"/>
            <a:ext cx="4536504" cy="6858000"/>
          </a:xfrm>
        </p:spPr>
      </p:pic>
    </p:spTree>
    <p:extLst>
      <p:ext uri="{BB962C8B-B14F-4D97-AF65-F5344CB8AC3E}">
        <p14:creationId xmlns:p14="http://schemas.microsoft.com/office/powerpoint/2010/main" val="305406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404664"/>
            <a:ext cx="3672408" cy="5760640"/>
          </a:xfrm>
        </p:spPr>
      </p:pic>
    </p:spTree>
    <p:extLst>
      <p:ext uri="{BB962C8B-B14F-4D97-AF65-F5344CB8AC3E}">
        <p14:creationId xmlns:p14="http://schemas.microsoft.com/office/powerpoint/2010/main" val="15734647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551512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i="1" dirty="0" err="1">
                <a:solidFill>
                  <a:schemeClr val="accent3">
                    <a:lumMod val="75000"/>
                  </a:schemeClr>
                </a:solidFill>
              </a:rPr>
              <a:t>П'єси</a:t>
            </a:r>
            <a:r>
              <a:rPr lang="ru-RU" sz="4400" i="1" dirty="0">
                <a:solidFill>
                  <a:schemeClr val="accent3">
                    <a:lumMod val="75000"/>
                  </a:schemeClr>
                </a:solidFill>
              </a:rPr>
              <a:t>:</a:t>
            </a:r>
          </a:p>
          <a:p>
            <a:endParaRPr lang="ru-RU" dirty="0"/>
          </a:p>
          <a:p>
            <a:pPr algn="ctr"/>
            <a:r>
              <a:rPr lang="ru-RU" sz="4000" i="1" dirty="0" smtClean="0">
                <a:solidFill>
                  <a:schemeClr val="accent3">
                    <a:lumMod val="75000"/>
                  </a:schemeClr>
                </a:solidFill>
              </a:rPr>
              <a:t>«</a:t>
            </a:r>
            <a:r>
              <a:rPr lang="ru-RU" sz="4000" i="1" dirty="0" err="1">
                <a:solidFill>
                  <a:schemeClr val="accent3">
                    <a:lumMod val="75000"/>
                  </a:schemeClr>
                </a:solidFill>
              </a:rPr>
              <a:t>Едіп</a:t>
            </a:r>
            <a:r>
              <a:rPr lang="ru-RU" sz="4000" i="1" dirty="0">
                <a:solidFill>
                  <a:schemeClr val="accent3">
                    <a:lumMod val="75000"/>
                  </a:schemeClr>
                </a:solidFill>
              </a:rPr>
              <a:t>»</a:t>
            </a:r>
          </a:p>
          <a:p>
            <a:pPr algn="ctr"/>
            <a:r>
              <a:rPr lang="ru-RU" sz="4000" i="1" dirty="0">
                <a:solidFill>
                  <a:schemeClr val="accent3">
                    <a:lumMod val="75000"/>
                  </a:schemeClr>
                </a:solidFill>
              </a:rPr>
              <a:t>«</a:t>
            </a:r>
            <a:r>
              <a:rPr lang="ru-RU" sz="4000" i="1" dirty="0" err="1">
                <a:solidFill>
                  <a:schemeClr val="accent3">
                    <a:lumMod val="75000"/>
                  </a:schemeClr>
                </a:solidFill>
              </a:rPr>
              <a:t>Ірена</a:t>
            </a:r>
            <a:r>
              <a:rPr lang="ru-RU" sz="4000" i="1" dirty="0">
                <a:solidFill>
                  <a:schemeClr val="accent3">
                    <a:lumMod val="75000"/>
                  </a:schemeClr>
                </a:solidFill>
              </a:rPr>
              <a:t>» (1776)</a:t>
            </a:r>
            <a:endParaRPr lang="en-US" sz="4000" i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501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32656"/>
            <a:ext cx="3600399" cy="5832648"/>
          </a:xfrm>
        </p:spPr>
      </p:pic>
      <p:pic>
        <p:nvPicPr>
          <p:cNvPr id="8" name="Объект 7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404664"/>
            <a:ext cx="3765798" cy="5760639"/>
          </a:xfrm>
        </p:spPr>
      </p:pic>
    </p:spTree>
    <p:extLst>
      <p:ext uri="{BB962C8B-B14F-4D97-AF65-F5344CB8AC3E}">
        <p14:creationId xmlns:p14="http://schemas.microsoft.com/office/powerpoint/2010/main" val="10529416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Объект 9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551512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i="1" dirty="0" err="1">
                <a:solidFill>
                  <a:srgbClr val="00B050"/>
                </a:solidFill>
              </a:rPr>
              <a:t>Історичні</a:t>
            </a:r>
            <a:r>
              <a:rPr lang="ru-RU" sz="4000" i="1" dirty="0">
                <a:solidFill>
                  <a:srgbClr val="00B050"/>
                </a:solidFill>
              </a:rPr>
              <a:t> твори:</a:t>
            </a:r>
          </a:p>
          <a:p>
            <a:pPr algn="ctr"/>
            <a:endParaRPr lang="ru-RU" dirty="0"/>
          </a:p>
          <a:p>
            <a:pPr algn="ctr"/>
            <a:r>
              <a:rPr lang="ru-RU" sz="3200" i="1" dirty="0">
                <a:solidFill>
                  <a:srgbClr val="00B050"/>
                </a:solidFill>
              </a:rPr>
              <a:t>«</a:t>
            </a:r>
            <a:r>
              <a:rPr lang="ru-RU" sz="3200" i="1" dirty="0" err="1">
                <a:solidFill>
                  <a:srgbClr val="00B050"/>
                </a:solidFill>
              </a:rPr>
              <a:t>Історія</a:t>
            </a:r>
            <a:r>
              <a:rPr lang="ru-RU" sz="3200" i="1" dirty="0">
                <a:solidFill>
                  <a:srgbClr val="00B050"/>
                </a:solidFill>
              </a:rPr>
              <a:t> Карла </a:t>
            </a:r>
            <a:r>
              <a:rPr lang="en-US" sz="3200" i="1" dirty="0">
                <a:solidFill>
                  <a:srgbClr val="00B050"/>
                </a:solidFill>
              </a:rPr>
              <a:t>XII» (1730</a:t>
            </a:r>
            <a:r>
              <a:rPr lang="en-US" sz="3200" i="1" dirty="0" smtClean="0">
                <a:solidFill>
                  <a:srgbClr val="00B050"/>
                </a:solidFill>
              </a:rPr>
              <a:t>),</a:t>
            </a:r>
            <a:endParaRPr lang="en-US" sz="3200" i="1" dirty="0">
              <a:solidFill>
                <a:srgbClr val="00B050"/>
              </a:solidFill>
            </a:endParaRPr>
          </a:p>
          <a:p>
            <a:pPr algn="ctr"/>
            <a:r>
              <a:rPr lang="en-US" sz="3200" i="1" dirty="0">
                <a:solidFill>
                  <a:srgbClr val="00B050"/>
                </a:solidFill>
              </a:rPr>
              <a:t>«</a:t>
            </a:r>
            <a:r>
              <a:rPr lang="ru-RU" sz="3200" i="1" dirty="0" err="1">
                <a:solidFill>
                  <a:srgbClr val="00B050"/>
                </a:solidFill>
              </a:rPr>
              <a:t>Філософські</a:t>
            </a:r>
            <a:r>
              <a:rPr lang="ru-RU" sz="3200" i="1" dirty="0">
                <a:solidFill>
                  <a:srgbClr val="00B050"/>
                </a:solidFill>
              </a:rPr>
              <a:t> </a:t>
            </a:r>
            <a:r>
              <a:rPr lang="ru-RU" sz="3200" i="1" dirty="0" err="1">
                <a:solidFill>
                  <a:srgbClr val="00B050"/>
                </a:solidFill>
              </a:rPr>
              <a:t>листи</a:t>
            </a:r>
            <a:r>
              <a:rPr lang="ru-RU" sz="3200" i="1" dirty="0">
                <a:solidFill>
                  <a:srgbClr val="00B050"/>
                </a:solidFill>
              </a:rPr>
              <a:t>» (1733</a:t>
            </a:r>
            <a:r>
              <a:rPr lang="ru-RU" sz="3200" i="1" dirty="0" smtClean="0">
                <a:solidFill>
                  <a:srgbClr val="00B050"/>
                </a:solidFill>
              </a:rPr>
              <a:t>)</a:t>
            </a:r>
            <a:endParaRPr lang="ru-RU" sz="3200" i="1" dirty="0">
              <a:solidFill>
                <a:srgbClr val="00B050"/>
              </a:solidFill>
            </a:endParaRPr>
          </a:p>
          <a:p>
            <a:pPr algn="ctr"/>
            <a:r>
              <a:rPr lang="ru-RU" sz="3200" i="1" dirty="0">
                <a:solidFill>
                  <a:srgbClr val="00B050"/>
                </a:solidFill>
              </a:rPr>
              <a:t>«</a:t>
            </a:r>
            <a:r>
              <a:rPr lang="ru-RU" sz="3200" i="1" dirty="0" err="1">
                <a:solidFill>
                  <a:srgbClr val="00B050"/>
                </a:solidFill>
              </a:rPr>
              <a:t>Філософський</a:t>
            </a:r>
            <a:r>
              <a:rPr lang="ru-RU" sz="3200" i="1" dirty="0">
                <a:solidFill>
                  <a:srgbClr val="00B050"/>
                </a:solidFill>
              </a:rPr>
              <a:t> словник» (1764-69).</a:t>
            </a:r>
          </a:p>
          <a:p>
            <a:pPr algn="ctr"/>
            <a:r>
              <a:rPr lang="ru-RU" sz="3200" i="1" dirty="0">
                <a:solidFill>
                  <a:srgbClr val="00B050"/>
                </a:solidFill>
              </a:rPr>
              <a:t>«</a:t>
            </a:r>
            <a:r>
              <a:rPr lang="ru-RU" sz="3200" i="1" dirty="0" err="1">
                <a:solidFill>
                  <a:srgbClr val="00B050"/>
                </a:solidFill>
              </a:rPr>
              <a:t>Досвід</a:t>
            </a:r>
            <a:r>
              <a:rPr lang="ru-RU" sz="3200" i="1" dirty="0">
                <a:solidFill>
                  <a:srgbClr val="00B050"/>
                </a:solidFill>
              </a:rPr>
              <a:t> про дух і </a:t>
            </a:r>
            <a:r>
              <a:rPr lang="ru-RU" sz="3200" i="1" dirty="0" err="1">
                <a:solidFill>
                  <a:srgbClr val="00B050"/>
                </a:solidFill>
              </a:rPr>
              <a:t>звичаї</a:t>
            </a:r>
            <a:r>
              <a:rPr lang="ru-RU" sz="3200" i="1" dirty="0">
                <a:solidFill>
                  <a:srgbClr val="00B050"/>
                </a:solidFill>
              </a:rPr>
              <a:t> </a:t>
            </a:r>
            <a:r>
              <a:rPr lang="ru-RU" sz="3200" i="1" dirty="0" err="1">
                <a:solidFill>
                  <a:srgbClr val="00B050"/>
                </a:solidFill>
              </a:rPr>
              <a:t>народів</a:t>
            </a:r>
            <a:r>
              <a:rPr lang="ru-RU" sz="3200" i="1" dirty="0">
                <a:solidFill>
                  <a:srgbClr val="00B050"/>
                </a:solidFill>
              </a:rPr>
              <a:t>»</a:t>
            </a:r>
          </a:p>
          <a:p>
            <a:pPr algn="ctr"/>
            <a:r>
              <a:rPr lang="ru-RU" sz="3200" i="1" dirty="0">
                <a:solidFill>
                  <a:srgbClr val="00B050"/>
                </a:solidFill>
              </a:rPr>
              <a:t>«</a:t>
            </a:r>
            <a:r>
              <a:rPr lang="ru-RU" sz="3200" i="1" dirty="0" err="1">
                <a:solidFill>
                  <a:srgbClr val="00B050"/>
                </a:solidFill>
              </a:rPr>
              <a:t>Століття</a:t>
            </a:r>
            <a:r>
              <a:rPr lang="ru-RU" sz="3200" i="1" dirty="0">
                <a:solidFill>
                  <a:srgbClr val="00B050"/>
                </a:solidFill>
              </a:rPr>
              <a:t> </a:t>
            </a:r>
            <a:r>
              <a:rPr lang="ru-RU" sz="3200" i="1" dirty="0" err="1">
                <a:solidFill>
                  <a:srgbClr val="00B050"/>
                </a:solidFill>
              </a:rPr>
              <a:t>Людовіка</a:t>
            </a:r>
            <a:r>
              <a:rPr lang="ru-RU" sz="3200" i="1" dirty="0">
                <a:solidFill>
                  <a:srgbClr val="00B050"/>
                </a:solidFill>
              </a:rPr>
              <a:t> </a:t>
            </a:r>
            <a:r>
              <a:rPr lang="en-US" sz="3200" i="1" dirty="0">
                <a:solidFill>
                  <a:srgbClr val="00B050"/>
                </a:solidFill>
              </a:rPr>
              <a:t>XIV»</a:t>
            </a:r>
          </a:p>
        </p:txBody>
      </p:sp>
    </p:spTree>
    <p:extLst>
      <p:ext uri="{BB962C8B-B14F-4D97-AF65-F5344CB8AC3E}">
        <p14:creationId xmlns:p14="http://schemas.microsoft.com/office/powerpoint/2010/main" val="34452376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2780928"/>
            <a:ext cx="9144000" cy="1224136"/>
          </a:xfrm>
        </p:spPr>
        <p:txBody>
          <a:bodyPr>
            <a:noAutofit/>
          </a:bodyPr>
          <a:lstStyle/>
          <a:p>
            <a:pPr algn="ctr"/>
            <a:r>
              <a:rPr lang="uk-UA" sz="9600" dirty="0" smtClean="0"/>
              <a:t>Дякую за увагу!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617511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55576" y="0"/>
            <a:ext cx="7543800" cy="1524000"/>
          </a:xfrm>
        </p:spPr>
        <p:txBody>
          <a:bodyPr/>
          <a:lstStyle/>
          <a:p>
            <a:pPr algn="ctr"/>
            <a:r>
              <a:rPr lang="uk-UA" dirty="0" smtClean="0"/>
              <a:t>План</a:t>
            </a:r>
            <a:endParaRPr lang="en-US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55576" y="3068960"/>
            <a:ext cx="6858000" cy="3096344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uk-UA" i="1" dirty="0" smtClean="0">
                <a:solidFill>
                  <a:srgbClr val="C00000"/>
                </a:solidFill>
              </a:rPr>
              <a:t>Юність</a:t>
            </a:r>
          </a:p>
          <a:p>
            <a:pPr marL="514350" indent="-514350">
              <a:buFont typeface="+mj-lt"/>
              <a:buAutoNum type="arabicPeriod"/>
            </a:pPr>
            <a:r>
              <a:rPr lang="uk-UA" i="1" dirty="0">
                <a:solidFill>
                  <a:srgbClr val="C00000"/>
                </a:solidFill>
              </a:rPr>
              <a:t>Кар'єра придворного та еміграція</a:t>
            </a:r>
            <a:endParaRPr lang="uk-UA" i="1" dirty="0" smtClean="0"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i="1" dirty="0" err="1">
                <a:solidFill>
                  <a:srgbClr val="C00000"/>
                </a:solidFill>
              </a:rPr>
              <a:t>Останні</a:t>
            </a:r>
            <a:r>
              <a:rPr lang="ru-RU" i="1" dirty="0">
                <a:solidFill>
                  <a:srgbClr val="C00000"/>
                </a:solidFill>
              </a:rPr>
              <a:t> роки в </a:t>
            </a:r>
            <a:r>
              <a:rPr lang="ru-RU" i="1" dirty="0" err="1" smtClean="0">
                <a:solidFill>
                  <a:srgbClr val="C00000"/>
                </a:solidFill>
              </a:rPr>
              <a:t>Парижі</a:t>
            </a:r>
            <a:endParaRPr lang="ru-RU" i="1" dirty="0" smtClean="0"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ru-RU" i="1" dirty="0" smtClean="0">
                <a:solidFill>
                  <a:srgbClr val="C00000"/>
                </a:solidFill>
              </a:rPr>
              <a:t>Твори</a:t>
            </a:r>
            <a:endParaRPr lang="en-US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44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4795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3600" i="1" dirty="0" smtClean="0">
                <a:solidFill>
                  <a:schemeClr val="accent4">
                    <a:lumMod val="75000"/>
                  </a:schemeClr>
                </a:solidFill>
                <a:cs typeface="Aldhabi" panose="01000000000000000000" pitchFamily="2" charset="-78"/>
              </a:rPr>
              <a:t>Юність</a:t>
            </a:r>
          </a:p>
          <a:p>
            <a:pPr algn="ctr"/>
            <a:r>
              <a:rPr lang="uk-UA" i="1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Aldhabi" panose="01000000000000000000" pitchFamily="2" charset="-78"/>
              </a:rPr>
              <a:t>Вольтер (Марі Франсуа </a:t>
            </a:r>
            <a:r>
              <a:rPr lang="uk-UA" i="1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cs typeface="Aldhabi" panose="01000000000000000000" pitchFamily="2" charset="-78"/>
              </a:rPr>
              <a:t>Аруе</a:t>
            </a:r>
            <a:r>
              <a:rPr lang="uk-UA" i="1" dirty="0" smtClean="0">
                <a:solidFill>
                  <a:schemeClr val="accent1">
                    <a:lumMod val="60000"/>
                    <a:lumOff val="40000"/>
                  </a:schemeClr>
                </a:solidFill>
                <a:cs typeface="Aldhabi" panose="01000000000000000000" pitchFamily="2" charset="-78"/>
              </a:rPr>
              <a:t>) народився 21 листопада 1694 року в Парижі</a:t>
            </a:r>
            <a:r>
              <a:rPr lang="uk-UA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  <a:p>
            <a:pPr algn="ctr"/>
            <a:endParaRPr lang="uk-UA" i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ru-RU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Мати</a:t>
            </a:r>
            <a: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Вольтера, </a:t>
            </a:r>
            <a:r>
              <a:rPr lang="ru-RU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Марі</a:t>
            </a:r>
            <a: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Маргарет Дома, </a:t>
            </a:r>
            <a:r>
              <a:rPr lang="ru-RU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була</a:t>
            </a:r>
            <a: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дочкою секретаря </a:t>
            </a:r>
            <a:r>
              <a:rPr lang="ru-RU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кримінального</a:t>
            </a:r>
            <a: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суду, а </a:t>
            </a:r>
            <a:r>
              <a:rPr lang="ru-RU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батько</a:t>
            </a:r>
            <a: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Франсуа </a:t>
            </a:r>
            <a:r>
              <a:rPr lang="ru-RU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Аруе</a:t>
            </a:r>
            <a: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— </a:t>
            </a:r>
            <a:r>
              <a:rPr lang="ru-RU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нотаріусом</a:t>
            </a:r>
            <a: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і </a:t>
            </a:r>
            <a:r>
              <a:rPr lang="ru-RU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збирачем</a:t>
            </a:r>
            <a: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податків</a:t>
            </a:r>
            <a:r>
              <a:rPr lang="ru-RU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</a:p>
          <a:p>
            <a:pPr algn="ctr"/>
            <a:endParaRPr lang="ru-RU" i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Сам Вольтер не любив батька і </a:t>
            </a:r>
            <a:r>
              <a:rPr lang="ru-RU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його</a:t>
            </a:r>
            <a: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ремесло, а </a:t>
            </a:r>
            <a:r>
              <a:rPr lang="ru-RU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пізніше</a:t>
            </a:r>
            <a: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1744р. </a:t>
            </a:r>
            <a:r>
              <a:rPr lang="ru-RU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волів</a:t>
            </a:r>
            <a: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оголосити</a:t>
            </a:r>
            <a: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себе </a:t>
            </a:r>
            <a:r>
              <a:rPr lang="ru-RU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позашлюбним</a:t>
            </a:r>
            <a: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сином</a:t>
            </a:r>
            <a: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якогось</a:t>
            </a:r>
            <a: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шевальє</a:t>
            </a:r>
            <a: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де </a:t>
            </a:r>
            <a:r>
              <a:rPr lang="ru-RU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Рошбрюна</a:t>
            </a:r>
            <a: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ru-RU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злиденного</a:t>
            </a:r>
            <a: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мушкетера і </a:t>
            </a:r>
            <a:r>
              <a:rPr lang="ru-RU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поета</a:t>
            </a:r>
            <a: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</a:t>
            </a:r>
            <a:r>
              <a:rPr lang="ru-RU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ніж</a:t>
            </a:r>
            <a: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залишатися</a:t>
            </a:r>
            <a: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сином</a:t>
            </a:r>
            <a: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ru-RU" i="1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заможного</a:t>
            </a:r>
            <a:r>
              <a:rPr lang="ru-RU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буржуа.</a:t>
            </a:r>
            <a:endParaRPr lang="en-US" i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05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92696"/>
            <a:ext cx="7543800" cy="6165304"/>
          </a:xfrm>
        </p:spPr>
        <p:txBody>
          <a:bodyPr/>
          <a:lstStyle/>
          <a:p>
            <a:pPr algn="ctr"/>
            <a:r>
              <a:rPr lang="ru-RU" i="1" dirty="0">
                <a:solidFill>
                  <a:srgbClr val="00B050"/>
                </a:solidFill>
              </a:rPr>
              <a:t>По </a:t>
            </a:r>
            <a:r>
              <a:rPr lang="ru-RU" i="1" dirty="0" err="1">
                <a:solidFill>
                  <a:srgbClr val="00B050"/>
                </a:solidFill>
              </a:rPr>
              <a:t>кількох</a:t>
            </a:r>
            <a:r>
              <a:rPr lang="ru-RU" i="1" dirty="0">
                <a:solidFill>
                  <a:srgbClr val="00B050"/>
                </a:solidFill>
              </a:rPr>
              <a:t> роках </a:t>
            </a:r>
            <a:r>
              <a:rPr lang="ru-RU" i="1" dirty="0" err="1">
                <a:solidFill>
                  <a:srgbClr val="00B050"/>
                </a:solidFill>
              </a:rPr>
              <a:t>навчання</a:t>
            </a:r>
            <a:r>
              <a:rPr lang="ru-RU" i="1" dirty="0">
                <a:solidFill>
                  <a:srgbClr val="00B050"/>
                </a:solidFill>
              </a:rPr>
              <a:t> в </a:t>
            </a:r>
            <a:r>
              <a:rPr lang="ru-RU" i="1" dirty="0" err="1">
                <a:solidFill>
                  <a:srgbClr val="00B050"/>
                </a:solidFill>
              </a:rPr>
              <a:t>паризькому</a:t>
            </a:r>
            <a:r>
              <a:rPr lang="ru-RU" i="1" dirty="0">
                <a:solidFill>
                  <a:srgbClr val="00B050"/>
                </a:solidFill>
              </a:rPr>
              <a:t> </a:t>
            </a:r>
            <a:r>
              <a:rPr lang="ru-RU" i="1" dirty="0" err="1">
                <a:solidFill>
                  <a:srgbClr val="00B050"/>
                </a:solidFill>
              </a:rPr>
              <a:t>єзуїтському</a:t>
            </a:r>
            <a:r>
              <a:rPr lang="ru-RU" i="1" dirty="0">
                <a:solidFill>
                  <a:srgbClr val="00B050"/>
                </a:solidFill>
              </a:rPr>
              <a:t> </a:t>
            </a:r>
            <a:r>
              <a:rPr lang="ru-RU" i="1" dirty="0" err="1">
                <a:solidFill>
                  <a:srgbClr val="00B050"/>
                </a:solidFill>
              </a:rPr>
              <a:t>коледжі</a:t>
            </a:r>
            <a:r>
              <a:rPr lang="ru-RU" i="1" dirty="0">
                <a:solidFill>
                  <a:srgbClr val="00B050"/>
                </a:solidFill>
              </a:rPr>
              <a:t> Людовика Великого (1704–1711) </a:t>
            </a:r>
            <a:r>
              <a:rPr lang="ru-RU" i="1" dirty="0" err="1">
                <a:solidFill>
                  <a:srgbClr val="00B050"/>
                </a:solidFill>
              </a:rPr>
              <a:t>юний</a:t>
            </a:r>
            <a:r>
              <a:rPr lang="ru-RU" i="1" dirty="0">
                <a:solidFill>
                  <a:srgbClr val="00B050"/>
                </a:solidFill>
              </a:rPr>
              <a:t> </a:t>
            </a:r>
            <a:r>
              <a:rPr lang="ru-RU" i="1" dirty="0" err="1">
                <a:solidFill>
                  <a:srgbClr val="00B050"/>
                </a:solidFill>
              </a:rPr>
              <a:t>Аруе</a:t>
            </a:r>
            <a:r>
              <a:rPr lang="ru-RU" i="1" dirty="0">
                <a:solidFill>
                  <a:srgbClr val="00B050"/>
                </a:solidFill>
              </a:rPr>
              <a:t>, на </a:t>
            </a:r>
            <a:r>
              <a:rPr lang="ru-RU" i="1" dirty="0" err="1">
                <a:solidFill>
                  <a:srgbClr val="00B050"/>
                </a:solidFill>
              </a:rPr>
              <a:t>вимогу</a:t>
            </a:r>
            <a:r>
              <a:rPr lang="ru-RU" i="1" dirty="0">
                <a:solidFill>
                  <a:srgbClr val="00B050"/>
                </a:solidFill>
              </a:rPr>
              <a:t> батька, </a:t>
            </a:r>
            <a:r>
              <a:rPr lang="ru-RU" i="1" dirty="0" err="1">
                <a:solidFill>
                  <a:srgbClr val="00B050"/>
                </a:solidFill>
              </a:rPr>
              <a:t>зайнявся</a:t>
            </a:r>
            <a:r>
              <a:rPr lang="ru-RU" i="1" dirty="0">
                <a:solidFill>
                  <a:srgbClr val="00B050"/>
                </a:solidFill>
              </a:rPr>
              <a:t> </a:t>
            </a:r>
            <a:r>
              <a:rPr lang="ru-RU" i="1" dirty="0" err="1">
                <a:solidFill>
                  <a:srgbClr val="00B050"/>
                </a:solidFill>
              </a:rPr>
              <a:t>вивченням</a:t>
            </a:r>
            <a:r>
              <a:rPr lang="ru-RU" i="1" dirty="0">
                <a:solidFill>
                  <a:srgbClr val="00B050"/>
                </a:solidFill>
              </a:rPr>
              <a:t> права</a:t>
            </a:r>
            <a:r>
              <a:rPr lang="ru-RU" i="1" dirty="0" smtClean="0">
                <a:solidFill>
                  <a:srgbClr val="00B050"/>
                </a:solidFill>
              </a:rPr>
              <a:t>.</a:t>
            </a:r>
            <a:endParaRPr lang="uk-UA" i="1" dirty="0" smtClean="0">
              <a:solidFill>
                <a:srgbClr val="00B050"/>
              </a:solidFill>
            </a:endParaRPr>
          </a:p>
          <a:p>
            <a:pPr algn="ctr"/>
            <a:endParaRPr lang="uk-UA" i="1" dirty="0" smtClean="0">
              <a:solidFill>
                <a:srgbClr val="00B050"/>
              </a:solidFill>
            </a:endParaRPr>
          </a:p>
          <a:p>
            <a:pPr algn="ctr"/>
            <a:r>
              <a:rPr lang="ru-RU" i="1" dirty="0" err="1">
                <a:solidFill>
                  <a:srgbClr val="00B050"/>
                </a:solidFill>
              </a:rPr>
              <a:t>Незабаром</a:t>
            </a:r>
            <a:r>
              <a:rPr lang="ru-RU" i="1" dirty="0">
                <a:solidFill>
                  <a:srgbClr val="00B050"/>
                </a:solidFill>
              </a:rPr>
              <a:t> </a:t>
            </a:r>
            <a:r>
              <a:rPr lang="ru-RU" i="1" dirty="0" err="1">
                <a:solidFill>
                  <a:srgbClr val="00B050"/>
                </a:solidFill>
              </a:rPr>
              <a:t>він</a:t>
            </a:r>
            <a:r>
              <a:rPr lang="ru-RU" i="1" dirty="0">
                <a:solidFill>
                  <a:srgbClr val="00B050"/>
                </a:solidFill>
              </a:rPr>
              <a:t> </a:t>
            </a:r>
            <a:r>
              <a:rPr lang="ru-RU" i="1" dirty="0" err="1">
                <a:solidFill>
                  <a:srgbClr val="00B050"/>
                </a:solidFill>
              </a:rPr>
              <a:t>проти</a:t>
            </a:r>
            <a:r>
              <a:rPr lang="ru-RU" i="1" dirty="0">
                <a:solidFill>
                  <a:srgbClr val="00B050"/>
                </a:solidFill>
              </a:rPr>
              <a:t> </a:t>
            </a:r>
            <a:r>
              <a:rPr lang="ru-RU" i="1" dirty="0" err="1">
                <a:solidFill>
                  <a:srgbClr val="00B050"/>
                </a:solidFill>
              </a:rPr>
              <a:t>батькової</a:t>
            </a:r>
            <a:r>
              <a:rPr lang="ru-RU" i="1" dirty="0">
                <a:solidFill>
                  <a:srgbClr val="00B050"/>
                </a:solidFill>
              </a:rPr>
              <a:t> </a:t>
            </a:r>
            <a:r>
              <a:rPr lang="ru-RU" i="1" dirty="0" err="1">
                <a:solidFill>
                  <a:srgbClr val="00B050"/>
                </a:solidFill>
              </a:rPr>
              <a:t>волі</a:t>
            </a:r>
            <a:r>
              <a:rPr lang="ru-RU" i="1" dirty="0">
                <a:solidFill>
                  <a:srgbClr val="00B050"/>
                </a:solidFill>
              </a:rPr>
              <a:t> </a:t>
            </a:r>
            <a:r>
              <a:rPr lang="ru-RU" i="1" dirty="0" err="1">
                <a:solidFill>
                  <a:srgbClr val="00B050"/>
                </a:solidFill>
              </a:rPr>
              <a:t>проміняв</a:t>
            </a:r>
            <a:r>
              <a:rPr lang="ru-RU" i="1" dirty="0">
                <a:solidFill>
                  <a:srgbClr val="00B050"/>
                </a:solidFill>
              </a:rPr>
              <a:t> </a:t>
            </a:r>
            <a:r>
              <a:rPr lang="ru-RU" i="1" dirty="0" err="1">
                <a:solidFill>
                  <a:srgbClr val="00B050"/>
                </a:solidFill>
              </a:rPr>
              <a:t>юриспруденцію</a:t>
            </a:r>
            <a:r>
              <a:rPr lang="ru-RU" i="1" dirty="0">
                <a:solidFill>
                  <a:srgbClr val="00B050"/>
                </a:solidFill>
              </a:rPr>
              <a:t> на </a:t>
            </a:r>
            <a:r>
              <a:rPr lang="ru-RU" i="1" dirty="0" err="1">
                <a:solidFill>
                  <a:srgbClr val="00B050"/>
                </a:solidFill>
              </a:rPr>
              <a:t>лаври</a:t>
            </a:r>
            <a:r>
              <a:rPr lang="ru-RU" i="1" dirty="0">
                <a:solidFill>
                  <a:srgbClr val="00B050"/>
                </a:solidFill>
              </a:rPr>
              <a:t> </a:t>
            </a:r>
            <a:r>
              <a:rPr lang="ru-RU" i="1" dirty="0" err="1">
                <a:solidFill>
                  <a:srgbClr val="00B050"/>
                </a:solidFill>
              </a:rPr>
              <a:t>зухвалого</a:t>
            </a:r>
            <a:r>
              <a:rPr lang="ru-RU" i="1" dirty="0">
                <a:solidFill>
                  <a:srgbClr val="00B050"/>
                </a:solidFill>
              </a:rPr>
              <a:t> </a:t>
            </a:r>
            <a:r>
              <a:rPr lang="ru-RU" i="1" dirty="0" err="1">
                <a:solidFill>
                  <a:srgbClr val="00B050"/>
                </a:solidFill>
              </a:rPr>
              <a:t>віршотворця</a:t>
            </a:r>
            <a:r>
              <a:rPr lang="ru-RU" i="1" dirty="0">
                <a:solidFill>
                  <a:srgbClr val="00B050"/>
                </a:solidFill>
              </a:rPr>
              <a:t> і </a:t>
            </a:r>
            <a:r>
              <a:rPr lang="ru-RU" i="1" dirty="0" err="1">
                <a:solidFill>
                  <a:srgbClr val="00B050"/>
                </a:solidFill>
              </a:rPr>
              <a:t>радості</a:t>
            </a:r>
            <a:r>
              <a:rPr lang="ru-RU" i="1" dirty="0">
                <a:solidFill>
                  <a:srgbClr val="00B050"/>
                </a:solidFill>
              </a:rPr>
              <a:t> </a:t>
            </a:r>
            <a:r>
              <a:rPr lang="ru-RU" i="1" dirty="0" err="1">
                <a:solidFill>
                  <a:srgbClr val="00B050"/>
                </a:solidFill>
              </a:rPr>
              <a:t>світського</a:t>
            </a:r>
            <a:r>
              <a:rPr lang="ru-RU" i="1" dirty="0">
                <a:solidFill>
                  <a:srgbClr val="00B050"/>
                </a:solidFill>
              </a:rPr>
              <a:t> </a:t>
            </a:r>
            <a:r>
              <a:rPr lang="ru-RU" i="1" dirty="0" err="1">
                <a:solidFill>
                  <a:srgbClr val="00B050"/>
                </a:solidFill>
              </a:rPr>
              <a:t>життя</a:t>
            </a:r>
            <a:r>
              <a:rPr lang="ru-RU" i="1" dirty="0" smtClean="0">
                <a:solidFill>
                  <a:srgbClr val="00B050"/>
                </a:solidFill>
              </a:rPr>
              <a:t>.</a:t>
            </a:r>
          </a:p>
          <a:p>
            <a:pPr algn="ctr"/>
            <a:endParaRPr lang="ru-RU" i="1" dirty="0">
              <a:solidFill>
                <a:srgbClr val="00B050"/>
              </a:solidFill>
            </a:endParaRPr>
          </a:p>
          <a:p>
            <a:pPr algn="ctr"/>
            <a:r>
              <a:rPr lang="ru-RU" i="1" dirty="0">
                <a:solidFill>
                  <a:srgbClr val="00B050"/>
                </a:solidFill>
              </a:rPr>
              <a:t>У </a:t>
            </a:r>
            <a:r>
              <a:rPr lang="ru-RU" i="1" dirty="0" err="1">
                <a:solidFill>
                  <a:srgbClr val="00B050"/>
                </a:solidFill>
              </a:rPr>
              <a:t>травні</a:t>
            </a:r>
            <a:r>
              <a:rPr lang="ru-RU" i="1" dirty="0">
                <a:solidFill>
                  <a:srgbClr val="00B050"/>
                </a:solidFill>
              </a:rPr>
              <a:t> 1717 за </a:t>
            </a:r>
            <a:r>
              <a:rPr lang="ru-RU" i="1" dirty="0" err="1">
                <a:solidFill>
                  <a:srgbClr val="00B050"/>
                </a:solidFill>
              </a:rPr>
              <a:t>складання</a:t>
            </a:r>
            <a:r>
              <a:rPr lang="ru-RU" i="1" dirty="0">
                <a:solidFill>
                  <a:srgbClr val="00B050"/>
                </a:solidFill>
              </a:rPr>
              <a:t> </a:t>
            </a:r>
            <a:r>
              <a:rPr lang="ru-RU" i="1" dirty="0" err="1">
                <a:solidFill>
                  <a:srgbClr val="00B050"/>
                </a:solidFill>
              </a:rPr>
              <a:t>сатири</a:t>
            </a:r>
            <a:r>
              <a:rPr lang="ru-RU" i="1" dirty="0">
                <a:solidFill>
                  <a:srgbClr val="00B050"/>
                </a:solidFill>
              </a:rPr>
              <a:t> на </a:t>
            </a:r>
            <a:r>
              <a:rPr lang="ru-RU" i="1" dirty="0" err="1">
                <a:solidFill>
                  <a:srgbClr val="00B050"/>
                </a:solidFill>
              </a:rPr>
              <a:t>реґента</a:t>
            </a:r>
            <a:r>
              <a:rPr lang="ru-RU" i="1" dirty="0">
                <a:solidFill>
                  <a:srgbClr val="00B050"/>
                </a:solidFill>
              </a:rPr>
              <a:t> </a:t>
            </a:r>
            <a:r>
              <a:rPr lang="ru-RU" i="1" dirty="0" err="1">
                <a:solidFill>
                  <a:srgbClr val="00B050"/>
                </a:solidFill>
              </a:rPr>
              <a:t>Франції</a:t>
            </a:r>
            <a:r>
              <a:rPr lang="ru-RU" i="1" dirty="0">
                <a:solidFill>
                  <a:srgbClr val="00B050"/>
                </a:solidFill>
              </a:rPr>
              <a:t> </a:t>
            </a:r>
            <a:r>
              <a:rPr lang="ru-RU" i="1" dirty="0" err="1">
                <a:solidFill>
                  <a:srgbClr val="00B050"/>
                </a:solidFill>
              </a:rPr>
              <a:t>герцоґа</a:t>
            </a:r>
            <a:r>
              <a:rPr lang="ru-RU" i="1" dirty="0">
                <a:solidFill>
                  <a:srgbClr val="00B050"/>
                </a:solidFill>
              </a:rPr>
              <a:t> Орлеанского автор-</a:t>
            </a:r>
            <a:r>
              <a:rPr lang="ru-RU" i="1" dirty="0" err="1">
                <a:solidFill>
                  <a:srgbClr val="00B050"/>
                </a:solidFill>
              </a:rPr>
              <a:t>початківець</a:t>
            </a:r>
            <a:r>
              <a:rPr lang="ru-RU" i="1" dirty="0">
                <a:solidFill>
                  <a:srgbClr val="00B050"/>
                </a:solidFill>
              </a:rPr>
              <a:t> </a:t>
            </a:r>
            <a:r>
              <a:rPr lang="ru-RU" i="1" dirty="0" err="1">
                <a:solidFill>
                  <a:srgbClr val="00B050"/>
                </a:solidFill>
              </a:rPr>
              <a:t>потрапив</a:t>
            </a:r>
            <a:r>
              <a:rPr lang="ru-RU" i="1" dirty="0">
                <a:solidFill>
                  <a:srgbClr val="00B050"/>
                </a:solidFill>
              </a:rPr>
              <a:t> у </a:t>
            </a:r>
            <a:r>
              <a:rPr lang="ru-RU" i="1" dirty="0" err="1">
                <a:solidFill>
                  <a:srgbClr val="00B050"/>
                </a:solidFill>
              </a:rPr>
              <a:t>Бастилію</a:t>
            </a:r>
            <a:r>
              <a:rPr lang="ru-RU" i="1" dirty="0">
                <a:solidFill>
                  <a:srgbClr val="00B050"/>
                </a:solidFill>
              </a:rPr>
              <a:t>, </a:t>
            </a:r>
            <a:r>
              <a:rPr lang="ru-RU" i="1" dirty="0" err="1">
                <a:solidFill>
                  <a:srgbClr val="00B050"/>
                </a:solidFill>
              </a:rPr>
              <a:t>проте</a:t>
            </a:r>
            <a:r>
              <a:rPr lang="ru-RU" i="1" dirty="0">
                <a:solidFill>
                  <a:srgbClr val="00B050"/>
                </a:solidFill>
              </a:rPr>
              <a:t> </a:t>
            </a:r>
            <a:r>
              <a:rPr lang="ru-RU" i="1" dirty="0" err="1">
                <a:solidFill>
                  <a:srgbClr val="00B050"/>
                </a:solidFill>
              </a:rPr>
              <a:t>рік</a:t>
            </a:r>
            <a:r>
              <a:rPr lang="ru-RU" i="1" dirty="0">
                <a:solidFill>
                  <a:srgbClr val="00B050"/>
                </a:solidFill>
              </a:rPr>
              <a:t> </a:t>
            </a:r>
            <a:r>
              <a:rPr lang="ru-RU" i="1" dirty="0" err="1">
                <a:solidFill>
                  <a:srgbClr val="00B050"/>
                </a:solidFill>
              </a:rPr>
              <a:t>ув'язнення</a:t>
            </a:r>
            <a:r>
              <a:rPr lang="ru-RU" i="1" dirty="0">
                <a:solidFill>
                  <a:srgbClr val="00B050"/>
                </a:solidFill>
              </a:rPr>
              <a:t> не охолодив </a:t>
            </a:r>
            <a:r>
              <a:rPr lang="ru-RU" i="1" dirty="0" err="1">
                <a:solidFill>
                  <a:srgbClr val="00B050"/>
                </a:solidFill>
              </a:rPr>
              <a:t>його</a:t>
            </a:r>
            <a:r>
              <a:rPr lang="ru-RU" i="1" dirty="0">
                <a:solidFill>
                  <a:srgbClr val="00B050"/>
                </a:solidFill>
              </a:rPr>
              <a:t> </a:t>
            </a:r>
            <a:r>
              <a:rPr lang="ru-RU" i="1" dirty="0" err="1">
                <a:solidFill>
                  <a:srgbClr val="00B050"/>
                </a:solidFill>
              </a:rPr>
              <a:t>літературного</a:t>
            </a:r>
            <a:r>
              <a:rPr lang="ru-RU" i="1" dirty="0">
                <a:solidFill>
                  <a:srgbClr val="00B050"/>
                </a:solidFill>
              </a:rPr>
              <a:t> </a:t>
            </a:r>
            <a:r>
              <a:rPr lang="ru-RU" i="1" dirty="0" smtClean="0">
                <a:solidFill>
                  <a:srgbClr val="00B050"/>
                </a:solidFill>
              </a:rPr>
              <a:t>запалу.</a:t>
            </a:r>
          </a:p>
          <a:p>
            <a:pPr algn="ctr"/>
            <a:r>
              <a:rPr lang="ru-RU" i="1" dirty="0" err="1">
                <a:solidFill>
                  <a:srgbClr val="00B050"/>
                </a:solidFill>
              </a:rPr>
              <a:t>Вже</a:t>
            </a:r>
            <a:r>
              <a:rPr lang="ru-RU" i="1" dirty="0">
                <a:solidFill>
                  <a:srgbClr val="00B050"/>
                </a:solidFill>
              </a:rPr>
              <a:t> в 1718 </a:t>
            </a:r>
            <a:r>
              <a:rPr lang="ru-RU" i="1" dirty="0" err="1">
                <a:solidFill>
                  <a:srgbClr val="00B050"/>
                </a:solidFill>
              </a:rPr>
              <a:t>році</a:t>
            </a:r>
            <a:r>
              <a:rPr lang="ru-RU" i="1" dirty="0">
                <a:solidFill>
                  <a:srgbClr val="00B050"/>
                </a:solidFill>
              </a:rPr>
              <a:t> </a:t>
            </a:r>
            <a:r>
              <a:rPr lang="ru-RU" i="1" dirty="0" err="1">
                <a:solidFill>
                  <a:srgbClr val="00B050"/>
                </a:solidFill>
              </a:rPr>
              <a:t>була</a:t>
            </a:r>
            <a:r>
              <a:rPr lang="ru-RU" i="1" dirty="0">
                <a:solidFill>
                  <a:srgbClr val="00B050"/>
                </a:solidFill>
              </a:rPr>
              <a:t> поставлена </a:t>
            </a:r>
            <a:r>
              <a:rPr lang="ru-RU" i="1" dirty="0" err="1">
                <a:solidFill>
                  <a:srgbClr val="00B050"/>
                </a:solidFill>
              </a:rPr>
              <a:t>його</a:t>
            </a:r>
            <a:r>
              <a:rPr lang="ru-RU" i="1" dirty="0">
                <a:solidFill>
                  <a:srgbClr val="00B050"/>
                </a:solidFill>
              </a:rPr>
              <a:t> перша </a:t>
            </a:r>
            <a:r>
              <a:rPr lang="ru-RU" i="1" dirty="0" err="1">
                <a:solidFill>
                  <a:srgbClr val="00B050"/>
                </a:solidFill>
              </a:rPr>
              <a:t>значна</a:t>
            </a:r>
            <a:r>
              <a:rPr lang="ru-RU" i="1" dirty="0">
                <a:solidFill>
                  <a:srgbClr val="00B050"/>
                </a:solidFill>
              </a:rPr>
              <a:t> </a:t>
            </a:r>
            <a:r>
              <a:rPr lang="ru-RU" i="1" dirty="0" err="1">
                <a:solidFill>
                  <a:srgbClr val="00B050"/>
                </a:solidFill>
              </a:rPr>
              <a:t>п'єса</a:t>
            </a:r>
            <a:r>
              <a:rPr lang="ru-RU" i="1" dirty="0">
                <a:solidFill>
                  <a:srgbClr val="00B050"/>
                </a:solidFill>
              </a:rPr>
              <a:t> «</a:t>
            </a:r>
            <a:r>
              <a:rPr lang="ru-RU" i="1" dirty="0" err="1">
                <a:solidFill>
                  <a:srgbClr val="00B050"/>
                </a:solidFill>
              </a:rPr>
              <a:t>Едіп</a:t>
            </a:r>
            <a:r>
              <a:rPr lang="ru-RU" i="1" dirty="0">
                <a:solidFill>
                  <a:srgbClr val="00B050"/>
                </a:solidFill>
              </a:rPr>
              <a:t>», </a:t>
            </a:r>
            <a:r>
              <a:rPr lang="ru-RU" i="1" dirty="0" err="1">
                <a:solidFill>
                  <a:srgbClr val="00B050"/>
                </a:solidFill>
              </a:rPr>
              <a:t>прихильно</a:t>
            </a:r>
            <a:r>
              <a:rPr lang="ru-RU" i="1" dirty="0">
                <a:solidFill>
                  <a:srgbClr val="00B050"/>
                </a:solidFill>
              </a:rPr>
              <a:t> </a:t>
            </a:r>
            <a:r>
              <a:rPr lang="ru-RU" i="1" dirty="0" err="1">
                <a:solidFill>
                  <a:srgbClr val="00B050"/>
                </a:solidFill>
              </a:rPr>
              <a:t>сприйнята</a:t>
            </a:r>
            <a:r>
              <a:rPr lang="ru-RU" i="1" dirty="0">
                <a:solidFill>
                  <a:srgbClr val="00B050"/>
                </a:solidFill>
              </a:rPr>
              <a:t> </a:t>
            </a:r>
            <a:r>
              <a:rPr lang="ru-RU" i="1" dirty="0" err="1">
                <a:solidFill>
                  <a:srgbClr val="00B050"/>
                </a:solidFill>
              </a:rPr>
              <a:t>публікою</a:t>
            </a:r>
            <a:r>
              <a:rPr lang="ru-RU" i="1" dirty="0">
                <a:solidFill>
                  <a:srgbClr val="00B050"/>
                </a:solidFill>
              </a:rPr>
              <a:t>.</a:t>
            </a:r>
          </a:p>
          <a:p>
            <a:pPr algn="ctr"/>
            <a:endParaRPr lang="ru-RU" i="1" dirty="0">
              <a:solidFill>
                <a:srgbClr val="00B050"/>
              </a:solidFill>
            </a:endParaRPr>
          </a:p>
          <a:p>
            <a:pPr algn="ctr"/>
            <a:endParaRPr lang="ru-RU" i="1" dirty="0" smtClean="0">
              <a:solidFill>
                <a:srgbClr val="00B050"/>
              </a:solidFill>
            </a:endParaRPr>
          </a:p>
          <a:p>
            <a:pPr algn="ctr"/>
            <a:endParaRPr lang="en-US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46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548680"/>
            <a:ext cx="7200800" cy="5616624"/>
          </a:xfrm>
        </p:spPr>
      </p:pic>
    </p:spTree>
    <p:extLst>
      <p:ext uri="{BB962C8B-B14F-4D97-AF65-F5344CB8AC3E}">
        <p14:creationId xmlns:p14="http://schemas.microsoft.com/office/powerpoint/2010/main" val="21529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479504"/>
          </a:xfrm>
        </p:spPr>
        <p:txBody>
          <a:bodyPr/>
          <a:lstStyle/>
          <a:p>
            <a:pPr algn="ctr"/>
            <a:r>
              <a:rPr lang="ru-RU" i="1" dirty="0">
                <a:solidFill>
                  <a:srgbClr val="0070C0"/>
                </a:solidFill>
              </a:rPr>
              <a:t>На початку 1726 </a:t>
            </a:r>
            <a:r>
              <a:rPr lang="ru-RU" i="1" dirty="0" err="1">
                <a:solidFill>
                  <a:srgbClr val="0070C0"/>
                </a:solidFill>
              </a:rPr>
              <a:t>відбулася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сутичка</a:t>
            </a:r>
            <a:r>
              <a:rPr lang="ru-RU" i="1" dirty="0">
                <a:solidFill>
                  <a:srgbClr val="0070C0"/>
                </a:solidFill>
              </a:rPr>
              <a:t> Вольтера з </a:t>
            </a:r>
            <a:r>
              <a:rPr lang="ru-RU" i="1" dirty="0" err="1">
                <a:solidFill>
                  <a:srgbClr val="0070C0"/>
                </a:solidFill>
              </a:rPr>
              <a:t>шевальє</a:t>
            </a:r>
            <a:r>
              <a:rPr lang="ru-RU" i="1" dirty="0">
                <a:solidFill>
                  <a:srgbClr val="0070C0"/>
                </a:solidFill>
              </a:rPr>
              <a:t> де </a:t>
            </a:r>
            <a:r>
              <a:rPr lang="ru-RU" i="1" dirty="0" err="1">
                <a:solidFill>
                  <a:srgbClr val="0070C0"/>
                </a:solidFill>
              </a:rPr>
              <a:t>Роґаном</a:t>
            </a:r>
            <a:r>
              <a:rPr lang="ru-RU" i="1" dirty="0">
                <a:solidFill>
                  <a:srgbClr val="0070C0"/>
                </a:solidFill>
              </a:rPr>
              <a:t>, </a:t>
            </a:r>
            <a:r>
              <a:rPr lang="ru-RU" i="1" dirty="0" err="1">
                <a:solidFill>
                  <a:srgbClr val="0070C0"/>
                </a:solidFill>
              </a:rPr>
              <a:t>який</a:t>
            </a:r>
            <a:r>
              <a:rPr lang="ru-RU" i="1" dirty="0">
                <a:solidFill>
                  <a:srgbClr val="0070C0"/>
                </a:solidFill>
              </a:rPr>
              <a:t> дозволив </a:t>
            </a:r>
            <a:r>
              <a:rPr lang="ru-RU" i="1" dirty="0" err="1">
                <a:solidFill>
                  <a:srgbClr val="0070C0"/>
                </a:solidFill>
              </a:rPr>
              <a:t>собі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привселюдно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насміхатися</a:t>
            </a:r>
            <a:r>
              <a:rPr lang="ru-RU" i="1" dirty="0">
                <a:solidFill>
                  <a:srgbClr val="0070C0"/>
                </a:solidFill>
              </a:rPr>
              <a:t> з </a:t>
            </a:r>
            <a:r>
              <a:rPr lang="ru-RU" i="1" dirty="0" err="1">
                <a:solidFill>
                  <a:srgbClr val="0070C0"/>
                </a:solidFill>
              </a:rPr>
              <a:t>його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спроби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сховати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під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псевдонімом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своє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недворянське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походження</a:t>
            </a:r>
            <a:r>
              <a:rPr lang="ru-RU" i="1" dirty="0">
                <a:solidFill>
                  <a:srgbClr val="0070C0"/>
                </a:solidFill>
              </a:rPr>
              <a:t>. </a:t>
            </a:r>
            <a:r>
              <a:rPr lang="ru-RU" i="1" dirty="0" err="1">
                <a:solidFill>
                  <a:srgbClr val="0070C0"/>
                </a:solidFill>
              </a:rPr>
              <a:t>Озброївшись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пістолетами</a:t>
            </a:r>
            <a:r>
              <a:rPr lang="ru-RU" i="1" dirty="0">
                <a:solidFill>
                  <a:srgbClr val="0070C0"/>
                </a:solidFill>
              </a:rPr>
              <a:t>, </a:t>
            </a:r>
            <a:r>
              <a:rPr lang="ru-RU" i="1" dirty="0" err="1">
                <a:solidFill>
                  <a:srgbClr val="0070C0"/>
                </a:solidFill>
              </a:rPr>
              <a:t>Аруе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намагався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помститися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кривднику</a:t>
            </a:r>
            <a:r>
              <a:rPr lang="ru-RU" i="1" dirty="0">
                <a:solidFill>
                  <a:srgbClr val="0070C0"/>
                </a:solidFill>
              </a:rPr>
              <a:t>, але </a:t>
            </a:r>
            <a:r>
              <a:rPr lang="ru-RU" i="1" dirty="0" err="1">
                <a:solidFill>
                  <a:srgbClr val="0070C0"/>
                </a:solidFill>
              </a:rPr>
              <a:t>був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заарештований</a:t>
            </a:r>
            <a:r>
              <a:rPr lang="ru-RU" i="1" dirty="0">
                <a:solidFill>
                  <a:srgbClr val="0070C0"/>
                </a:solidFill>
              </a:rPr>
              <a:t>, </a:t>
            </a:r>
            <a:r>
              <a:rPr lang="ru-RU" i="1" dirty="0" err="1">
                <a:solidFill>
                  <a:srgbClr val="0070C0"/>
                </a:solidFill>
              </a:rPr>
              <a:t>кинутий</a:t>
            </a:r>
            <a:r>
              <a:rPr lang="ru-RU" i="1" dirty="0">
                <a:solidFill>
                  <a:srgbClr val="0070C0"/>
                </a:solidFill>
              </a:rPr>
              <a:t> у </a:t>
            </a:r>
            <a:r>
              <a:rPr lang="ru-RU" i="1" dirty="0" err="1">
                <a:solidFill>
                  <a:srgbClr val="0070C0"/>
                </a:solidFill>
              </a:rPr>
              <a:t>Бастилію</a:t>
            </a:r>
            <a:r>
              <a:rPr lang="ru-RU" i="1" dirty="0">
                <a:solidFill>
                  <a:srgbClr val="0070C0"/>
                </a:solidFill>
              </a:rPr>
              <a:t>, а </a:t>
            </a:r>
            <a:r>
              <a:rPr lang="ru-RU" i="1" dirty="0" err="1">
                <a:solidFill>
                  <a:srgbClr val="0070C0"/>
                </a:solidFill>
              </a:rPr>
              <a:t>наприкінці</a:t>
            </a:r>
            <a:r>
              <a:rPr lang="ru-RU" i="1" dirty="0">
                <a:solidFill>
                  <a:srgbClr val="0070C0"/>
                </a:solidFill>
              </a:rPr>
              <a:t> 1726 року — </a:t>
            </a:r>
            <a:r>
              <a:rPr lang="ru-RU" i="1" dirty="0" err="1">
                <a:solidFill>
                  <a:srgbClr val="0070C0"/>
                </a:solidFill>
              </a:rPr>
              <a:t>змушений</a:t>
            </a:r>
            <a:r>
              <a:rPr lang="ru-RU" i="1" dirty="0">
                <a:solidFill>
                  <a:srgbClr val="0070C0"/>
                </a:solidFill>
              </a:rPr>
              <a:t> </a:t>
            </a:r>
            <a:r>
              <a:rPr lang="ru-RU" i="1" dirty="0" err="1">
                <a:solidFill>
                  <a:srgbClr val="0070C0"/>
                </a:solidFill>
              </a:rPr>
              <a:t>залишити</a:t>
            </a:r>
            <a:r>
              <a:rPr lang="ru-RU" i="1" dirty="0">
                <a:solidFill>
                  <a:srgbClr val="0070C0"/>
                </a:solidFill>
              </a:rPr>
              <a:t> Париж</a:t>
            </a:r>
            <a:r>
              <a:rPr lang="ru-RU" i="1" dirty="0" smtClean="0">
                <a:solidFill>
                  <a:srgbClr val="0070C0"/>
                </a:solidFill>
              </a:rPr>
              <a:t>.</a:t>
            </a:r>
          </a:p>
          <a:p>
            <a:pPr marL="0" indent="0" algn="ctr">
              <a:buNone/>
            </a:pPr>
            <a:endParaRPr lang="en-US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27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479504"/>
          </a:xfrm>
        </p:spPr>
        <p:txBody>
          <a:bodyPr/>
          <a:lstStyle/>
          <a:p>
            <a:pPr algn="ctr"/>
            <a:r>
              <a:rPr lang="ru-RU" i="1" dirty="0" err="1">
                <a:solidFill>
                  <a:srgbClr val="92D050"/>
                </a:solidFill>
              </a:rPr>
              <a:t>Понад</a:t>
            </a:r>
            <a:r>
              <a:rPr lang="ru-RU" i="1" dirty="0">
                <a:solidFill>
                  <a:srgbClr val="92D050"/>
                </a:solidFill>
              </a:rPr>
              <a:t> </a:t>
            </a:r>
            <a:r>
              <a:rPr lang="ru-RU" i="1" dirty="0" err="1">
                <a:solidFill>
                  <a:srgbClr val="92D050"/>
                </a:solidFill>
              </a:rPr>
              <a:t>дворічне</a:t>
            </a:r>
            <a:r>
              <a:rPr lang="ru-RU" i="1" dirty="0">
                <a:solidFill>
                  <a:srgbClr val="92D050"/>
                </a:solidFill>
              </a:rPr>
              <a:t> </a:t>
            </a:r>
            <a:r>
              <a:rPr lang="ru-RU" i="1" dirty="0" err="1">
                <a:solidFill>
                  <a:srgbClr val="92D050"/>
                </a:solidFill>
              </a:rPr>
              <a:t>перебування</a:t>
            </a:r>
            <a:r>
              <a:rPr lang="ru-RU" i="1" dirty="0">
                <a:solidFill>
                  <a:srgbClr val="92D050"/>
                </a:solidFill>
              </a:rPr>
              <a:t> в </a:t>
            </a:r>
            <a:r>
              <a:rPr lang="ru-RU" i="1" dirty="0" err="1">
                <a:solidFill>
                  <a:srgbClr val="92D050"/>
                </a:solidFill>
              </a:rPr>
              <a:t>Англії</a:t>
            </a:r>
            <a:r>
              <a:rPr lang="ru-RU" i="1" dirty="0">
                <a:solidFill>
                  <a:srgbClr val="92D050"/>
                </a:solidFill>
              </a:rPr>
              <a:t> </a:t>
            </a:r>
            <a:r>
              <a:rPr lang="ru-RU" i="1" dirty="0" err="1">
                <a:solidFill>
                  <a:srgbClr val="92D050"/>
                </a:solidFill>
              </a:rPr>
              <a:t>зміцнило</a:t>
            </a:r>
            <a:r>
              <a:rPr lang="ru-RU" i="1" dirty="0">
                <a:solidFill>
                  <a:srgbClr val="92D050"/>
                </a:solidFill>
              </a:rPr>
              <a:t> </a:t>
            </a:r>
            <a:r>
              <a:rPr lang="ru-RU" i="1" dirty="0" err="1">
                <a:solidFill>
                  <a:srgbClr val="92D050"/>
                </a:solidFill>
              </a:rPr>
              <a:t>його</a:t>
            </a:r>
            <a:r>
              <a:rPr lang="ru-RU" i="1" dirty="0">
                <a:solidFill>
                  <a:srgbClr val="92D050"/>
                </a:solidFill>
              </a:rPr>
              <a:t> </a:t>
            </a:r>
            <a:r>
              <a:rPr lang="ru-RU" i="1" dirty="0" err="1">
                <a:solidFill>
                  <a:srgbClr val="92D050"/>
                </a:solidFill>
              </a:rPr>
              <a:t>прихильність</a:t>
            </a:r>
            <a:r>
              <a:rPr lang="ru-RU" i="1" dirty="0">
                <a:solidFill>
                  <a:srgbClr val="92D050"/>
                </a:solidFill>
              </a:rPr>
              <a:t> до </a:t>
            </a:r>
            <a:r>
              <a:rPr lang="ru-RU" i="1" dirty="0" err="1">
                <a:solidFill>
                  <a:srgbClr val="92D050"/>
                </a:solidFill>
              </a:rPr>
              <a:t>віротерпимості</a:t>
            </a:r>
            <a:r>
              <a:rPr lang="ru-RU" i="1" dirty="0">
                <a:solidFill>
                  <a:srgbClr val="92D050"/>
                </a:solidFill>
              </a:rPr>
              <a:t> і </a:t>
            </a:r>
            <a:r>
              <a:rPr lang="ru-RU" i="1" dirty="0" err="1">
                <a:solidFill>
                  <a:srgbClr val="92D050"/>
                </a:solidFill>
              </a:rPr>
              <a:t>лібералізму</a:t>
            </a:r>
            <a:r>
              <a:rPr lang="ru-RU" i="1" dirty="0">
                <a:solidFill>
                  <a:srgbClr val="92D050"/>
                </a:solidFill>
              </a:rPr>
              <a:t>. </a:t>
            </a:r>
            <a:r>
              <a:rPr lang="ru-RU" i="1" dirty="0" err="1">
                <a:solidFill>
                  <a:srgbClr val="92D050"/>
                </a:solidFill>
              </a:rPr>
              <a:t>Свої</a:t>
            </a:r>
            <a:r>
              <a:rPr lang="ru-RU" i="1" dirty="0">
                <a:solidFill>
                  <a:srgbClr val="92D050"/>
                </a:solidFill>
              </a:rPr>
              <a:t> </a:t>
            </a:r>
            <a:r>
              <a:rPr lang="ru-RU" i="1" dirty="0" err="1">
                <a:solidFill>
                  <a:srgbClr val="92D050"/>
                </a:solidFill>
              </a:rPr>
              <a:t>ліберальні</a:t>
            </a:r>
            <a:r>
              <a:rPr lang="ru-RU" i="1" dirty="0">
                <a:solidFill>
                  <a:srgbClr val="92D050"/>
                </a:solidFill>
              </a:rPr>
              <a:t> погляди Вольтер </a:t>
            </a:r>
            <a:r>
              <a:rPr lang="ru-RU" i="1" dirty="0" err="1">
                <a:solidFill>
                  <a:srgbClr val="92D050"/>
                </a:solidFill>
              </a:rPr>
              <a:t>виклав</a:t>
            </a:r>
            <a:r>
              <a:rPr lang="ru-RU" i="1" dirty="0">
                <a:solidFill>
                  <a:srgbClr val="92D050"/>
                </a:solidFill>
              </a:rPr>
              <a:t> у «</a:t>
            </a:r>
            <a:r>
              <a:rPr lang="ru-RU" i="1" dirty="0" err="1">
                <a:solidFill>
                  <a:srgbClr val="92D050"/>
                </a:solidFill>
              </a:rPr>
              <a:t>Філософських</a:t>
            </a:r>
            <a:r>
              <a:rPr lang="ru-RU" i="1" dirty="0">
                <a:solidFill>
                  <a:srgbClr val="92D050"/>
                </a:solidFill>
              </a:rPr>
              <a:t> листах». У 1734 </a:t>
            </a:r>
            <a:r>
              <a:rPr lang="ru-RU" i="1" dirty="0" err="1">
                <a:solidFill>
                  <a:srgbClr val="92D050"/>
                </a:solidFill>
              </a:rPr>
              <a:t>році</a:t>
            </a:r>
            <a:r>
              <a:rPr lang="ru-RU" i="1" dirty="0">
                <a:solidFill>
                  <a:srgbClr val="92D050"/>
                </a:solidFill>
              </a:rPr>
              <a:t>, уже </a:t>
            </a:r>
            <a:r>
              <a:rPr lang="ru-RU" i="1" dirty="0" err="1">
                <a:solidFill>
                  <a:srgbClr val="92D050"/>
                </a:solidFill>
              </a:rPr>
              <a:t>після</a:t>
            </a:r>
            <a:r>
              <a:rPr lang="ru-RU" i="1" dirty="0">
                <a:solidFill>
                  <a:srgbClr val="92D050"/>
                </a:solidFill>
              </a:rPr>
              <a:t> </a:t>
            </a:r>
            <a:r>
              <a:rPr lang="ru-RU" i="1" dirty="0" err="1">
                <a:solidFill>
                  <a:srgbClr val="92D050"/>
                </a:solidFill>
              </a:rPr>
              <a:t>повернення</a:t>
            </a:r>
            <a:r>
              <a:rPr lang="ru-RU" i="1" dirty="0">
                <a:solidFill>
                  <a:srgbClr val="92D050"/>
                </a:solidFill>
              </a:rPr>
              <a:t> Вольтера на </a:t>
            </a:r>
            <a:r>
              <a:rPr lang="ru-RU" i="1" dirty="0" err="1">
                <a:solidFill>
                  <a:srgbClr val="92D050"/>
                </a:solidFill>
              </a:rPr>
              <a:t>батьківщину</a:t>
            </a:r>
            <a:r>
              <a:rPr lang="ru-RU" i="1" dirty="0">
                <a:solidFill>
                  <a:srgbClr val="92D050"/>
                </a:solidFill>
              </a:rPr>
              <a:t>, книга </a:t>
            </a:r>
            <a:r>
              <a:rPr lang="ru-RU" i="1" dirty="0" err="1">
                <a:solidFill>
                  <a:srgbClr val="92D050"/>
                </a:solidFill>
              </a:rPr>
              <a:t>була</a:t>
            </a:r>
            <a:r>
              <a:rPr lang="ru-RU" i="1" dirty="0">
                <a:solidFill>
                  <a:srgbClr val="92D050"/>
                </a:solidFill>
              </a:rPr>
              <a:t> спалена за </a:t>
            </a:r>
            <a:r>
              <a:rPr lang="ru-RU" i="1" dirty="0" err="1">
                <a:solidFill>
                  <a:srgbClr val="92D050"/>
                </a:solidFill>
              </a:rPr>
              <a:t>вироком</a:t>
            </a:r>
            <a:r>
              <a:rPr lang="ru-RU" i="1" dirty="0">
                <a:solidFill>
                  <a:srgbClr val="92D050"/>
                </a:solidFill>
              </a:rPr>
              <a:t> </a:t>
            </a:r>
            <a:r>
              <a:rPr lang="ru-RU" i="1" dirty="0" err="1">
                <a:solidFill>
                  <a:srgbClr val="92D050"/>
                </a:solidFill>
              </a:rPr>
              <a:t>Паризького</a:t>
            </a:r>
            <a:r>
              <a:rPr lang="ru-RU" i="1" dirty="0">
                <a:solidFill>
                  <a:srgbClr val="92D050"/>
                </a:solidFill>
              </a:rPr>
              <a:t> парламенту, а автор </a:t>
            </a:r>
            <a:r>
              <a:rPr lang="ru-RU" i="1" dirty="0" err="1">
                <a:solidFill>
                  <a:srgbClr val="92D050"/>
                </a:solidFill>
              </a:rPr>
              <a:t>опинився</a:t>
            </a:r>
            <a:r>
              <a:rPr lang="ru-RU" i="1" dirty="0">
                <a:solidFill>
                  <a:srgbClr val="92D050"/>
                </a:solidFill>
              </a:rPr>
              <a:t> </a:t>
            </a:r>
            <a:r>
              <a:rPr lang="ru-RU" i="1" dirty="0" err="1">
                <a:solidFill>
                  <a:srgbClr val="92D050"/>
                </a:solidFill>
              </a:rPr>
              <a:t>під</a:t>
            </a:r>
            <a:r>
              <a:rPr lang="ru-RU" i="1" dirty="0">
                <a:solidFill>
                  <a:srgbClr val="92D050"/>
                </a:solidFill>
              </a:rPr>
              <a:t> </a:t>
            </a:r>
            <a:r>
              <a:rPr lang="ru-RU" i="1" dirty="0" err="1">
                <a:solidFill>
                  <a:srgbClr val="92D050"/>
                </a:solidFill>
              </a:rPr>
              <a:t>загрозою</a:t>
            </a:r>
            <a:r>
              <a:rPr lang="ru-RU" i="1" dirty="0">
                <a:solidFill>
                  <a:srgbClr val="92D050"/>
                </a:solidFill>
              </a:rPr>
              <a:t> нового </a:t>
            </a:r>
            <a:r>
              <a:rPr lang="ru-RU" i="1" dirty="0" err="1">
                <a:solidFill>
                  <a:srgbClr val="92D050"/>
                </a:solidFill>
              </a:rPr>
              <a:t>арешту</a:t>
            </a:r>
            <a:r>
              <a:rPr lang="ru-RU" i="1" dirty="0">
                <a:solidFill>
                  <a:srgbClr val="92D050"/>
                </a:solidFill>
              </a:rPr>
              <a:t>. Не </a:t>
            </a:r>
            <a:r>
              <a:rPr lang="ru-RU" i="1" dirty="0" err="1">
                <a:solidFill>
                  <a:srgbClr val="92D050"/>
                </a:solidFill>
              </a:rPr>
              <a:t>бажаючи</a:t>
            </a:r>
            <a:r>
              <a:rPr lang="ru-RU" i="1" dirty="0">
                <a:solidFill>
                  <a:srgbClr val="92D050"/>
                </a:solidFill>
              </a:rPr>
              <a:t> </a:t>
            </a:r>
            <a:r>
              <a:rPr lang="ru-RU" i="1" dirty="0" err="1">
                <a:solidFill>
                  <a:srgbClr val="92D050"/>
                </a:solidFill>
              </a:rPr>
              <a:t>спокушати</a:t>
            </a:r>
            <a:r>
              <a:rPr lang="ru-RU" i="1" dirty="0">
                <a:solidFill>
                  <a:srgbClr val="92D050"/>
                </a:solidFill>
              </a:rPr>
              <a:t> долю, Вольтер того ж року </a:t>
            </a:r>
            <a:r>
              <a:rPr lang="ru-RU" i="1" dirty="0" err="1">
                <a:solidFill>
                  <a:srgbClr val="92D050"/>
                </a:solidFill>
              </a:rPr>
              <a:t>виїхав</a:t>
            </a:r>
            <a:r>
              <a:rPr lang="ru-RU" i="1" dirty="0">
                <a:solidFill>
                  <a:srgbClr val="92D050"/>
                </a:solidFill>
              </a:rPr>
              <a:t> до </a:t>
            </a:r>
            <a:r>
              <a:rPr lang="ru-RU" i="1" dirty="0" err="1">
                <a:solidFill>
                  <a:srgbClr val="92D050"/>
                </a:solidFill>
              </a:rPr>
              <a:t>Шампані</a:t>
            </a:r>
            <a:r>
              <a:rPr lang="ru-RU" i="1" dirty="0">
                <a:solidFill>
                  <a:srgbClr val="92D050"/>
                </a:solidFill>
              </a:rPr>
              <a:t>, де </a:t>
            </a:r>
            <a:r>
              <a:rPr lang="ru-RU" i="1" dirty="0" err="1">
                <a:solidFill>
                  <a:srgbClr val="92D050"/>
                </a:solidFill>
              </a:rPr>
              <a:t>усамітнився</a:t>
            </a:r>
            <a:r>
              <a:rPr lang="ru-RU" i="1" dirty="0">
                <a:solidFill>
                  <a:srgbClr val="92D050"/>
                </a:solidFill>
              </a:rPr>
              <a:t> в </a:t>
            </a:r>
            <a:r>
              <a:rPr lang="ru-RU" i="1" dirty="0" err="1">
                <a:solidFill>
                  <a:srgbClr val="92D050"/>
                </a:solidFill>
              </a:rPr>
              <a:t>маєтку</a:t>
            </a:r>
            <a:r>
              <a:rPr lang="ru-RU" i="1" dirty="0">
                <a:solidFill>
                  <a:srgbClr val="92D050"/>
                </a:solidFill>
              </a:rPr>
              <a:t> </a:t>
            </a:r>
            <a:r>
              <a:rPr lang="ru-RU" i="1" dirty="0" err="1">
                <a:solidFill>
                  <a:srgbClr val="92D050"/>
                </a:solidFill>
              </a:rPr>
              <a:t>своєї</a:t>
            </a:r>
            <a:r>
              <a:rPr lang="ru-RU" i="1" dirty="0">
                <a:solidFill>
                  <a:srgbClr val="92D050"/>
                </a:solidFill>
              </a:rPr>
              <a:t> </a:t>
            </a:r>
            <a:r>
              <a:rPr lang="ru-RU" i="1" dirty="0" err="1">
                <a:solidFill>
                  <a:srgbClr val="92D050"/>
                </a:solidFill>
              </a:rPr>
              <a:t>коханки</a:t>
            </a:r>
            <a:r>
              <a:rPr lang="ru-RU" i="1" dirty="0">
                <a:solidFill>
                  <a:srgbClr val="92D050"/>
                </a:solidFill>
              </a:rPr>
              <a:t>, </a:t>
            </a:r>
            <a:r>
              <a:rPr lang="ru-RU" i="1" dirty="0" err="1">
                <a:solidFill>
                  <a:srgbClr val="92D050"/>
                </a:solidFill>
              </a:rPr>
              <a:t>маркізи</a:t>
            </a:r>
            <a:r>
              <a:rPr lang="ru-RU" i="1" dirty="0">
                <a:solidFill>
                  <a:srgbClr val="92D050"/>
                </a:solidFill>
              </a:rPr>
              <a:t> </a:t>
            </a:r>
            <a:r>
              <a:rPr lang="ru-RU" i="1" dirty="0" err="1">
                <a:solidFill>
                  <a:srgbClr val="92D050"/>
                </a:solidFill>
              </a:rPr>
              <a:t>дю</a:t>
            </a:r>
            <a:r>
              <a:rPr lang="ru-RU" i="1" dirty="0">
                <a:solidFill>
                  <a:srgbClr val="92D050"/>
                </a:solidFill>
              </a:rPr>
              <a:t> </a:t>
            </a:r>
            <a:r>
              <a:rPr lang="ru-RU" i="1" dirty="0" err="1">
                <a:solidFill>
                  <a:srgbClr val="92D050"/>
                </a:solidFill>
              </a:rPr>
              <a:t>Шатле</a:t>
            </a:r>
            <a:r>
              <a:rPr lang="ru-RU" i="1" dirty="0">
                <a:solidFill>
                  <a:srgbClr val="92D050"/>
                </a:solidFill>
              </a:rPr>
              <a:t>. Одна з </a:t>
            </a:r>
            <a:r>
              <a:rPr lang="ru-RU" i="1" dirty="0" err="1">
                <a:solidFill>
                  <a:srgbClr val="92D050"/>
                </a:solidFill>
              </a:rPr>
              <a:t>найосвіченіших</a:t>
            </a:r>
            <a:r>
              <a:rPr lang="ru-RU" i="1" dirty="0">
                <a:solidFill>
                  <a:srgbClr val="92D050"/>
                </a:solidFill>
              </a:rPr>
              <a:t> </a:t>
            </a:r>
            <a:r>
              <a:rPr lang="ru-RU" i="1" dirty="0" err="1">
                <a:solidFill>
                  <a:srgbClr val="92D050"/>
                </a:solidFill>
              </a:rPr>
              <a:t>жінок</a:t>
            </a:r>
            <a:r>
              <a:rPr lang="ru-RU" i="1" dirty="0">
                <a:solidFill>
                  <a:srgbClr val="92D050"/>
                </a:solidFill>
              </a:rPr>
              <a:t> того часу</a:t>
            </a:r>
            <a:endParaRPr lang="en-US" i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03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76672"/>
            <a:ext cx="6781800" cy="1600200"/>
          </a:xfrm>
        </p:spPr>
        <p:txBody>
          <a:bodyPr/>
          <a:lstStyle/>
          <a:p>
            <a:pPr algn="ctr"/>
            <a:r>
              <a:rPr lang="ru-RU" i="1" dirty="0" err="1">
                <a:solidFill>
                  <a:srgbClr val="FFC000"/>
                </a:solidFill>
              </a:rPr>
              <a:t>Маркіза</a:t>
            </a:r>
            <a:r>
              <a:rPr lang="ru-RU" i="1" dirty="0">
                <a:solidFill>
                  <a:srgbClr val="FFC000"/>
                </a:solidFill>
              </a:rPr>
              <a:t> </a:t>
            </a:r>
            <a:r>
              <a:rPr lang="ru-RU" i="1" dirty="0" err="1">
                <a:solidFill>
                  <a:srgbClr val="FFC000"/>
                </a:solidFill>
              </a:rPr>
              <a:t>дю</a:t>
            </a:r>
            <a:r>
              <a:rPr lang="ru-RU" i="1" dirty="0">
                <a:solidFill>
                  <a:srgbClr val="FFC000"/>
                </a:solidFill>
              </a:rPr>
              <a:t> </a:t>
            </a:r>
            <a:r>
              <a:rPr lang="ru-RU" i="1" dirty="0" err="1">
                <a:solidFill>
                  <a:srgbClr val="FFC000"/>
                </a:solidFill>
              </a:rPr>
              <a:t>Шатле</a:t>
            </a:r>
            <a:endParaRPr lang="en-US" i="1" dirty="0">
              <a:solidFill>
                <a:srgbClr val="FFC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988840"/>
            <a:ext cx="7632848" cy="4208884"/>
          </a:xfrm>
        </p:spPr>
      </p:pic>
    </p:spTree>
    <p:extLst>
      <p:ext uri="{BB962C8B-B14F-4D97-AF65-F5344CB8AC3E}">
        <p14:creationId xmlns:p14="http://schemas.microsoft.com/office/powerpoint/2010/main" val="300428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136</TotalTime>
  <Words>698</Words>
  <Application>Microsoft Office PowerPoint</Application>
  <PresentationFormat>Экран (4:3)</PresentationFormat>
  <Paragraphs>54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NewsPrint</vt:lpstr>
      <vt:lpstr>Вольтер (Марі Франсуа Аруе) (1694 -1778)</vt:lpstr>
      <vt:lpstr>Презентация PowerPoint</vt:lpstr>
      <vt:lpstr>План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Маркіза дю Шатле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Вольтер (Марі Франсуа Аруе) (1694 -1778)</dc:title>
  <dc:creator>Таня</dc:creator>
  <cp:lastModifiedBy>Таня</cp:lastModifiedBy>
  <cp:revision>12</cp:revision>
  <dcterms:created xsi:type="dcterms:W3CDTF">2014-10-19T13:00:14Z</dcterms:created>
  <dcterms:modified xsi:type="dcterms:W3CDTF">2015-02-03T18:57:00Z</dcterms:modified>
</cp:coreProperties>
</file>