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60" r:id="rId2"/>
    <p:sldId id="269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med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754052"/>
            <a:ext cx="6143636" cy="410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643074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Альбер Камю</a:t>
            </a:r>
            <a:br>
              <a:rPr lang="uk-UA" sz="3600" b="1" dirty="0" smtClean="0">
                <a:solidFill>
                  <a:srgbClr val="7030A0"/>
                </a:solidFill>
              </a:rPr>
            </a:br>
            <a:r>
              <a:rPr lang="uk-UA" sz="3600" b="1" dirty="0" smtClean="0">
                <a:solidFill>
                  <a:srgbClr val="7030A0"/>
                </a:solidFill>
              </a:rPr>
              <a:t>(1913-1960)</a:t>
            </a:r>
            <a:r>
              <a:rPr lang="uk-UA" sz="3200" b="1" dirty="0">
                <a:solidFill>
                  <a:srgbClr val="7030A0"/>
                </a:solidFill>
              </a:rPr>
              <a:t/>
            </a:r>
            <a:br>
              <a:rPr lang="uk-UA" sz="3200" b="1" dirty="0">
                <a:solidFill>
                  <a:srgbClr val="7030A0"/>
                </a:solidFill>
              </a:rPr>
            </a:br>
            <a:r>
              <a:rPr lang="uk-UA" sz="3200" b="1" dirty="0" smtClean="0">
                <a:solidFill>
                  <a:srgbClr val="7030A0"/>
                </a:solidFill>
              </a:rPr>
              <a:t> французький письменник і мислитель, один з найяскравіших представників літератури екзистенціалізму.</a:t>
            </a:r>
            <a:endParaRPr lang="uk-UA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" name="Содержимое 4" descr="2014-01-25-12-16-53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3" y="1428736"/>
            <a:ext cx="7496382" cy="542926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14291"/>
            <a:ext cx="9144000" cy="19288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solidFill>
                  <a:srgbClr val="7030A0"/>
                </a:solidFill>
              </a:rPr>
              <a:t>Навіть свою собаку він назвав </a:t>
            </a:r>
            <a:r>
              <a:rPr lang="uk-UA" sz="3600" b="1" dirty="0" err="1" smtClean="0">
                <a:solidFill>
                  <a:srgbClr val="7030A0"/>
                </a:solidFill>
              </a:rPr>
              <a:t>Сігарет</a:t>
            </a:r>
            <a:r>
              <a:rPr lang="uk-UA" sz="3600" b="1" dirty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(</a:t>
            </a:r>
            <a:r>
              <a:rPr lang="en-US" sz="3600" b="1" dirty="0" smtClean="0">
                <a:solidFill>
                  <a:srgbClr val="7030A0"/>
                </a:solidFill>
              </a:rPr>
              <a:t>Cigarette</a:t>
            </a:r>
            <a:r>
              <a:rPr lang="uk-UA" sz="3600" b="1" dirty="0" smtClean="0">
                <a:solidFill>
                  <a:srgbClr val="7030A0"/>
                </a:solidFill>
              </a:rPr>
              <a:t>).</a:t>
            </a:r>
            <a:endParaRPr lang="uk-UA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" name="Содержимое 4" descr="2014-01-25-10-37-39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7" y="2143117"/>
            <a:ext cx="7924313" cy="471488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7030A0"/>
                </a:solidFill>
              </a:rPr>
              <a:t>Альбер Камю дуже захоплювався театром.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7030A0"/>
                </a:solidFill>
              </a:rPr>
              <a:t>В 1936 році створив самодіяльний </a:t>
            </a:r>
            <a:r>
              <a:rPr lang="uk-UA" b="1" dirty="0" err="1" smtClean="0">
                <a:solidFill>
                  <a:srgbClr val="7030A0"/>
                </a:solidFill>
              </a:rPr>
              <a:t>“Театр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r>
              <a:rPr lang="uk-UA" b="1" dirty="0" err="1" smtClean="0">
                <a:solidFill>
                  <a:srgbClr val="7030A0"/>
                </a:solidFill>
              </a:rPr>
              <a:t>праці”</a:t>
            </a:r>
            <a:r>
              <a:rPr lang="uk-UA" b="1" dirty="0" smtClean="0">
                <a:solidFill>
                  <a:srgbClr val="7030A0"/>
                </a:solidFill>
              </a:rPr>
              <a:t>.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7030A0"/>
                </a:solidFill>
              </a:rPr>
              <a:t>Здійснив постановку </a:t>
            </a:r>
            <a:r>
              <a:rPr lang="uk-UA" b="1" dirty="0" err="1" smtClean="0">
                <a:solidFill>
                  <a:srgbClr val="7030A0"/>
                </a:solidFill>
              </a:rPr>
              <a:t>“Братів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r>
              <a:rPr lang="uk-UA" b="1" dirty="0" err="1" smtClean="0">
                <a:solidFill>
                  <a:srgbClr val="7030A0"/>
                </a:solidFill>
              </a:rPr>
              <a:t>Карамазових”</a:t>
            </a:r>
            <a:r>
              <a:rPr lang="uk-UA" b="1" dirty="0" smtClean="0">
                <a:solidFill>
                  <a:srgbClr val="7030A0"/>
                </a:solidFill>
              </a:rPr>
              <a:t> за Достоєвським,  де сам зіграв Івана </a:t>
            </a:r>
            <a:r>
              <a:rPr lang="uk-UA" b="1" dirty="0">
                <a:solidFill>
                  <a:srgbClr val="7030A0"/>
                </a:solidFill>
              </a:rPr>
              <a:t>К</a:t>
            </a:r>
            <a:r>
              <a:rPr lang="uk-UA" b="1" dirty="0" smtClean="0">
                <a:solidFill>
                  <a:srgbClr val="7030A0"/>
                </a:solidFill>
              </a:rPr>
              <a:t>арамазова.</a:t>
            </a:r>
            <a:endParaRPr lang="uk-UA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" name="Содержимое 4" descr="2014-01-25-10-36-10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38214" y="0"/>
            <a:ext cx="4467337" cy="686286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428604"/>
            <a:ext cx="4357718" cy="64293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solidFill>
                  <a:srgbClr val="7030A0"/>
                </a:solidFill>
              </a:rPr>
              <a:t>1957 року </a:t>
            </a:r>
            <a:r>
              <a:rPr lang="uk-UA" sz="3600" b="1" dirty="0">
                <a:solidFill>
                  <a:srgbClr val="7030A0"/>
                </a:solidFill>
              </a:rPr>
              <a:t>К</a:t>
            </a:r>
            <a:r>
              <a:rPr lang="uk-UA" sz="3600" b="1" dirty="0" smtClean="0">
                <a:solidFill>
                  <a:srgbClr val="7030A0"/>
                </a:solidFill>
              </a:rPr>
              <a:t>амю була присуджена Нобелівська премія з літератури </a:t>
            </a:r>
            <a:r>
              <a:rPr lang="uk-UA" sz="3600" b="1" dirty="0" err="1" smtClean="0">
                <a:solidFill>
                  <a:srgbClr val="7030A0"/>
                </a:solidFill>
              </a:rPr>
              <a:t>“за</a:t>
            </a:r>
            <a:r>
              <a:rPr lang="uk-UA" sz="3600" b="1" dirty="0" smtClean="0">
                <a:solidFill>
                  <a:srgbClr val="7030A0"/>
                </a:solidFill>
              </a:rPr>
              <a:t> великий внесок до літератури, що висвітив значення людської </a:t>
            </a:r>
            <a:r>
              <a:rPr lang="uk-UA" sz="3600" b="1" dirty="0" err="1" smtClean="0">
                <a:solidFill>
                  <a:srgbClr val="7030A0"/>
                </a:solidFill>
              </a:rPr>
              <a:t>совісті”</a:t>
            </a:r>
            <a:r>
              <a:rPr lang="uk-UA" sz="3600" b="1" dirty="0" smtClean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" name="Содержимое 4" descr="2014-01-25-10-36-54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8" y="2143117"/>
            <a:ext cx="6149232" cy="471488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14290"/>
            <a:ext cx="9144000" cy="5840435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7030A0"/>
                </a:solidFill>
              </a:rPr>
              <a:t>Але звання нобелівського лауреата все життя не давало йому спокою. Адже він завжди вважав себе людиною простою. А за спогадами близьких йому людей, його улюбленою стравою була кукурудзяна каша.</a:t>
            </a:r>
            <a:endParaRPr lang="uk-UA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" name="Содержимое 4" descr="2014-01-25-10-40-48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143040" y="2285992"/>
            <a:ext cx="6533414" cy="457200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14290"/>
            <a:ext cx="9144000" cy="64294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3200" b="1" dirty="0" smtClean="0">
                <a:solidFill>
                  <a:srgbClr val="7030A0"/>
                </a:solidFill>
              </a:rPr>
              <a:t>       Загинув Камю 4 січня 1960 року, коли разом з сім</a:t>
            </a:r>
            <a:r>
              <a:rPr lang="en-US" sz="3200" b="1" dirty="0" smtClean="0">
                <a:solidFill>
                  <a:srgbClr val="7030A0"/>
                </a:solidFill>
              </a:rPr>
              <a:t>’</a:t>
            </a:r>
            <a:r>
              <a:rPr lang="uk-UA" sz="3200" b="1" dirty="0" err="1" smtClean="0">
                <a:solidFill>
                  <a:srgbClr val="7030A0"/>
                </a:solidFill>
              </a:rPr>
              <a:t>єю</a:t>
            </a:r>
            <a:r>
              <a:rPr lang="uk-UA" sz="3200" b="1" dirty="0" smtClean="0">
                <a:solidFill>
                  <a:srgbClr val="7030A0"/>
                </a:solidFill>
              </a:rPr>
              <a:t> свого друга Мішеля </a:t>
            </a:r>
            <a:r>
              <a:rPr lang="uk-UA" sz="3200" b="1" dirty="0" err="1" smtClean="0">
                <a:solidFill>
                  <a:srgbClr val="7030A0"/>
                </a:solidFill>
              </a:rPr>
              <a:t>Галлімара</a:t>
            </a:r>
            <a:r>
              <a:rPr lang="uk-UA" sz="3200" b="1" dirty="0" smtClean="0">
                <a:solidFill>
                  <a:srgbClr val="7030A0"/>
                </a:solidFill>
              </a:rPr>
              <a:t> повертався з </a:t>
            </a:r>
            <a:r>
              <a:rPr lang="uk-UA" sz="3200" b="1" dirty="0" err="1">
                <a:solidFill>
                  <a:srgbClr val="7030A0"/>
                </a:solidFill>
              </a:rPr>
              <a:t>П</a:t>
            </a:r>
            <a:r>
              <a:rPr lang="uk-UA" sz="3200" b="1" dirty="0" err="1" smtClean="0">
                <a:solidFill>
                  <a:srgbClr val="7030A0"/>
                </a:solidFill>
              </a:rPr>
              <a:t>рованса</a:t>
            </a:r>
            <a:r>
              <a:rPr lang="uk-UA" sz="3200" b="1" dirty="0" smtClean="0">
                <a:solidFill>
                  <a:srgbClr val="7030A0"/>
                </a:solidFill>
              </a:rPr>
              <a:t> до Парижу і </a:t>
            </a:r>
            <a:r>
              <a:rPr lang="uk-UA" sz="3200" b="1" smtClean="0">
                <a:solidFill>
                  <a:srgbClr val="7030A0"/>
                </a:solidFill>
              </a:rPr>
              <a:t>потрапив </a:t>
            </a:r>
            <a:r>
              <a:rPr lang="uk-UA" sz="3200" b="1" smtClean="0">
                <a:solidFill>
                  <a:srgbClr val="7030A0"/>
                </a:solidFill>
              </a:rPr>
              <a:t>у </a:t>
            </a:r>
            <a:r>
              <a:rPr lang="uk-UA" sz="3200" b="1" dirty="0" smtClean="0">
                <a:solidFill>
                  <a:srgbClr val="7030A0"/>
                </a:solidFill>
              </a:rPr>
              <a:t>ДТП.  </a:t>
            </a:r>
          </a:p>
          <a:p>
            <a:pPr>
              <a:buNone/>
            </a:pPr>
            <a:r>
              <a:rPr lang="uk-UA" sz="3200" b="1" dirty="0" smtClean="0">
                <a:solidFill>
                  <a:srgbClr val="7030A0"/>
                </a:solidFill>
              </a:rPr>
              <a:t>        Альбер загинув миттєво, його смерть                </a:t>
            </a:r>
          </a:p>
          <a:p>
            <a:pPr>
              <a:buNone/>
            </a:pPr>
            <a:r>
              <a:rPr lang="uk-UA" sz="3200" b="1" dirty="0">
                <a:solidFill>
                  <a:srgbClr val="7030A0"/>
                </a:solidFill>
              </a:rPr>
              <a:t> </a:t>
            </a:r>
            <a:r>
              <a:rPr lang="uk-UA" sz="3200" b="1" dirty="0" smtClean="0">
                <a:solidFill>
                  <a:srgbClr val="7030A0"/>
                </a:solidFill>
              </a:rPr>
              <a:t>                                                              наступила о </a:t>
            </a:r>
          </a:p>
          <a:p>
            <a:pPr>
              <a:buNone/>
            </a:pPr>
            <a:r>
              <a:rPr lang="uk-UA" sz="3200" b="1" dirty="0">
                <a:solidFill>
                  <a:srgbClr val="7030A0"/>
                </a:solidFill>
              </a:rPr>
              <a:t> </a:t>
            </a:r>
            <a:r>
              <a:rPr lang="uk-UA" sz="3200" b="1" dirty="0" smtClean="0">
                <a:solidFill>
                  <a:srgbClr val="7030A0"/>
                </a:solidFill>
              </a:rPr>
              <a:t>                                                              13 </a:t>
            </a:r>
            <a:r>
              <a:rPr lang="uk-UA" sz="3200" b="1" dirty="0" err="1" smtClean="0">
                <a:solidFill>
                  <a:srgbClr val="7030A0"/>
                </a:solidFill>
              </a:rPr>
              <a:t>годіні</a:t>
            </a:r>
            <a:r>
              <a:rPr lang="uk-UA" sz="3200" b="1" dirty="0" smtClean="0">
                <a:solidFill>
                  <a:srgbClr val="7030A0"/>
                </a:solidFill>
              </a:rPr>
              <a:t> 54  </a:t>
            </a:r>
          </a:p>
          <a:p>
            <a:pPr>
              <a:buNone/>
            </a:pPr>
            <a:r>
              <a:rPr lang="uk-UA" sz="3200" b="1" dirty="0">
                <a:solidFill>
                  <a:srgbClr val="7030A0"/>
                </a:solidFill>
              </a:rPr>
              <a:t> </a:t>
            </a:r>
            <a:r>
              <a:rPr lang="uk-UA" sz="3200" b="1" dirty="0" smtClean="0">
                <a:solidFill>
                  <a:srgbClr val="7030A0"/>
                </a:solidFill>
              </a:rPr>
              <a:t>                                                              хвилини.</a:t>
            </a:r>
          </a:p>
          <a:p>
            <a:pPr>
              <a:buNone/>
            </a:pPr>
            <a:r>
              <a:rPr lang="uk-UA" sz="3200" b="1" dirty="0" smtClean="0">
                <a:solidFill>
                  <a:srgbClr val="7030A0"/>
                </a:solidFill>
              </a:rPr>
              <a:t>                                                                 Мішель помер в               </a:t>
            </a:r>
          </a:p>
          <a:p>
            <a:pPr>
              <a:buNone/>
            </a:pPr>
            <a:r>
              <a:rPr lang="uk-UA" sz="3200" b="1" dirty="0">
                <a:solidFill>
                  <a:srgbClr val="7030A0"/>
                </a:solidFill>
              </a:rPr>
              <a:t> </a:t>
            </a:r>
            <a:r>
              <a:rPr lang="uk-UA" sz="3200" b="1" dirty="0" smtClean="0">
                <a:solidFill>
                  <a:srgbClr val="7030A0"/>
                </a:solidFill>
              </a:rPr>
              <a:t>                                                              лікарні через два </a:t>
            </a:r>
          </a:p>
          <a:p>
            <a:pPr>
              <a:buNone/>
            </a:pPr>
            <a:r>
              <a:rPr lang="uk-UA" sz="3200" b="1" dirty="0">
                <a:solidFill>
                  <a:srgbClr val="7030A0"/>
                </a:solidFill>
              </a:rPr>
              <a:t> </a:t>
            </a:r>
            <a:r>
              <a:rPr lang="uk-UA" sz="3200" b="1" dirty="0" smtClean="0">
                <a:solidFill>
                  <a:srgbClr val="7030A0"/>
                </a:solidFill>
              </a:rPr>
              <a:t>                                                              дні. Дружина і               </a:t>
            </a:r>
          </a:p>
          <a:p>
            <a:pPr>
              <a:buNone/>
            </a:pPr>
            <a:r>
              <a:rPr lang="uk-UA" sz="3200" b="1" dirty="0">
                <a:solidFill>
                  <a:srgbClr val="7030A0"/>
                </a:solidFill>
              </a:rPr>
              <a:t> </a:t>
            </a:r>
            <a:r>
              <a:rPr lang="uk-UA" sz="3200" b="1" dirty="0" smtClean="0">
                <a:solidFill>
                  <a:srgbClr val="7030A0"/>
                </a:solidFill>
              </a:rPr>
              <a:t>                                                              діти залишилися               </a:t>
            </a:r>
          </a:p>
          <a:p>
            <a:pPr>
              <a:buNone/>
            </a:pPr>
            <a:r>
              <a:rPr lang="uk-UA" sz="3200" b="1" dirty="0">
                <a:solidFill>
                  <a:srgbClr val="7030A0"/>
                </a:solidFill>
              </a:rPr>
              <a:t> </a:t>
            </a:r>
            <a:r>
              <a:rPr lang="uk-UA" sz="3200" b="1" dirty="0" smtClean="0">
                <a:solidFill>
                  <a:srgbClr val="7030A0"/>
                </a:solidFill>
              </a:rPr>
              <a:t>                                                              живими.</a:t>
            </a:r>
            <a:endParaRPr lang="uk-UA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" name="Содержимое 4" descr="2014-01-25-11-02-47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541" y="0"/>
            <a:ext cx="4623897" cy="686706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214290"/>
            <a:ext cx="4786314" cy="664371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b="1" dirty="0" smtClean="0">
                <a:solidFill>
                  <a:srgbClr val="7030A0"/>
                </a:solidFill>
              </a:rPr>
              <a:t>      У 2011 році на сторінках однієї італійської газети було висловлено версію, згідно якої автокатастрофа, в якій загинув Камю, була </a:t>
            </a:r>
            <a:r>
              <a:rPr lang="uk-UA" b="1" dirty="0" err="1" smtClean="0">
                <a:solidFill>
                  <a:srgbClr val="7030A0"/>
                </a:solidFill>
              </a:rPr>
              <a:t>підлаштована</a:t>
            </a:r>
            <a:r>
              <a:rPr lang="uk-UA" b="1" dirty="0" smtClean="0">
                <a:solidFill>
                  <a:srgbClr val="7030A0"/>
                </a:solidFill>
              </a:rPr>
              <a:t> радянськими </a:t>
            </a:r>
            <a:r>
              <a:rPr lang="uk-UA" b="1" dirty="0" err="1" smtClean="0">
                <a:solidFill>
                  <a:srgbClr val="7030A0"/>
                </a:solidFill>
              </a:rPr>
              <a:t>спецлужбами</a:t>
            </a:r>
            <a:r>
              <a:rPr lang="uk-UA" b="1" dirty="0" smtClean="0">
                <a:solidFill>
                  <a:srgbClr val="7030A0"/>
                </a:solidFill>
              </a:rPr>
              <a:t> за особистою вказівкою міністра закордонних справ СРСР </a:t>
            </a:r>
            <a:r>
              <a:rPr lang="uk-UA" b="1" dirty="0" err="1" smtClean="0">
                <a:solidFill>
                  <a:srgbClr val="7030A0"/>
                </a:solidFill>
              </a:rPr>
              <a:t>Шепілова</a:t>
            </a:r>
            <a:r>
              <a:rPr lang="uk-UA" b="1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r>
              <a:rPr lang="uk-UA" b="1" dirty="0" smtClean="0">
                <a:solidFill>
                  <a:srgbClr val="7030A0"/>
                </a:solidFill>
              </a:rPr>
              <a:t>       Так радянська </a:t>
            </a:r>
            <a:r>
              <a:rPr lang="uk-UA" b="1" dirty="0" smtClean="0">
                <a:solidFill>
                  <a:srgbClr val="7030A0"/>
                </a:solidFill>
              </a:rPr>
              <a:t>в</a:t>
            </a:r>
            <a:r>
              <a:rPr lang="uk-UA" b="1" dirty="0" smtClean="0">
                <a:solidFill>
                  <a:srgbClr val="7030A0"/>
                </a:solidFill>
              </a:rPr>
              <a:t>лада </a:t>
            </a:r>
            <a:r>
              <a:rPr lang="uk-UA" b="1" dirty="0" smtClean="0">
                <a:solidFill>
                  <a:srgbClr val="7030A0"/>
                </a:solidFill>
              </a:rPr>
              <a:t>ніби помстилась за те, що Камю публічно засудив радянське вторгнення до Угорщини та виступав на підтримку Бориса </a:t>
            </a:r>
            <a:r>
              <a:rPr lang="uk-UA" b="1" dirty="0" err="1" smtClean="0">
                <a:solidFill>
                  <a:srgbClr val="7030A0"/>
                </a:solidFill>
              </a:rPr>
              <a:t>Пастернака</a:t>
            </a:r>
            <a:r>
              <a:rPr lang="uk-UA" b="1" dirty="0" smtClean="0">
                <a:solidFill>
                  <a:srgbClr val="7030A0"/>
                </a:solidFill>
              </a:rPr>
              <a:t>. </a:t>
            </a:r>
            <a:endParaRPr lang="uk-UA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Творчість письменника</a:t>
            </a:r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Есе </a:t>
            </a:r>
            <a:r>
              <a:rPr lang="uk-UA" b="1" dirty="0" err="1" smtClean="0">
                <a:solidFill>
                  <a:srgbClr val="7030A0"/>
                </a:solidFill>
              </a:rPr>
              <a:t>“Міф</a:t>
            </a:r>
            <a:r>
              <a:rPr lang="uk-UA" b="1" dirty="0" smtClean="0">
                <a:solidFill>
                  <a:srgbClr val="7030A0"/>
                </a:solidFill>
              </a:rPr>
              <a:t> про </a:t>
            </a:r>
            <a:r>
              <a:rPr lang="uk-UA" b="1" dirty="0" err="1" smtClean="0">
                <a:solidFill>
                  <a:srgbClr val="7030A0"/>
                </a:solidFill>
              </a:rPr>
              <a:t>Сізіфа”</a:t>
            </a:r>
            <a:r>
              <a:rPr lang="uk-UA" b="1" dirty="0" smtClean="0">
                <a:solidFill>
                  <a:srgbClr val="7030A0"/>
                </a:solidFill>
              </a:rPr>
              <a:t>, </a:t>
            </a:r>
            <a:r>
              <a:rPr lang="uk-UA" b="1" dirty="0" err="1" smtClean="0">
                <a:solidFill>
                  <a:srgbClr val="7030A0"/>
                </a:solidFill>
              </a:rPr>
              <a:t>“Бунтівна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r>
              <a:rPr lang="uk-UA" b="1" dirty="0" err="1" smtClean="0">
                <a:solidFill>
                  <a:srgbClr val="7030A0"/>
                </a:solidFill>
              </a:rPr>
              <a:t>людина”</a:t>
            </a:r>
            <a:r>
              <a:rPr lang="uk-UA" b="1" dirty="0" smtClean="0">
                <a:solidFill>
                  <a:srgbClr val="7030A0"/>
                </a:solidFill>
              </a:rPr>
              <a:t>, </a:t>
            </a:r>
            <a:r>
              <a:rPr lang="uk-UA" b="1" dirty="0" err="1" smtClean="0">
                <a:solidFill>
                  <a:srgbClr val="7030A0"/>
                </a:solidFill>
              </a:rPr>
              <a:t>“Своєчасні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r>
              <a:rPr lang="uk-UA" b="1" dirty="0" err="1" smtClean="0">
                <a:solidFill>
                  <a:srgbClr val="7030A0"/>
                </a:solidFill>
              </a:rPr>
              <a:t>роздуми”</a:t>
            </a:r>
            <a:r>
              <a:rPr lang="uk-UA" b="1" dirty="0" smtClean="0">
                <a:solidFill>
                  <a:srgbClr val="7030A0"/>
                </a:solidFill>
              </a:rPr>
              <a:t>,</a:t>
            </a:r>
          </a:p>
          <a:p>
            <a:r>
              <a:rPr lang="uk-UA" b="1" dirty="0" smtClean="0">
                <a:solidFill>
                  <a:srgbClr val="7030A0"/>
                </a:solidFill>
              </a:rPr>
              <a:t>Романи: </a:t>
            </a:r>
            <a:r>
              <a:rPr lang="uk-UA" b="1" dirty="0" err="1" smtClean="0">
                <a:solidFill>
                  <a:srgbClr val="7030A0"/>
                </a:solidFill>
              </a:rPr>
              <a:t>“Чума”</a:t>
            </a:r>
            <a:r>
              <a:rPr lang="uk-UA" b="1" dirty="0" smtClean="0">
                <a:solidFill>
                  <a:srgbClr val="7030A0"/>
                </a:solidFill>
              </a:rPr>
              <a:t>, </a:t>
            </a:r>
            <a:r>
              <a:rPr lang="uk-UA" b="1" dirty="0" err="1" smtClean="0">
                <a:solidFill>
                  <a:srgbClr val="7030A0"/>
                </a:solidFill>
              </a:rPr>
              <a:t>“Щаслива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r>
              <a:rPr lang="uk-UA" b="1" dirty="0" err="1" smtClean="0">
                <a:solidFill>
                  <a:srgbClr val="7030A0"/>
                </a:solidFill>
              </a:rPr>
              <a:t>смерть”</a:t>
            </a:r>
            <a:r>
              <a:rPr lang="uk-UA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uk-UA" b="1" dirty="0" smtClean="0">
                <a:solidFill>
                  <a:srgbClr val="7030A0"/>
                </a:solidFill>
              </a:rPr>
              <a:t>П</a:t>
            </a:r>
            <a:r>
              <a:rPr lang="en-US" b="1" dirty="0" smtClean="0">
                <a:solidFill>
                  <a:srgbClr val="7030A0"/>
                </a:solidFill>
              </a:rPr>
              <a:t>’</a:t>
            </a:r>
            <a:r>
              <a:rPr lang="uk-UA" b="1" dirty="0" err="1" smtClean="0">
                <a:solidFill>
                  <a:srgbClr val="7030A0"/>
                </a:solidFill>
              </a:rPr>
              <a:t>єси</a:t>
            </a:r>
            <a:r>
              <a:rPr lang="uk-UA" b="1" dirty="0" smtClean="0">
                <a:solidFill>
                  <a:srgbClr val="7030A0"/>
                </a:solidFill>
              </a:rPr>
              <a:t>: </a:t>
            </a:r>
            <a:r>
              <a:rPr lang="uk-UA" b="1" dirty="0" err="1" smtClean="0">
                <a:solidFill>
                  <a:srgbClr val="7030A0"/>
                </a:solidFill>
              </a:rPr>
              <a:t>“Стан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r>
              <a:rPr lang="uk-UA" b="1" dirty="0" err="1" smtClean="0">
                <a:solidFill>
                  <a:srgbClr val="7030A0"/>
                </a:solidFill>
              </a:rPr>
              <a:t>облоги”</a:t>
            </a:r>
            <a:r>
              <a:rPr lang="uk-UA" b="1" dirty="0" smtClean="0">
                <a:solidFill>
                  <a:srgbClr val="7030A0"/>
                </a:solidFill>
              </a:rPr>
              <a:t>, </a:t>
            </a:r>
            <a:r>
              <a:rPr lang="uk-UA" b="1" dirty="0" err="1" smtClean="0">
                <a:solidFill>
                  <a:srgbClr val="7030A0"/>
                </a:solidFill>
              </a:rPr>
              <a:t>“Праведні”</a:t>
            </a:r>
            <a:r>
              <a:rPr lang="uk-UA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uk-UA" b="1" dirty="0" smtClean="0">
                <a:solidFill>
                  <a:srgbClr val="7030A0"/>
                </a:solidFill>
              </a:rPr>
              <a:t>Повість </a:t>
            </a:r>
            <a:r>
              <a:rPr lang="uk-UA" b="1" dirty="0" err="1" smtClean="0">
                <a:solidFill>
                  <a:srgbClr val="7030A0"/>
                </a:solidFill>
              </a:rPr>
              <a:t>“Падіння”</a:t>
            </a:r>
            <a:r>
              <a:rPr lang="uk-UA" b="1" dirty="0" smtClean="0">
                <a:solidFill>
                  <a:srgbClr val="7030A0"/>
                </a:solidFill>
              </a:rPr>
              <a:t>.</a:t>
            </a:r>
          </a:p>
          <a:p>
            <a:endParaRPr lang="uk-UA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344074"/>
            <a:ext cx="3286148" cy="518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Художній світ А. Камю вирізняють:</a:t>
            </a:r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4572000" cy="5143536"/>
          </a:xfrm>
        </p:spPr>
        <p:txBody>
          <a:bodyPr>
            <a:normAutofit fontScale="70000" lnSpcReduction="20000"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3600" b="1" dirty="0">
                <a:solidFill>
                  <a:srgbClr val="7030A0"/>
                </a:solidFill>
              </a:rPr>
              <a:t>Щільний </a:t>
            </a:r>
            <a:r>
              <a:rPr lang="uk-UA" sz="3600" b="1" dirty="0" err="1">
                <a:solidFill>
                  <a:srgbClr val="7030A0"/>
                </a:solidFill>
              </a:rPr>
              <a:t>зв</a:t>
            </a:r>
            <a:r>
              <a:rPr lang="en-US" sz="3600" b="1" dirty="0">
                <a:solidFill>
                  <a:srgbClr val="7030A0"/>
                </a:solidFill>
              </a:rPr>
              <a:t>’</a:t>
            </a:r>
            <a:r>
              <a:rPr lang="uk-UA" sz="3600" b="1" dirty="0" err="1">
                <a:solidFill>
                  <a:srgbClr val="7030A0"/>
                </a:solidFill>
              </a:rPr>
              <a:t>язок</a:t>
            </a:r>
            <a:r>
              <a:rPr lang="uk-UA" sz="3600" b="1" dirty="0">
                <a:solidFill>
                  <a:srgbClr val="7030A0"/>
                </a:solidFill>
              </a:rPr>
              <a:t> з </a:t>
            </a:r>
            <a:r>
              <a:rPr lang="uk-UA" sz="3600" b="1" dirty="0" err="1">
                <a:solidFill>
                  <a:srgbClr val="7030A0"/>
                </a:solidFill>
              </a:rPr>
              <a:t>екзистенціалістськими</a:t>
            </a:r>
            <a:r>
              <a:rPr lang="uk-UA" sz="3600" b="1" dirty="0">
                <a:solidFill>
                  <a:srgbClr val="7030A0"/>
                </a:solidFill>
              </a:rPr>
              <a:t> ідеями та концепціями;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3600" b="1" dirty="0">
                <a:solidFill>
                  <a:srgbClr val="7030A0"/>
                </a:solidFill>
              </a:rPr>
              <a:t>розкриття трагічного становища людини в </a:t>
            </a:r>
            <a:r>
              <a:rPr lang="uk-UA" sz="3600" b="1" dirty="0" err="1">
                <a:solidFill>
                  <a:srgbClr val="7030A0"/>
                </a:solidFill>
              </a:rPr>
              <a:t>“світі</a:t>
            </a:r>
            <a:r>
              <a:rPr lang="uk-UA" sz="3600" b="1" dirty="0">
                <a:solidFill>
                  <a:srgbClr val="7030A0"/>
                </a:solidFill>
              </a:rPr>
              <a:t> без </a:t>
            </a:r>
            <a:r>
              <a:rPr lang="uk-UA" sz="3600" b="1" dirty="0" err="1">
                <a:solidFill>
                  <a:srgbClr val="7030A0"/>
                </a:solidFill>
              </a:rPr>
              <a:t>Бога”</a:t>
            </a:r>
            <a:r>
              <a:rPr lang="uk-UA" sz="3600" b="1" dirty="0">
                <a:solidFill>
                  <a:srgbClr val="7030A0"/>
                </a:solidFill>
              </a:rPr>
              <a:t>;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3600" b="1" dirty="0">
                <a:solidFill>
                  <a:srgbClr val="7030A0"/>
                </a:solidFill>
              </a:rPr>
              <a:t>аналіз абсурдних взаємин між особистістю і світом;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3600" b="1" dirty="0">
                <a:solidFill>
                  <a:srgbClr val="7030A0"/>
                </a:solidFill>
              </a:rPr>
              <a:t>пошук справжніх духовних цінностей;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3600" b="1" dirty="0">
                <a:solidFill>
                  <a:srgbClr val="7030A0"/>
                </a:solidFill>
              </a:rPr>
              <a:t>змалювання мужньої людини як морального еталона сучасності;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3600" b="1" dirty="0">
                <a:solidFill>
                  <a:srgbClr val="7030A0"/>
                </a:solidFill>
              </a:rPr>
              <a:t>звернення до міфологічних сюжетів.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5" name="Содержимое 4" descr="2014-01-25-10-33-44-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3" y="2357430"/>
            <a:ext cx="4152697" cy="2786082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28860" y="571480"/>
            <a:ext cx="5715040" cy="1357322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</a:rPr>
              <a:t>Словник</a:t>
            </a:r>
            <a:endParaRPr lang="uk-UA" sz="7200" b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2500306"/>
            <a:ext cx="8072494" cy="4357694"/>
          </a:xfrm>
        </p:spPr>
        <p:txBody>
          <a:bodyPr>
            <a:normAutofit/>
          </a:bodyPr>
          <a:lstStyle/>
          <a:p>
            <a:r>
              <a:rPr lang="uk-UA" b="1" dirty="0" err="1" smtClean="0">
                <a:solidFill>
                  <a:srgbClr val="7030A0"/>
                </a:solidFill>
              </a:rPr>
              <a:t>“Екзистенціалізм”</a:t>
            </a:r>
            <a:r>
              <a:rPr lang="uk-UA" b="1" dirty="0" smtClean="0">
                <a:solidFill>
                  <a:srgbClr val="7030A0"/>
                </a:solidFill>
              </a:rPr>
              <a:t> – один із провідних напрямів у філософії ХХ ст.</a:t>
            </a:r>
          </a:p>
          <a:p>
            <a:r>
              <a:rPr lang="uk-UA" b="1" dirty="0" smtClean="0">
                <a:solidFill>
                  <a:srgbClr val="7030A0"/>
                </a:solidFill>
              </a:rPr>
              <a:t>Представники: А. Камю, Ж.П. Сартр, В.Дж. Голдінг.</a:t>
            </a:r>
          </a:p>
          <a:p>
            <a:r>
              <a:rPr lang="uk-UA" b="1" dirty="0" err="1" smtClean="0">
                <a:solidFill>
                  <a:srgbClr val="7030A0"/>
                </a:solidFill>
              </a:rPr>
              <a:t>Екзистенційний</a:t>
            </a:r>
            <a:r>
              <a:rPr lang="uk-UA" b="1" dirty="0" smtClean="0">
                <a:solidFill>
                  <a:srgbClr val="7030A0"/>
                </a:solidFill>
              </a:rPr>
              <a:t> – той, що стосується одвічних питань буття особистості</a:t>
            </a:r>
            <a:endParaRPr lang="uk-UA" b="1" dirty="0">
              <a:solidFill>
                <a:srgbClr val="7030A0"/>
              </a:solidFill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241293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7" name="Содержимое 6" descr="2014-01-25-10-32-38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5072066" cy="687665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357166"/>
            <a:ext cx="4143372" cy="650083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      </a:t>
            </a:r>
            <a:r>
              <a:rPr lang="uk-UA" b="1" dirty="0" smtClean="0">
                <a:solidFill>
                  <a:srgbClr val="7030A0"/>
                </a:solidFill>
              </a:rPr>
              <a:t>Альбер Камю народився 7 листопада 1913 року в Алжирі.</a:t>
            </a:r>
          </a:p>
          <a:p>
            <a:pPr>
              <a:buNone/>
            </a:pPr>
            <a:r>
              <a:rPr lang="uk-UA" b="1" dirty="0" smtClean="0">
                <a:solidFill>
                  <a:srgbClr val="7030A0"/>
                </a:solidFill>
              </a:rPr>
              <a:t>      Батько був наглядачем </a:t>
            </a:r>
            <a:r>
              <a:rPr lang="uk-UA" b="1" dirty="0">
                <a:solidFill>
                  <a:srgbClr val="7030A0"/>
                </a:solidFill>
              </a:rPr>
              <a:t>у</a:t>
            </a:r>
            <a:r>
              <a:rPr lang="uk-UA" b="1" dirty="0" smtClean="0">
                <a:solidFill>
                  <a:srgbClr val="7030A0"/>
                </a:solidFill>
              </a:rPr>
              <a:t> винному підвалі та помер від поранення на битві під час Першої світової війни.</a:t>
            </a:r>
          </a:p>
          <a:p>
            <a:pPr>
              <a:buNone/>
            </a:pPr>
            <a:r>
              <a:rPr lang="uk-UA" b="1" dirty="0" smtClean="0">
                <a:solidFill>
                  <a:srgbClr val="7030A0"/>
                </a:solidFill>
              </a:rPr>
              <a:t>       Матір була </a:t>
            </a:r>
            <a:r>
              <a:rPr lang="uk-UA" b="1" dirty="0" err="1" smtClean="0">
                <a:solidFill>
                  <a:srgbClr val="7030A0"/>
                </a:solidFill>
              </a:rPr>
              <a:t>напівглуха</a:t>
            </a:r>
            <a:r>
              <a:rPr lang="uk-UA" b="1" dirty="0" smtClean="0">
                <a:solidFill>
                  <a:srgbClr val="7030A0"/>
                </a:solidFill>
              </a:rPr>
              <a:t> та неграмотна і працювала прибиральницею.</a:t>
            </a:r>
          </a:p>
          <a:p>
            <a:pPr>
              <a:buNone/>
            </a:pPr>
            <a:r>
              <a:rPr lang="uk-UA" b="1" dirty="0" smtClean="0">
                <a:solidFill>
                  <a:srgbClr val="7030A0"/>
                </a:solidFill>
              </a:rPr>
              <a:t>        Але вчителі замітили здібного школяра і він почав отримувати стипендію.</a:t>
            </a:r>
            <a:endParaRPr lang="uk-UA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4500562" cy="393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214290"/>
            <a:ext cx="9144000" cy="6429420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rgbClr val="7030A0"/>
                </a:solidFill>
              </a:rPr>
              <a:t>      1932-1936 рр. – навчався на філософському факультеті </a:t>
            </a:r>
            <a:r>
              <a:rPr lang="uk-UA" b="1" dirty="0" err="1" smtClean="0">
                <a:solidFill>
                  <a:srgbClr val="7030A0"/>
                </a:solidFill>
              </a:rPr>
              <a:t>Оранського</a:t>
            </a:r>
            <a:r>
              <a:rPr lang="uk-UA" b="1" dirty="0" smtClean="0">
                <a:solidFill>
                  <a:srgbClr val="7030A0"/>
                </a:solidFill>
              </a:rPr>
              <a:t> університету.</a:t>
            </a:r>
          </a:p>
          <a:p>
            <a:pPr>
              <a:buNone/>
            </a:pPr>
            <a:r>
              <a:rPr lang="uk-UA" b="1" dirty="0" smtClean="0">
                <a:solidFill>
                  <a:srgbClr val="7030A0"/>
                </a:solidFill>
              </a:rPr>
              <a:t>      Захоплювався театром.</a:t>
            </a:r>
          </a:p>
          <a:p>
            <a:pPr>
              <a:buNone/>
            </a:pPr>
            <a:r>
              <a:rPr lang="uk-UA" b="1" dirty="0" smtClean="0">
                <a:solidFill>
                  <a:srgbClr val="7030A0"/>
                </a:solidFill>
              </a:rPr>
              <a:t>      Багато працював, щоб прогодувати себе:  продавцем, дрібним службовцем, писарем.</a:t>
            </a:r>
          </a:p>
          <a:p>
            <a:pPr>
              <a:buNone/>
            </a:pPr>
            <a:r>
              <a:rPr lang="uk-UA" b="1" dirty="0" smtClean="0">
                <a:solidFill>
                  <a:srgbClr val="7030A0"/>
                </a:solidFill>
              </a:rPr>
              <a:t>      Але у 17 років у нього діагностувати туберкульоз, через це мав на 2 роки зупинити навчання, йому                </a:t>
            </a:r>
          </a:p>
          <a:p>
            <a:pPr>
              <a:buNone/>
            </a:pPr>
            <a:r>
              <a:rPr lang="uk-UA" b="1" dirty="0">
                <a:solidFill>
                  <a:srgbClr val="7030A0"/>
                </a:solidFill>
              </a:rPr>
              <a:t> </a:t>
            </a:r>
            <a:r>
              <a:rPr lang="uk-UA" b="1" dirty="0" smtClean="0">
                <a:solidFill>
                  <a:srgbClr val="7030A0"/>
                </a:solidFill>
              </a:rPr>
              <a:t>                                                      відмовили  в               </a:t>
            </a:r>
          </a:p>
          <a:p>
            <a:pPr>
              <a:buNone/>
            </a:pPr>
            <a:r>
              <a:rPr lang="uk-UA" b="1" dirty="0">
                <a:solidFill>
                  <a:srgbClr val="7030A0"/>
                </a:solidFill>
              </a:rPr>
              <a:t> </a:t>
            </a:r>
            <a:r>
              <a:rPr lang="uk-UA" b="1" dirty="0" smtClean="0">
                <a:solidFill>
                  <a:srgbClr val="7030A0"/>
                </a:solidFill>
              </a:rPr>
              <a:t>                                                      післядипломному навчанні </a:t>
            </a:r>
          </a:p>
          <a:p>
            <a:pPr>
              <a:buNone/>
            </a:pPr>
            <a:r>
              <a:rPr lang="uk-UA" b="1" dirty="0" smtClean="0">
                <a:solidFill>
                  <a:srgbClr val="7030A0"/>
                </a:solidFill>
              </a:rPr>
              <a:t>                                                       та службі в армії.</a:t>
            </a:r>
          </a:p>
          <a:p>
            <a:pPr>
              <a:buNone/>
            </a:pPr>
            <a:r>
              <a:rPr lang="uk-UA" b="1" dirty="0" smtClean="0">
                <a:solidFill>
                  <a:srgbClr val="7030A0"/>
                </a:solidFill>
              </a:rPr>
              <a:t>                                                         В цей час почалось його </a:t>
            </a:r>
          </a:p>
          <a:p>
            <a:pPr>
              <a:buNone/>
            </a:pPr>
            <a:r>
              <a:rPr lang="uk-UA" b="1" dirty="0">
                <a:solidFill>
                  <a:srgbClr val="7030A0"/>
                </a:solidFill>
              </a:rPr>
              <a:t> </a:t>
            </a:r>
            <a:r>
              <a:rPr lang="uk-UA" b="1" dirty="0" smtClean="0">
                <a:solidFill>
                  <a:srgbClr val="7030A0"/>
                </a:solidFill>
              </a:rPr>
              <a:t>                                                      захоплення літературою.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7" name="Содержимое 6" descr="2014-01-25-10-47-15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000628" cy="6905629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143504" y="428604"/>
            <a:ext cx="3786214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b="1" dirty="0" smtClean="0">
                <a:solidFill>
                  <a:srgbClr val="7030A0"/>
                </a:solidFill>
              </a:rPr>
              <a:t>       У віці 21 року одружився з 19-річною екстравагантною </a:t>
            </a:r>
            <a:r>
              <a:rPr lang="uk-UA" sz="3200" b="1" dirty="0" err="1" smtClean="0">
                <a:solidFill>
                  <a:srgbClr val="7030A0"/>
                </a:solidFill>
              </a:rPr>
              <a:t>Симоною</a:t>
            </a:r>
            <a:r>
              <a:rPr lang="uk-UA" sz="3200" b="1" dirty="0" smtClean="0">
                <a:solidFill>
                  <a:srgbClr val="7030A0"/>
                </a:solidFill>
              </a:rPr>
              <a:t> </a:t>
            </a:r>
            <a:r>
              <a:rPr lang="uk-UA" sz="3200" b="1" dirty="0" err="1" smtClean="0">
                <a:solidFill>
                  <a:srgbClr val="7030A0"/>
                </a:solidFill>
              </a:rPr>
              <a:t>Ійє</a:t>
            </a:r>
            <a:r>
              <a:rPr lang="uk-UA" sz="3200" b="1" dirty="0" smtClean="0">
                <a:solidFill>
                  <a:srgbClr val="7030A0"/>
                </a:solidFill>
              </a:rPr>
              <a:t>. </a:t>
            </a:r>
          </a:p>
          <a:p>
            <a:pPr>
              <a:buNone/>
            </a:pPr>
            <a:r>
              <a:rPr lang="uk-UA" sz="3200" b="1" dirty="0" smtClean="0">
                <a:solidFill>
                  <a:srgbClr val="7030A0"/>
                </a:solidFill>
              </a:rPr>
              <a:t>      Але вона виявилася морфіністкою і за два роки шлюб розпався.</a:t>
            </a:r>
            <a:endParaRPr lang="uk-UA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7" name="Содержимое 6" descr="2014-01-25-10-48-36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0166" y="1357297"/>
            <a:ext cx="6305327" cy="550070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214290"/>
            <a:ext cx="9144000" cy="59118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solidFill>
                  <a:srgbClr val="7030A0"/>
                </a:solidFill>
              </a:rPr>
              <a:t>У 27 років Камю одружився вдруге – на </a:t>
            </a:r>
            <a:r>
              <a:rPr lang="uk-UA" sz="3200" b="1" dirty="0" err="1" smtClean="0">
                <a:solidFill>
                  <a:srgbClr val="7030A0"/>
                </a:solidFill>
              </a:rPr>
              <a:t>Франсіні</a:t>
            </a:r>
            <a:r>
              <a:rPr lang="uk-UA" sz="3200" b="1" dirty="0" smtClean="0">
                <a:solidFill>
                  <a:srgbClr val="7030A0"/>
                </a:solidFill>
              </a:rPr>
              <a:t> </a:t>
            </a:r>
            <a:r>
              <a:rPr lang="uk-UA" sz="3200" b="1" dirty="0" err="1" smtClean="0">
                <a:solidFill>
                  <a:srgbClr val="7030A0"/>
                </a:solidFill>
              </a:rPr>
              <a:t>Фор</a:t>
            </a:r>
            <a:r>
              <a:rPr lang="uk-UA" sz="3200" b="1" dirty="0" smtClean="0">
                <a:solidFill>
                  <a:srgbClr val="7030A0"/>
                </a:solidFill>
              </a:rPr>
              <a:t>, яка була математиком і піаністкою.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7" name="Содержимое 6" descr="2014-01-25-10-50-50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741943"/>
            <a:ext cx="9144000" cy="511605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596" y="214290"/>
            <a:ext cx="8258204" cy="11430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solidFill>
                  <a:srgbClr val="7030A0"/>
                </a:solidFill>
              </a:rPr>
              <a:t>Вона народила йому двійнят – хлопчика Жана та дівчинку </a:t>
            </a:r>
            <a:r>
              <a:rPr lang="uk-UA" sz="3200" b="1" dirty="0" err="1" smtClean="0">
                <a:solidFill>
                  <a:srgbClr val="7030A0"/>
                </a:solidFill>
              </a:rPr>
              <a:t>Катрін</a:t>
            </a:r>
            <a:r>
              <a:rPr lang="uk-UA" sz="3200" b="1" dirty="0" smtClean="0">
                <a:solidFill>
                  <a:srgbClr val="7030A0"/>
                </a:solidFill>
              </a:rPr>
              <a:t>.</a:t>
            </a:r>
            <a:endParaRPr lang="uk-UA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7" name="Содержимое 6" descr="2014-01-25-10-49-17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526475"/>
            <a:ext cx="5000628" cy="7370597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285860"/>
            <a:ext cx="4500562" cy="55721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solidFill>
                  <a:srgbClr val="7030A0"/>
                </a:solidFill>
              </a:rPr>
              <a:t>    Камю мав декілька романів на стороні. </a:t>
            </a:r>
            <a:r>
              <a:rPr lang="uk-UA" sz="3200" b="1" dirty="0" err="1" smtClean="0">
                <a:solidFill>
                  <a:srgbClr val="7030A0"/>
                </a:solidFill>
              </a:rPr>
              <a:t>Найпримітнішою</a:t>
            </a:r>
            <a:r>
              <a:rPr lang="uk-UA" sz="3200" b="1" dirty="0" smtClean="0">
                <a:solidFill>
                  <a:srgbClr val="7030A0"/>
                </a:solidFill>
              </a:rPr>
              <a:t> його коханкою була Марія </a:t>
            </a:r>
            <a:r>
              <a:rPr lang="uk-UA" sz="3200" b="1" dirty="0" err="1" smtClean="0">
                <a:solidFill>
                  <a:srgbClr val="7030A0"/>
                </a:solidFill>
              </a:rPr>
              <a:t>Казарес</a:t>
            </a:r>
            <a:r>
              <a:rPr lang="uk-UA" sz="3200" b="1" dirty="0" smtClean="0">
                <a:solidFill>
                  <a:srgbClr val="7030A0"/>
                </a:solidFill>
              </a:rPr>
              <a:t>.</a:t>
            </a:r>
          </a:p>
          <a:p>
            <a:pPr algn="ctr">
              <a:buNone/>
            </a:pPr>
            <a:r>
              <a:rPr lang="uk-UA" sz="3200" b="1" dirty="0" smtClean="0">
                <a:solidFill>
                  <a:srgbClr val="7030A0"/>
                </a:solidFill>
              </a:rPr>
              <a:t>“Я не </a:t>
            </a:r>
            <a:r>
              <a:rPr lang="uk-UA" sz="3200" b="1" dirty="0">
                <a:solidFill>
                  <a:srgbClr val="7030A0"/>
                </a:solidFill>
              </a:rPr>
              <a:t>с</a:t>
            </a:r>
            <a:r>
              <a:rPr lang="uk-UA" sz="3200" b="1" dirty="0" smtClean="0">
                <a:solidFill>
                  <a:srgbClr val="7030A0"/>
                </a:solidFill>
              </a:rPr>
              <a:t>покушав – я </a:t>
            </a:r>
            <a:r>
              <a:rPr lang="uk-UA" sz="3200" b="1" dirty="0" err="1" smtClean="0">
                <a:solidFill>
                  <a:srgbClr val="7030A0"/>
                </a:solidFill>
              </a:rPr>
              <a:t>піддався”</a:t>
            </a:r>
            <a:r>
              <a:rPr lang="uk-UA" sz="3200" b="1" dirty="0" smtClean="0">
                <a:solidFill>
                  <a:srgbClr val="7030A0"/>
                </a:solidFill>
              </a:rPr>
              <a:t> – писав він.</a:t>
            </a:r>
            <a:endParaRPr lang="uk-UA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7" name="Содержимое 6" descr="2014-01-25-10-43-39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642974" y="0"/>
            <a:ext cx="6477753" cy="68580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357818" y="357166"/>
            <a:ext cx="3786182" cy="678656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3200" b="1" dirty="0" smtClean="0">
                <a:solidFill>
                  <a:srgbClr val="7030A0"/>
                </a:solidFill>
              </a:rPr>
              <a:t>   Альбер палив протягом всього життя. Мало на яких фотографіях він зображений без цигарки.</a:t>
            </a:r>
          </a:p>
          <a:p>
            <a:pPr algn="ctr">
              <a:buNone/>
            </a:pPr>
            <a:r>
              <a:rPr lang="uk-UA" sz="3200" b="1" dirty="0" smtClean="0">
                <a:solidFill>
                  <a:srgbClr val="7030A0"/>
                </a:solidFill>
              </a:rPr>
              <a:t>На цю тему є декілька карикатур, присвячених митцю.</a:t>
            </a:r>
            <a:endParaRPr lang="uk-UA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593</Words>
  <PresentationFormat>Экран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Альбер Камю (1913-1960)  французький письменник і мислитель, один з найяскравіших представників літератури екзистенціалізму.</vt:lpstr>
      <vt:lpstr>Словник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Творчість письменника</vt:lpstr>
      <vt:lpstr>Художній світ А. Камю вирізняють: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Альбер Камю 1913-1960</dc:title>
  <dc:creator>Пользователь</dc:creator>
  <cp:lastModifiedBy>Пользователь</cp:lastModifiedBy>
  <cp:revision>14</cp:revision>
  <dcterms:created xsi:type="dcterms:W3CDTF">2014-01-25T09:16:07Z</dcterms:created>
  <dcterms:modified xsi:type="dcterms:W3CDTF">2014-01-27T05:28:18Z</dcterms:modified>
</cp:coreProperties>
</file>