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714"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8811F511-992A-4C9F-A6EA-63EB91040B2D}" type="datetimeFigureOut">
              <a:rPr lang="ru-RU" smtClean="0"/>
              <a:t>05.03.2014</a:t>
            </a:fld>
            <a:endParaRPr lang="ru-RU" dirty="0"/>
          </a:p>
        </p:txBody>
      </p:sp>
      <p:sp>
        <p:nvSpPr>
          <p:cNvPr id="5" name="Footer Placeholder 4"/>
          <p:cNvSpPr>
            <a:spLocks noGrp="1"/>
          </p:cNvSpPr>
          <p:nvPr>
            <p:ph type="ftr" sz="quarter" idx="11"/>
          </p:nvPr>
        </p:nvSpPr>
        <p:spPr bwMode="white"/>
        <p:txBody>
          <a:bodyPr/>
          <a:lstStyle/>
          <a:p>
            <a:endParaRPr lang="ru-RU" dirty="0"/>
          </a:p>
        </p:txBody>
      </p:sp>
      <p:sp>
        <p:nvSpPr>
          <p:cNvPr id="6" name="Slide Number Placeholder 5"/>
          <p:cNvSpPr>
            <a:spLocks noGrp="1"/>
          </p:cNvSpPr>
          <p:nvPr>
            <p:ph type="sldNum" sz="quarter" idx="12"/>
          </p:nvPr>
        </p:nvSpPr>
        <p:spPr/>
        <p:txBody>
          <a:bodyPr/>
          <a:lstStyle/>
          <a:p>
            <a:fld id="{B2FA5D06-0D3D-4C4A-BA78-D8712A77289B}"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811F511-992A-4C9F-A6EA-63EB91040B2D}" type="datetimeFigureOut">
              <a:rPr lang="ru-RU" smtClean="0"/>
              <a:t>05.03.2014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2FA5D06-0D3D-4C4A-BA78-D8712A77289B}"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811F511-992A-4C9F-A6EA-63EB91040B2D}" type="datetimeFigureOut">
              <a:rPr lang="ru-RU" smtClean="0"/>
              <a:t>05.03.2014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2FA5D06-0D3D-4C4A-BA78-D8712A77289B}"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811F511-992A-4C9F-A6EA-63EB91040B2D}" type="datetimeFigureOut">
              <a:rPr lang="ru-RU" smtClean="0"/>
              <a:t>05.03.2014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2FA5D06-0D3D-4C4A-BA78-D8712A77289B}" type="slidenum">
              <a:rPr lang="ru-RU" smtClean="0"/>
              <a:t>‹#›</a:t>
            </a:fld>
            <a:endParaRPr lang="ru-RU"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11F511-992A-4C9F-A6EA-63EB91040B2D}" type="datetimeFigureOut">
              <a:rPr lang="ru-RU" smtClean="0"/>
              <a:t>05.03.2014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2FA5D06-0D3D-4C4A-BA78-D8712A77289B}" type="slidenum">
              <a:rPr lang="ru-RU" smtClean="0"/>
              <a:t>‹#›</a:t>
            </a:fld>
            <a:endParaRPr lang="ru-R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8811F511-992A-4C9F-A6EA-63EB91040B2D}" type="datetimeFigureOut">
              <a:rPr lang="ru-RU" smtClean="0"/>
              <a:t>05.03.2014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2FA5D06-0D3D-4C4A-BA78-D8712A77289B}" type="slidenum">
              <a:rPr lang="ru-RU" smtClean="0"/>
              <a:t>‹#›</a:t>
            </a:fld>
            <a:endParaRPr lang="ru-RU" dirty="0"/>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8811F511-992A-4C9F-A6EA-63EB91040B2D}" type="datetimeFigureOut">
              <a:rPr lang="ru-RU" smtClean="0"/>
              <a:t>05.03.2014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2FA5D06-0D3D-4C4A-BA78-D8712A77289B}"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811F511-992A-4C9F-A6EA-63EB91040B2D}" type="datetimeFigureOut">
              <a:rPr lang="ru-RU" smtClean="0"/>
              <a:t>05.03.2014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2FA5D06-0D3D-4C4A-BA78-D8712A77289B}" type="slidenum">
              <a:rPr lang="ru-RU" smtClean="0"/>
              <a:t>‹#›</a:t>
            </a:fld>
            <a:endParaRPr lang="ru-R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11F511-992A-4C9F-A6EA-63EB91040B2D}" type="datetimeFigureOut">
              <a:rPr lang="ru-RU" smtClean="0"/>
              <a:t>05.03.2014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2FA5D06-0D3D-4C4A-BA78-D8712A77289B}"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811F511-992A-4C9F-A6EA-63EB91040B2D}" type="datetimeFigureOut">
              <a:rPr lang="ru-RU" smtClean="0"/>
              <a:t>05.03.2014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2FA5D06-0D3D-4C4A-BA78-D8712A77289B}" type="slidenum">
              <a:rPr lang="ru-RU" smtClean="0"/>
              <a:t>‹#›</a:t>
            </a:fld>
            <a:endParaRPr lang="ru-RU" dirty="0"/>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811F511-992A-4C9F-A6EA-63EB91040B2D}" type="datetimeFigureOut">
              <a:rPr lang="ru-RU" smtClean="0"/>
              <a:t>05.03.2014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2FA5D06-0D3D-4C4A-BA78-D8712A77289B}"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811F511-992A-4C9F-A6EA-63EB91040B2D}" type="datetimeFigureOut">
              <a:rPr lang="ru-RU" smtClean="0"/>
              <a:t>05.03.2014</a:t>
            </a:fld>
            <a:endParaRPr lang="ru-RU"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2FA5D06-0D3D-4C4A-BA78-D8712A77289B}"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1916832"/>
            <a:ext cx="6624736" cy="1295400"/>
          </a:xfrm>
        </p:spPr>
        <p:txBody>
          <a:bodyPr>
            <a:noAutofit/>
          </a:bodyPr>
          <a:lstStyle/>
          <a:p>
            <a:r>
              <a:rPr lang="ru-RU" sz="5400" b="1" dirty="0" smtClean="0">
                <a:latin typeface="Times New Roman" pitchFamily="18" charset="0"/>
                <a:cs typeface="Times New Roman" pitchFamily="18" charset="0"/>
              </a:rPr>
              <a:t>Шарль Бодлер </a:t>
            </a:r>
            <a:endParaRPr lang="ru-RU" sz="54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fontScale="32500" lnSpcReduction="20000"/>
          </a:bodyPr>
          <a:lstStyle/>
          <a:p>
            <a:endParaRPr lang="ru-RU" dirty="0" smtClean="0"/>
          </a:p>
          <a:p>
            <a:endParaRPr lang="ru-RU" dirty="0"/>
          </a:p>
          <a:p>
            <a:r>
              <a:rPr lang="ru-RU" sz="4300" dirty="0" smtClean="0"/>
              <a:t>                                                      </a:t>
            </a:r>
            <a:r>
              <a:rPr lang="ru-RU" sz="4900" b="1" dirty="0" smtClean="0">
                <a:solidFill>
                  <a:schemeClr val="tx1"/>
                </a:solidFill>
              </a:rPr>
              <a:t>Виконала: Колесник Інна </a:t>
            </a:r>
            <a:endParaRPr lang="ru-RU" sz="4900" b="1" dirty="0">
              <a:solidFill>
                <a:schemeClr val="tx1"/>
              </a:solidFill>
            </a:endParaRPr>
          </a:p>
        </p:txBody>
      </p:sp>
    </p:spTree>
    <p:extLst>
      <p:ext uri="{BB962C8B-B14F-4D97-AF65-F5344CB8AC3E}">
        <p14:creationId xmlns:p14="http://schemas.microsoft.com/office/powerpoint/2010/main" val="4101766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1052736"/>
            <a:ext cx="6584776" cy="4433665"/>
          </a:xfrm>
        </p:spPr>
        <p:txBody>
          <a:bodyPr>
            <a:normAutofit/>
          </a:bodyPr>
          <a:lstStyle/>
          <a:p>
            <a:pPr algn="just"/>
            <a:r>
              <a:rPr lang="ru-RU" sz="2400" b="1" dirty="0"/>
              <a:t>У 1861 році вийшло друге видання «Квітів Зла», останнє при житті поета, до складу якого включено тридцять п'ять нових віршів. Спроба здійснити третє видання «Квітів зла» наштовхується на відмову головних видавничих будинків Леві, Гарн'є і Етцеля.</a:t>
            </a:r>
          </a:p>
        </p:txBody>
      </p:sp>
    </p:spTree>
    <p:extLst>
      <p:ext uri="{BB962C8B-B14F-4D97-AF65-F5344CB8AC3E}">
        <p14:creationId xmlns:p14="http://schemas.microsoft.com/office/powerpoint/2010/main" val="32032320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196752"/>
            <a:ext cx="6728792" cy="4176464"/>
          </a:xfrm>
        </p:spPr>
        <p:txBody>
          <a:bodyPr>
            <a:noAutofit/>
          </a:bodyPr>
          <a:lstStyle/>
          <a:p>
            <a:pPr algn="just"/>
            <a:r>
              <a:rPr lang="ru-RU" sz="2000" b="1" dirty="0"/>
              <a:t>Незабаром Бодлер висуває свою кандидатуру у Французьку академію, але потім знімає її, вважаючи свій вчинок негідним поета</a:t>
            </a:r>
          </a:p>
          <a:p>
            <a:pPr algn="just"/>
            <a:r>
              <a:rPr lang="ru-RU" sz="2000" b="1" dirty="0"/>
              <a:t>У 1864 журнал «Фігаро»  опублікував шість поем у прозі під заголовком «Паризький сплін» (</a:t>
            </a:r>
            <a:r>
              <a:rPr lang="en-US" sz="2000" b="1" dirty="0"/>
              <a:t>Spleen de Paris). </a:t>
            </a:r>
            <a:r>
              <a:rPr lang="ru-RU" sz="2000" b="1" dirty="0"/>
              <a:t>У квітні 1864 Бодлер, рятуючись від кредиторів, поїхав до Брюсселю.</a:t>
            </a:r>
          </a:p>
          <a:p>
            <a:pPr algn="just"/>
            <a:endParaRPr lang="ru-RU" sz="2000" b="1" dirty="0"/>
          </a:p>
        </p:txBody>
      </p:sp>
    </p:spTree>
    <p:extLst>
      <p:ext uri="{BB962C8B-B14F-4D97-AF65-F5344CB8AC3E}">
        <p14:creationId xmlns:p14="http://schemas.microsoft.com/office/powerpoint/2010/main" val="16218403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980728"/>
            <a:ext cx="6984776" cy="4505673"/>
          </a:xfrm>
        </p:spPr>
        <p:txBody>
          <a:bodyPr>
            <a:noAutofit/>
          </a:bodyPr>
          <a:lstStyle/>
          <a:p>
            <a:r>
              <a:rPr lang="ru-RU" sz="2400" b="1" dirty="0"/>
              <a:t>У 1865 у Бодлера з'явилися симптоми паралічу мови. В 1866 після серцевого нападу мати відвозить Бодлера в Париж в лікарню лікаря Дюваля. 31 серпня 1867 після довгої агонії Бодлер помер на руках матері. Похований 2 вересня на цвинтарі Монпарнасс у Парижі. В останню путь його проводжала лише невелика група друзів.</a:t>
            </a:r>
          </a:p>
        </p:txBody>
      </p:sp>
    </p:spTree>
    <p:extLst>
      <p:ext uri="{BB962C8B-B14F-4D97-AF65-F5344CB8AC3E}">
        <p14:creationId xmlns:p14="http://schemas.microsoft.com/office/powerpoint/2010/main" val="42304049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dirty="0" smtClean="0"/>
              <a:t>Шарль бодлер </a:t>
            </a:r>
            <a:endParaRPr lang="ru-RU" dirty="0"/>
          </a:p>
        </p:txBody>
      </p:sp>
      <p:sp>
        <p:nvSpPr>
          <p:cNvPr id="2" name="Объект 1"/>
          <p:cNvSpPr>
            <a:spLocks noGrp="1"/>
          </p:cNvSpPr>
          <p:nvPr>
            <p:ph idx="1"/>
          </p:nvPr>
        </p:nvSpPr>
        <p:spPr>
          <a:xfrm>
            <a:off x="1043608" y="2348880"/>
            <a:ext cx="6760840" cy="3192017"/>
          </a:xfrm>
        </p:spPr>
        <p:txBody>
          <a:bodyPr>
            <a:noAutofit/>
          </a:bodyPr>
          <a:lstStyle/>
          <a:p>
            <a:pPr indent="0" algn="just">
              <a:buNone/>
            </a:pPr>
            <a:r>
              <a:rPr lang="ru-RU" sz="2400" b="1" dirty="0"/>
              <a:t>Шарль П'єр Бодле́р </a:t>
            </a:r>
            <a:r>
              <a:rPr lang="ru-RU" sz="2400" dirty="0"/>
              <a:t>— французький поет, літературний критик та перекладач, один з найвпливовіших представників французької літератури 19 століття.</a:t>
            </a:r>
          </a:p>
        </p:txBody>
      </p:sp>
    </p:spTree>
    <p:extLst>
      <p:ext uri="{BB962C8B-B14F-4D97-AF65-F5344CB8AC3E}">
        <p14:creationId xmlns:p14="http://schemas.microsoft.com/office/powerpoint/2010/main" val="112509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2">
                                            <p:txEl>
                                              <p:pRg st="0" end="0"/>
                                            </p:txEl>
                                          </p:spTgt>
                                        </p:tgtEl>
                                        <p:attrNameLst>
                                          <p:attrName>style.color</p:attrName>
                                        </p:attrNameLst>
                                      </p:cBhvr>
                                      <p:to>
                                        <a:schemeClr val="bg1"/>
                                      </p:to>
                                    </p:animClr>
                                    <p:animClr clrSpc="rgb" dir="cw">
                                      <p:cBhvr>
                                        <p:cTn id="14" dur="250" autoRev="1" fill="remove"/>
                                        <p:tgtEl>
                                          <p:spTgt spid="2">
                                            <p:txEl>
                                              <p:pRg st="0" end="0"/>
                                            </p:txEl>
                                          </p:spTgt>
                                        </p:tgtEl>
                                        <p:attrNameLst>
                                          <p:attrName>fillcolor</p:attrName>
                                        </p:attrNameLst>
                                      </p:cBhvr>
                                      <p:to>
                                        <a:schemeClr val="bg1"/>
                                      </p:to>
                                    </p:animClr>
                                    <p:set>
                                      <p:cBhvr>
                                        <p:cTn id="15" dur="250" autoRev="1" fill="remove"/>
                                        <p:tgtEl>
                                          <p:spTgt spid="2">
                                            <p:txEl>
                                              <p:pRg st="0" end="0"/>
                                            </p:txEl>
                                          </p:spTgt>
                                        </p:tgtEl>
                                        <p:attrNameLst>
                                          <p:attrName>fill.type</p:attrName>
                                        </p:attrNameLst>
                                      </p:cBhvr>
                                      <p:to>
                                        <p:strVal val="solid"/>
                                      </p:to>
                                    </p:set>
                                    <p:set>
                                      <p:cBhvr>
                                        <p:cTn id="16" dur="250" autoRev="1" fill="remove"/>
                                        <p:tgtEl>
                                          <p:spTgt spid="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269008"/>
            <a:ext cx="3252410" cy="416308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488" y="1412776"/>
            <a:ext cx="2869814" cy="3587268"/>
          </a:xfrm>
          <a:prstGeom prst="rect">
            <a:avLst/>
          </a:prstGeom>
        </p:spPr>
      </p:pic>
    </p:spTree>
    <p:extLst>
      <p:ext uri="{BB962C8B-B14F-4D97-AF65-F5344CB8AC3E}">
        <p14:creationId xmlns:p14="http://schemas.microsoft.com/office/powerpoint/2010/main" val="35991512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5"/>
                                        </p:tgtEl>
                                        <p:attrNameLst>
                                          <p:attrName>r</p:attrName>
                                        </p:attrNameLst>
                                      </p:cBhvr>
                                    </p:animRot>
                                    <p:animRot by="-240000">
                                      <p:cBhvr>
                                        <p:cTn id="25" dur="200" fill="hold">
                                          <p:stCondLst>
                                            <p:cond delay="200"/>
                                          </p:stCondLst>
                                        </p:cTn>
                                        <p:tgtEl>
                                          <p:spTgt spid="5"/>
                                        </p:tgtEl>
                                        <p:attrNameLst>
                                          <p:attrName>r</p:attrName>
                                        </p:attrNameLst>
                                      </p:cBhvr>
                                    </p:animRot>
                                    <p:animRot by="240000">
                                      <p:cBhvr>
                                        <p:cTn id="26" dur="200" fill="hold">
                                          <p:stCondLst>
                                            <p:cond delay="400"/>
                                          </p:stCondLst>
                                        </p:cTn>
                                        <p:tgtEl>
                                          <p:spTgt spid="5"/>
                                        </p:tgtEl>
                                        <p:attrNameLst>
                                          <p:attrName>r</p:attrName>
                                        </p:attrNameLst>
                                      </p:cBhvr>
                                    </p:animRot>
                                    <p:animRot by="-240000">
                                      <p:cBhvr>
                                        <p:cTn id="27" dur="200" fill="hold">
                                          <p:stCondLst>
                                            <p:cond delay="600"/>
                                          </p:stCondLst>
                                        </p:cTn>
                                        <p:tgtEl>
                                          <p:spTgt spid="5"/>
                                        </p:tgtEl>
                                        <p:attrNameLst>
                                          <p:attrName>r</p:attrName>
                                        </p:attrNameLst>
                                      </p:cBhvr>
                                    </p:animRot>
                                    <p:animRot by="120000">
                                      <p:cBhvr>
                                        <p:cTn id="2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71600" y="980728"/>
            <a:ext cx="7160840" cy="4721697"/>
          </a:xfrm>
        </p:spPr>
        <p:txBody>
          <a:bodyPr>
            <a:noAutofit/>
          </a:bodyPr>
          <a:lstStyle/>
          <a:p>
            <a:pPr algn="just"/>
            <a:r>
              <a:rPr lang="ru-RU" sz="2400" b="1" dirty="0"/>
              <a:t>Народився 9 квітня 1821 в Парижі. Рано втратив батька. </a:t>
            </a:r>
            <a:r>
              <a:rPr lang="ru-RU" sz="2400" b="1" dirty="0" smtClean="0"/>
              <a:t>Його </a:t>
            </a:r>
            <a:r>
              <a:rPr lang="ru-RU" sz="2400" b="1" dirty="0"/>
              <a:t>виховував вітчим — офіцер французької армії Жак Опік , який згодом зробив блискучу військову (генерал), дипломатичну (посол у Мадриді) і політичну (сенатор) кар'єри. 1833 року Бодлер вступив до ліонського Королівського коледжу і мешкав у пансіоні.</a:t>
            </a:r>
          </a:p>
        </p:txBody>
      </p:sp>
    </p:spTree>
    <p:extLst>
      <p:ext uri="{BB962C8B-B14F-4D97-AF65-F5344CB8AC3E}">
        <p14:creationId xmlns:p14="http://schemas.microsoft.com/office/powerpoint/2010/main" val="25620570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1556792"/>
            <a:ext cx="6558897" cy="4443814"/>
          </a:xfrm>
        </p:spPr>
        <p:txBody>
          <a:bodyPr>
            <a:noAutofit/>
          </a:bodyPr>
          <a:lstStyle/>
          <a:p>
            <a:r>
              <a:rPr lang="ru-RU" b="1" dirty="0" smtClean="0"/>
              <a:t>Для </a:t>
            </a:r>
            <a:r>
              <a:rPr lang="ru-RU" b="1" dirty="0" smtClean="0"/>
              <a:t>Опіка</a:t>
            </a:r>
            <a:r>
              <a:rPr lang="ru-RU" b="1" dirty="0" smtClean="0"/>
              <a:t>  Маленький Шарль </a:t>
            </a:r>
            <a:r>
              <a:rPr lang="ru-RU" b="1" dirty="0" smtClean="0"/>
              <a:t>був</a:t>
            </a:r>
            <a:r>
              <a:rPr lang="ru-RU" b="1" dirty="0" smtClean="0"/>
              <a:t> неслухом ,</a:t>
            </a:r>
            <a:r>
              <a:rPr lang="ru-RU" b="1" dirty="0" smtClean="0"/>
              <a:t>важкою</a:t>
            </a:r>
            <a:r>
              <a:rPr lang="ru-RU" b="1" dirty="0" smtClean="0"/>
              <a:t> </a:t>
            </a:r>
            <a:r>
              <a:rPr lang="ru-RU" b="1" dirty="0" smtClean="0"/>
              <a:t>дитиною</a:t>
            </a:r>
            <a:r>
              <a:rPr lang="ru-RU" b="1" dirty="0" smtClean="0"/>
              <a:t>.</a:t>
            </a:r>
          </a:p>
          <a:p>
            <a:r>
              <a:rPr lang="uk-UA" b="1" dirty="0" smtClean="0"/>
              <a:t>Шарль пізнав </a:t>
            </a:r>
            <a:r>
              <a:rPr lang="uk-UA" b="1" dirty="0" smtClean="0"/>
              <a:t>гнітючість</a:t>
            </a:r>
            <a:r>
              <a:rPr lang="uk-UA" b="1" dirty="0" smtClean="0"/>
              <a:t> постійної самотності і не розуміння: його рішення вивчати та присвятити своє життя   літературі обурило  батьків.</a:t>
            </a:r>
          </a:p>
          <a:p>
            <a:r>
              <a:rPr lang="ru-RU" b="1" dirty="0"/>
              <a:t>Бодлер</a:t>
            </a:r>
            <a:r>
              <a:rPr lang="ru-RU" b="1" dirty="0"/>
              <a:t> </a:t>
            </a:r>
            <a:r>
              <a:rPr lang="ru-RU" b="1" dirty="0"/>
              <a:t>вирушив</a:t>
            </a:r>
            <a:r>
              <a:rPr lang="ru-RU" b="1" dirty="0"/>
              <a:t> в </a:t>
            </a:r>
            <a:r>
              <a:rPr lang="ru-RU" b="1" dirty="0"/>
              <a:t>морську</a:t>
            </a:r>
            <a:r>
              <a:rPr lang="ru-RU" b="1" dirty="0"/>
              <a:t> </a:t>
            </a:r>
            <a:r>
              <a:rPr lang="ru-RU" b="1" dirty="0"/>
              <a:t>подорож</a:t>
            </a:r>
            <a:r>
              <a:rPr lang="ru-RU" b="1" dirty="0"/>
              <a:t>.</a:t>
            </a:r>
          </a:p>
          <a:p>
            <a:pPr indent="0">
              <a:buNone/>
            </a:pPr>
            <a:r>
              <a:rPr lang="uk-UA" b="1" dirty="0" smtClean="0"/>
              <a:t>Батько відправив його до південних  Британських колоній. Виклопотавши йому посаду вчителя. </a:t>
            </a:r>
            <a:endParaRPr lang="ru-RU" b="1" dirty="0"/>
          </a:p>
        </p:txBody>
      </p:sp>
    </p:spTree>
    <p:extLst>
      <p:ext uri="{BB962C8B-B14F-4D97-AF65-F5344CB8AC3E}">
        <p14:creationId xmlns:p14="http://schemas.microsoft.com/office/powerpoint/2010/main" val="374491461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196752"/>
            <a:ext cx="6112768" cy="504056"/>
          </a:xfrm>
        </p:spPr>
        <p:txBody>
          <a:bodyPr>
            <a:normAutofit fontScale="90000"/>
          </a:bodyPr>
          <a:lstStyle/>
          <a:p>
            <a:r>
              <a:rPr lang="uk-UA" dirty="0" smtClean="0"/>
              <a:t>ПЕРШИЙ ВІРШ</a:t>
            </a:r>
            <a:endParaRPr lang="ru-RU" dirty="0"/>
          </a:p>
        </p:txBody>
      </p:sp>
      <p:sp>
        <p:nvSpPr>
          <p:cNvPr id="3" name="Объект 2"/>
          <p:cNvSpPr>
            <a:spLocks noGrp="1"/>
          </p:cNvSpPr>
          <p:nvPr>
            <p:ph idx="1"/>
          </p:nvPr>
        </p:nvSpPr>
        <p:spPr>
          <a:xfrm>
            <a:off x="1043608" y="1844824"/>
            <a:ext cx="6688832" cy="3552057"/>
          </a:xfrm>
        </p:spPr>
        <p:txBody>
          <a:bodyPr>
            <a:normAutofit/>
          </a:bodyPr>
          <a:lstStyle/>
          <a:p>
            <a:pPr marL="342900" indent="-342900" algn="just"/>
            <a:r>
              <a:rPr lang="ru-RU" sz="2400" b="1" dirty="0"/>
              <a:t>В 1837 Бодлер написав свій перший вірш «Несумісність» (</a:t>
            </a:r>
            <a:r>
              <a:rPr lang="en-US" sz="2400" b="1" dirty="0"/>
              <a:t>Incompatibilite). </a:t>
            </a:r>
            <a:r>
              <a:rPr lang="ru-RU" sz="2400" b="1" dirty="0"/>
              <a:t>В 1839 його виключили з Ліцею, але вже в серпні він здав іспити на бакалавра. </a:t>
            </a:r>
            <a:endParaRPr lang="ru-RU" sz="2400" b="1" dirty="0" smtClean="0"/>
          </a:p>
          <a:p>
            <a:pPr marL="342900" indent="-342900" algn="just"/>
            <a:r>
              <a:rPr lang="ru-RU" sz="2400" b="1" dirty="0" smtClean="0"/>
              <a:t>Після </a:t>
            </a:r>
            <a:r>
              <a:rPr lang="ru-RU" sz="2400" b="1" dirty="0"/>
              <a:t>досягнення повноліття Бодлер успадковує батьківські 75 тис. франків.</a:t>
            </a:r>
          </a:p>
        </p:txBody>
      </p:sp>
    </p:spTree>
    <p:extLst>
      <p:ext uri="{BB962C8B-B14F-4D97-AF65-F5344CB8AC3E}">
        <p14:creationId xmlns:p14="http://schemas.microsoft.com/office/powerpoint/2010/main" val="28590654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980728"/>
            <a:ext cx="7344816" cy="4849853"/>
          </a:xfrm>
        </p:spPr>
        <p:txBody>
          <a:bodyPr>
            <a:noAutofit/>
          </a:bodyPr>
          <a:lstStyle/>
          <a:p>
            <a:pPr algn="just"/>
            <a:r>
              <a:rPr lang="ru-RU" sz="2400" dirty="0"/>
              <a:t>Богемний спосіб життя і пристрасть до колекціонування живопису втягують його у величезні витрати. </a:t>
            </a:r>
          </a:p>
          <a:p>
            <a:pPr algn="just"/>
            <a:r>
              <a:rPr lang="ru-RU" sz="2400" dirty="0" smtClean="0"/>
              <a:t>За короткий час </a:t>
            </a:r>
            <a:r>
              <a:rPr lang="ru-RU" sz="2400" dirty="0"/>
              <a:t>він розтратив третину успадкованих грошей. У 1844 за рішенням сімейної ради над </a:t>
            </a:r>
            <a:r>
              <a:rPr lang="ru-RU" sz="2400" dirty="0" smtClean="0"/>
              <a:t>Бодлером встановлюється </a:t>
            </a:r>
            <a:r>
              <a:rPr lang="ru-RU" sz="2400" dirty="0"/>
              <a:t>опіка. </a:t>
            </a:r>
            <a:endParaRPr lang="ru-RU" sz="2400" dirty="0" smtClean="0"/>
          </a:p>
          <a:p>
            <a:pPr algn="just"/>
            <a:r>
              <a:rPr lang="ru-RU" sz="2400" dirty="0" smtClean="0"/>
              <a:t>Він </a:t>
            </a:r>
            <a:r>
              <a:rPr lang="ru-RU" sz="2400" dirty="0"/>
              <a:t>гостро переживає приниження. В 1845 робить спробу самогубства. </a:t>
            </a:r>
            <a:endParaRPr lang="ru-RU" sz="2400" dirty="0" smtClean="0"/>
          </a:p>
        </p:txBody>
      </p:sp>
    </p:spTree>
    <p:extLst>
      <p:ext uri="{BB962C8B-B14F-4D97-AF65-F5344CB8AC3E}">
        <p14:creationId xmlns:p14="http://schemas.microsoft.com/office/powerpoint/2010/main" val="12726444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1124744"/>
            <a:ext cx="6696744" cy="4464496"/>
          </a:xfrm>
        </p:spPr>
        <p:txBody>
          <a:bodyPr/>
          <a:lstStyle/>
          <a:p>
            <a:r>
              <a:rPr lang="ru-RU" sz="2000" b="1" dirty="0"/>
              <a:t>Того ж року відбувся його літературний дебют: у журналі «Художник»  публікується сонет «Дамі креолці»</a:t>
            </a:r>
          </a:p>
          <a:p>
            <a:r>
              <a:rPr lang="ru-RU" sz="2000" b="1" dirty="0"/>
              <a:t>Бодлер вступає в «Товариство літераторів». А в 1847 — публікує в «Бюлетені», який видає «Товариство» свою першу поему в прозі «Фанфарло»</a:t>
            </a:r>
          </a:p>
          <a:p>
            <a:r>
              <a:rPr lang="ru-RU" sz="2000" b="1" dirty="0"/>
              <a:t>У 1848 році під час Лютневої революції 1848 бореться на барикадах проти королівських військ.</a:t>
            </a:r>
          </a:p>
          <a:p>
            <a:endParaRPr lang="ru-RU" dirty="0"/>
          </a:p>
        </p:txBody>
      </p:sp>
    </p:spTree>
    <p:extLst>
      <p:ext uri="{BB962C8B-B14F-4D97-AF65-F5344CB8AC3E}">
        <p14:creationId xmlns:p14="http://schemas.microsoft.com/office/powerpoint/2010/main" val="51876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half" idx="2"/>
          </p:nvPr>
        </p:nvSpPr>
        <p:spPr>
          <a:xfrm>
            <a:off x="4355976" y="1988840"/>
            <a:ext cx="3960440" cy="4392488"/>
          </a:xfrm>
        </p:spPr>
        <p:txBody>
          <a:bodyPr>
            <a:noAutofit/>
          </a:bodyPr>
          <a:lstStyle/>
          <a:p>
            <a:pPr algn="just"/>
            <a:r>
              <a:rPr lang="ru-RU" sz="2000" b="1" dirty="0"/>
              <a:t>25 червня 1857 Пуле-Малассі випускає поетичну збірку Бодлера «Квіти зла» (</a:t>
            </a:r>
            <a:r>
              <a:rPr lang="en-US" sz="2000" b="1" dirty="0"/>
              <a:t>Fleurs du Mal), </a:t>
            </a:r>
            <a:r>
              <a:rPr lang="ru-RU" sz="2000" b="1" dirty="0"/>
              <a:t>яка викликала гучний скандал. За рішенням влади тираж було арештовано.</a:t>
            </a:r>
          </a:p>
        </p:txBody>
      </p:sp>
      <p:pic>
        <p:nvPicPr>
          <p:cNvPr id="7" name="Объект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71600" y="1124744"/>
            <a:ext cx="3277464" cy="4380877"/>
          </a:xfrm>
        </p:spPr>
      </p:pic>
    </p:spTree>
    <p:extLst>
      <p:ext uri="{BB962C8B-B14F-4D97-AF65-F5344CB8AC3E}">
        <p14:creationId xmlns:p14="http://schemas.microsoft.com/office/powerpoint/2010/main" val="29969262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circle(in)">
                                      <p:cBhvr>
                                        <p:cTn id="15"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73</TotalTime>
  <Words>467</Words>
  <Application>Microsoft Office PowerPoint</Application>
  <PresentationFormat>Экран (4:3)</PresentationFormat>
  <Paragraphs>25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Кутюр</vt:lpstr>
      <vt:lpstr>Шарль Бодлер </vt:lpstr>
      <vt:lpstr>Шарль бодлер </vt:lpstr>
      <vt:lpstr>Презентация PowerPoint</vt:lpstr>
      <vt:lpstr>Презентация PowerPoint</vt:lpstr>
      <vt:lpstr>Презентация PowerPoint</vt:lpstr>
      <vt:lpstr>ПЕРШИЙ ВІРШ</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Шарль Бодлер</dc:title>
  <dc:creator>User2109</dc:creator>
  <cp:lastModifiedBy>User2109</cp:lastModifiedBy>
  <cp:revision>9</cp:revision>
  <dcterms:created xsi:type="dcterms:W3CDTF">2014-03-04T20:15:36Z</dcterms:created>
  <dcterms:modified xsi:type="dcterms:W3CDTF">2014-03-05T13:06:02Z</dcterms:modified>
</cp:coreProperties>
</file>