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85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6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2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2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9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04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3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1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5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01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2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0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4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5F981-77BA-4781-92FF-58E84FC3F353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350F6C-D653-499B-9C85-E70C8B9C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6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96%D0%BE%D1%82%D0%BE" TargetMode="External"/><Relationship Id="rId2" Type="http://schemas.openxmlformats.org/officeDocument/2006/relationships/hyperlink" Target="http://uk.wikipedia.org/wiki/19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A%D0%BE%D0%B1%D0%B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74" TargetMode="External"/><Relationship Id="rId3" Type="http://schemas.openxmlformats.org/officeDocument/2006/relationships/hyperlink" Target="http://uk.wikipedia.org/wiki/%D0%A3%D0%BD%D1%96%D0%B2%D0%B5%D1%80%D1%81%D0%B8%D1%82%D0%B5%D1%82_%D0%92%D0%B0%D1%81%D0%B5%D0%B4%D0%B0" TargetMode="External"/><Relationship Id="rId7" Type="http://schemas.openxmlformats.org/officeDocument/2006/relationships/hyperlink" Target="http://uk.wikipedia.org/wiki/%D0%9F%D1%80%D0%B5%D1%84%D0%B5%D0%BA%D1%82%D1%83%D1%80%D0%B0_%D0%A5%D1%8C%D0%BE%D2%91%D0%BE" TargetMode="External"/><Relationship Id="rId2" Type="http://schemas.openxmlformats.org/officeDocument/2006/relationships/hyperlink" Target="http://uk.wikipedia.org/wiki/%D0%91%D1%83%D0%B4%D0%B4%D0%B8%D0%B7%D0%BC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A%D0%BE%D0%B1%D0%B5" TargetMode="External"/><Relationship Id="rId5" Type="http://schemas.openxmlformats.org/officeDocument/2006/relationships/hyperlink" Target="http://uk.wikipedia.org/wiki/%D0%90%D1%81%D1%96%D1%8F" TargetMode="External"/><Relationship Id="rId4" Type="http://schemas.openxmlformats.org/officeDocument/2006/relationships/hyperlink" Target="http://uk.wikipedia.org/wiki/1950" TargetMode="External"/><Relationship Id="rId9" Type="http://schemas.openxmlformats.org/officeDocument/2006/relationships/hyperlink" Target="http://uk.wikipedia.org/wiki/%D0%9C%D0%B0%D1%80%D0%B0%D1%84%D0%BE%D0%BD%D1%81%D1%8C%D0%BA%D0%B8%D0%B9_%D0%B1%D1%96%D0%B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4%D0%B6%D0%B0%D0%B7" TargetMode="External"/><Relationship Id="rId4" Type="http://schemas.openxmlformats.org/officeDocument/2006/relationships/hyperlink" Target="http://uk.wikipedia.org/wiki/%D0%A2%D0%BE%D0%BA%D1%96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5" TargetMode="External"/><Relationship Id="rId2" Type="http://schemas.openxmlformats.org/officeDocument/2006/relationships/hyperlink" Target="http://uk.wikipedia.org/wiki/1982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199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2358" y="1713049"/>
            <a:ext cx="6844937" cy="3487782"/>
          </a:xfrm>
        </p:spPr>
        <p:txBody>
          <a:bodyPr/>
          <a:lstStyle/>
          <a:p>
            <a:pPr algn="dist"/>
            <a:r>
              <a:rPr lang="uk-UA" sz="11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Харукі</a:t>
            </a:r>
            <a:r>
              <a:rPr lang="uk-UA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br>
              <a:rPr lang="uk-UA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sz="11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Муракамі</a:t>
            </a:r>
            <a:r>
              <a:rPr lang="uk-UA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ru-RU" sz="11500" b="1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220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25377"/>
            <a:ext cx="9601196" cy="1303867"/>
          </a:xfrm>
        </p:spPr>
        <p:txBody>
          <a:bodyPr>
            <a:normAutofit/>
          </a:bodyPr>
          <a:lstStyle/>
          <a:p>
            <a:r>
              <a:rPr lang="uk-UA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0" y="2640568"/>
            <a:ext cx="4626426" cy="3318936"/>
          </a:xfrm>
        </p:spPr>
        <p:txBody>
          <a:bodyPr/>
          <a:lstStyle/>
          <a:p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Муракамі</a:t>
            </a:r>
            <a:r>
              <a:rPr lang="ru-RU" dirty="0"/>
              <a:t> </a:t>
            </a:r>
            <a:r>
              <a:rPr lang="ru-RU" dirty="0">
                <a:hlinkClick r:id="rId2" tooltip="1949"/>
              </a:rPr>
              <a:t>1949</a:t>
            </a:r>
            <a:r>
              <a:rPr lang="ru-RU" dirty="0"/>
              <a:t>року, в </a:t>
            </a:r>
            <a:r>
              <a:rPr lang="ru-RU" dirty="0" err="1">
                <a:hlinkClick r:id="rId3" tooltip="Кіото"/>
              </a:rPr>
              <a:t>Кіото</a:t>
            </a:r>
            <a:r>
              <a:rPr lang="ru-RU" dirty="0"/>
              <a:t>, але </a:t>
            </a:r>
            <a:r>
              <a:rPr lang="ru-RU" dirty="0" err="1"/>
              <a:t>дитинство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у портовому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smtClean="0">
                <a:hlinkClick r:id="rId4" tooltip="Кобе"/>
              </a:rPr>
              <a:t>Кобе</a:t>
            </a:r>
            <a:r>
              <a:rPr lang="ru-RU" dirty="0"/>
              <a:t>. </a:t>
            </a:r>
            <a:r>
              <a:rPr lang="ru-RU" dirty="0" err="1"/>
              <a:t>Змалку</a:t>
            </a:r>
            <a:r>
              <a:rPr lang="ru-RU" dirty="0"/>
              <a:t> читав твори </a:t>
            </a:r>
            <a:r>
              <a:rPr lang="ru-RU" dirty="0" err="1"/>
              <a:t>англійських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</a:t>
            </a:r>
            <a:r>
              <a:rPr lang="ru-RU" dirty="0" err="1"/>
              <a:t>спілкувався</a:t>
            </a:r>
            <a:r>
              <a:rPr lang="ru-RU" dirty="0"/>
              <a:t> з </a:t>
            </a:r>
            <a:r>
              <a:rPr lang="ru-RU" dirty="0" err="1"/>
              <a:t>іноземцями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молодості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японська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серйозної</a:t>
            </a:r>
            <a:r>
              <a:rPr lang="ru-RU" dirty="0"/>
              <a:t> </a:t>
            </a:r>
            <a:r>
              <a:rPr lang="ru-RU" dirty="0" err="1"/>
              <a:t>модернізації</a:t>
            </a:r>
            <a:r>
              <a:rPr lang="ru-RU" dirty="0"/>
              <a:t>.</a:t>
            </a:r>
          </a:p>
        </p:txBody>
      </p:sp>
      <p:pic>
        <p:nvPicPr>
          <p:cNvPr id="2052" name="Picture 4" descr="Murakami Haruki (200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989543"/>
            <a:ext cx="3530598" cy="4180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8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9714" y="1198154"/>
            <a:ext cx="10254343" cy="47752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Дід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Муракамі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Харукі</a:t>
            </a:r>
            <a:r>
              <a:rPr lang="ru-RU" sz="2800" dirty="0">
                <a:solidFill>
                  <a:schemeClr val="tx1"/>
                </a:solidFill>
              </a:rPr>
              <a:t> — </a:t>
            </a:r>
            <a:r>
              <a:rPr lang="ru-RU" sz="2800" dirty="0" err="1">
                <a:solidFill>
                  <a:schemeClr val="tx1"/>
                </a:solidFill>
                <a:hlinkClick r:id="rId2" tooltip="Буддизм"/>
              </a:rPr>
              <a:t>буддійский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священик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утримував</a:t>
            </a:r>
            <a:r>
              <a:rPr lang="ru-RU" sz="2800" dirty="0">
                <a:solidFill>
                  <a:schemeClr val="tx1"/>
                </a:solidFill>
              </a:rPr>
              <a:t> невеликий храм. </a:t>
            </a:r>
            <a:r>
              <a:rPr lang="ru-RU" sz="2800" dirty="0" err="1">
                <a:solidFill>
                  <a:schemeClr val="tx1"/>
                </a:solidFill>
              </a:rPr>
              <a:t>Батько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викладав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школі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японську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мову</a:t>
            </a:r>
            <a:r>
              <a:rPr lang="ru-RU" sz="2800" dirty="0">
                <a:solidFill>
                  <a:schemeClr val="tx1"/>
                </a:solidFill>
              </a:rPr>
              <a:t> й </a:t>
            </a:r>
            <a:r>
              <a:rPr lang="ru-RU" sz="2800" dirty="0" err="1">
                <a:solidFill>
                  <a:schemeClr val="tx1"/>
                </a:solidFill>
              </a:rPr>
              <a:t>літературу</a:t>
            </a:r>
            <a:r>
              <a:rPr lang="ru-RU" sz="2800" dirty="0">
                <a:solidFill>
                  <a:schemeClr val="tx1"/>
                </a:solidFill>
              </a:rPr>
              <a:t>, а у </a:t>
            </a:r>
            <a:r>
              <a:rPr lang="ru-RU" sz="2800" dirty="0" err="1">
                <a:solidFill>
                  <a:schemeClr val="tx1"/>
                </a:solidFill>
              </a:rPr>
              <a:t>вільний</a:t>
            </a:r>
            <a:r>
              <a:rPr lang="ru-RU" sz="2800" dirty="0">
                <a:solidFill>
                  <a:schemeClr val="tx1"/>
                </a:solidFill>
              </a:rPr>
              <a:t> час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займався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буддійським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просвітництвом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Муракамі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навчався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фахом</a:t>
            </a:r>
            <a:r>
              <a:rPr lang="ru-RU" sz="2800" dirty="0">
                <a:solidFill>
                  <a:schemeClr val="tx1"/>
                </a:solidFill>
              </a:rPr>
              <a:t> "</a:t>
            </a:r>
            <a:r>
              <a:rPr lang="ru-RU" sz="2800" dirty="0" err="1">
                <a:solidFill>
                  <a:schemeClr val="tx1"/>
                </a:solidFill>
              </a:rPr>
              <a:t>класична</a:t>
            </a:r>
            <a:r>
              <a:rPr lang="ru-RU" sz="2800" dirty="0">
                <a:solidFill>
                  <a:schemeClr val="tx1"/>
                </a:solidFill>
              </a:rPr>
              <a:t> драма" на </a:t>
            </a:r>
            <a:r>
              <a:rPr lang="ru-RU" sz="2800" dirty="0" err="1">
                <a:solidFill>
                  <a:schemeClr val="tx1"/>
                </a:solidFill>
              </a:rPr>
              <a:t>відділенні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театральних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мистецтв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hlinkClick r:id="rId3" tooltip="Університет Васеда"/>
              </a:rPr>
              <a:t>університету</a:t>
            </a:r>
            <a:r>
              <a:rPr lang="ru-RU" sz="2800" dirty="0" smtClean="0">
                <a:solidFill>
                  <a:schemeClr val="tx1"/>
                </a:solidFill>
                <a:hlinkClick r:id="rId3" tooltip="Університет Васеда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3" tooltip="Університет Васеда"/>
              </a:rPr>
              <a:t>Васеда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  <a:hlinkClick r:id="rId4" tooltip="1950"/>
              </a:rPr>
              <a:t>1950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сім'я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письменника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переїхала</a:t>
            </a:r>
            <a:r>
              <a:rPr lang="ru-RU" sz="2800" dirty="0">
                <a:solidFill>
                  <a:schemeClr val="tx1"/>
                </a:solidFill>
              </a:rPr>
              <a:t> до м. </a:t>
            </a:r>
            <a:r>
              <a:rPr lang="ru-RU" sz="2800" dirty="0" err="1">
                <a:solidFill>
                  <a:schemeClr val="tx1"/>
                </a:solidFill>
                <a:hlinkClick r:id="rId5" tooltip="Асія"/>
              </a:rPr>
              <a:t>Асія</a:t>
            </a:r>
            <a:r>
              <a:rPr lang="ru-RU" sz="2800" dirty="0">
                <a:solidFill>
                  <a:schemeClr val="tx1"/>
                </a:solidFill>
              </a:rPr>
              <a:t> — </a:t>
            </a:r>
            <a:r>
              <a:rPr lang="ru-RU" sz="2800" dirty="0" err="1">
                <a:solidFill>
                  <a:schemeClr val="tx1"/>
                </a:solidFill>
              </a:rPr>
              <a:t>передмістя</a:t>
            </a:r>
            <a:r>
              <a:rPr lang="ru-RU" sz="2800" dirty="0">
                <a:solidFill>
                  <a:schemeClr val="tx1"/>
                </a:solidFill>
              </a:rPr>
              <a:t> порту </a:t>
            </a:r>
            <a:r>
              <a:rPr lang="ru-RU" sz="2800" dirty="0">
                <a:solidFill>
                  <a:schemeClr val="tx1"/>
                </a:solidFill>
                <a:hlinkClick r:id="rId6" tooltip="Кобе"/>
              </a:rPr>
              <a:t>Кобе</a:t>
            </a:r>
            <a:r>
              <a:rPr lang="ru-RU" sz="2800" dirty="0">
                <a:solidFill>
                  <a:schemeClr val="tx1"/>
                </a:solidFill>
              </a:rPr>
              <a:t> (</a:t>
            </a:r>
            <a:r>
              <a:rPr lang="ru-RU" sz="2800" dirty="0">
                <a:solidFill>
                  <a:schemeClr val="tx1"/>
                </a:solidFill>
                <a:hlinkClick r:id="rId7" tooltip="Префектура Хьоґо"/>
              </a:rPr>
              <a:t>префектура </a:t>
            </a:r>
            <a:r>
              <a:rPr lang="ru-RU" sz="2800" dirty="0" err="1">
                <a:solidFill>
                  <a:schemeClr val="tx1"/>
                </a:solidFill>
                <a:hlinkClick r:id="rId7" tooltip="Префектура Хьоґо"/>
              </a:rPr>
              <a:t>Хьоґо</a:t>
            </a:r>
            <a:r>
              <a:rPr lang="ru-RU" sz="2800" dirty="0">
                <a:solidFill>
                  <a:schemeClr val="tx1"/>
                </a:solidFill>
              </a:rPr>
              <a:t>).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  <a:hlinkClick r:id="rId8" tooltip="1974"/>
              </a:rPr>
              <a:t>1974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році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відкрив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свій</a:t>
            </a:r>
            <a:r>
              <a:rPr lang="ru-RU" sz="2800" dirty="0">
                <a:solidFill>
                  <a:schemeClr val="tx1"/>
                </a:solidFill>
              </a:rPr>
              <a:t> джаз-бар "</a:t>
            </a:r>
            <a:r>
              <a:rPr lang="ru-RU" sz="2800" dirty="0" err="1">
                <a:solidFill>
                  <a:schemeClr val="tx1"/>
                </a:solidFill>
              </a:rPr>
              <a:t>Пітер</a:t>
            </a:r>
            <a:r>
              <a:rPr lang="ru-RU" sz="2800" dirty="0">
                <a:solidFill>
                  <a:schemeClr val="tx1"/>
                </a:solidFill>
              </a:rPr>
              <a:t> Кет". </a:t>
            </a:r>
            <a:r>
              <a:rPr lang="ru-RU" sz="2800" dirty="0" err="1">
                <a:solidFill>
                  <a:schemeClr val="tx1"/>
                </a:solidFill>
              </a:rPr>
              <a:t>Одружений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дітей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має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захоплюється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  <a:hlinkClick r:id="rId9" tooltip="Марафонський біг"/>
              </a:rPr>
              <a:t>марафонським</a:t>
            </a:r>
            <a:r>
              <a:rPr lang="ru-RU" sz="2800" dirty="0">
                <a:solidFill>
                  <a:schemeClr val="tx1"/>
                </a:solidFill>
                <a:hlinkClick r:id="rId9" tooltip="Марафонський біг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9" tooltip="Марафонський біг"/>
              </a:rPr>
              <a:t>бігом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10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768115" y="5595528"/>
            <a:ext cx="6652596" cy="262844"/>
          </a:xfrm>
        </p:spPr>
        <p:txBody>
          <a:bodyPr>
            <a:noAutofit/>
          </a:bodyPr>
          <a:lstStyle/>
          <a:p>
            <a:r>
              <a:rPr lang="uk-UA" sz="3200" dirty="0" smtClean="0"/>
              <a:t>Університет </a:t>
            </a:r>
            <a:r>
              <a:rPr lang="uk-UA" sz="3200" dirty="0" err="1" smtClean="0"/>
              <a:t>Весада</a:t>
            </a:r>
            <a:endParaRPr lang="ru-RU" sz="3200" dirty="0"/>
          </a:p>
        </p:txBody>
      </p:sp>
      <p:pic>
        <p:nvPicPr>
          <p:cNvPr id="3074" name="Picture 2" descr="http://traveljapanblog.com/wordpress/wp-content/uploads/2011/11/24134447was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83" y="793976"/>
            <a:ext cx="6892460" cy="493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997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lbviktoria.com/assets/images/prev4/haruki_murakam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4" y="1454013"/>
            <a:ext cx="5524500" cy="3752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6335484" y="1010420"/>
            <a:ext cx="50945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початку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1990"/>
              </a:rPr>
              <a:t>1990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-х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ток-шоу для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опівнічників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одному з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комерційних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каналів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 </a:t>
            </a:r>
            <a:r>
              <a:rPr lang="ru-RU" sz="28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Токіо"/>
              </a:rPr>
              <a:t>Токіо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розмовляв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західну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музику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 субкультуру.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Випустив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фотоальбомів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путівників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західній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музиці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коктейлях і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кулінарії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Відомий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своєю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колекцією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40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тисяч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Джаз"/>
              </a:rPr>
              <a:t>джазових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Джаз"/>
              </a:rPr>
              <a:t> </a:t>
            </a:r>
            <a:r>
              <a:rPr lang="ru-RU" sz="28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Джаз"/>
              </a:rPr>
              <a:t>платівок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8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89699" y="814980"/>
            <a:ext cx="5029201" cy="5166720"/>
          </a:xfrm>
        </p:spPr>
        <p:txBody>
          <a:bodyPr>
            <a:noAutofit/>
          </a:bodyPr>
          <a:lstStyle/>
          <a:p>
            <a:r>
              <a:rPr lang="ru-RU" sz="2800" dirty="0"/>
              <a:t>В </a:t>
            </a:r>
            <a:r>
              <a:rPr lang="ru-RU" sz="2800" dirty="0">
                <a:hlinkClick r:id="rId2" tooltip="1982"/>
              </a:rPr>
              <a:t>1982</a:t>
            </a:r>
            <a:r>
              <a:rPr lang="ru-RU" sz="2800" dirty="0"/>
              <a:t> </a:t>
            </a:r>
            <a:r>
              <a:rPr lang="ru-RU" sz="2800" dirty="0" err="1"/>
              <a:t>році</a:t>
            </a:r>
            <a:r>
              <a:rPr lang="ru-RU" sz="2800" dirty="0"/>
              <a:t> за роман «Погоня за </a:t>
            </a:r>
            <a:r>
              <a:rPr lang="ru-RU" sz="2800" dirty="0" err="1"/>
              <a:t>вівцею</a:t>
            </a:r>
            <a:r>
              <a:rPr lang="ru-RU" sz="2800" dirty="0"/>
              <a:t>» </a:t>
            </a:r>
            <a:r>
              <a:rPr lang="ru-RU" sz="2800" dirty="0" err="1"/>
              <a:t>Муракамі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визнаний</a:t>
            </a:r>
            <a:r>
              <a:rPr lang="ru-RU" sz="2800" dirty="0"/>
              <a:t> </a:t>
            </a:r>
            <a:r>
              <a:rPr lang="ru-RU" sz="2800" dirty="0" err="1"/>
              <a:t>гідним</a:t>
            </a:r>
            <a:r>
              <a:rPr lang="ru-RU" sz="2800" dirty="0"/>
              <a:t> </a:t>
            </a:r>
            <a:r>
              <a:rPr lang="ru-RU" sz="2800" dirty="0" err="1"/>
              <a:t>литературної</a:t>
            </a:r>
            <a:r>
              <a:rPr lang="ru-RU" sz="2800" dirty="0"/>
              <a:t> </a:t>
            </a:r>
            <a:r>
              <a:rPr lang="ru-RU" sz="2800" dirty="0" err="1"/>
              <a:t>премії</a:t>
            </a:r>
            <a:r>
              <a:rPr lang="ru-RU" sz="2800" dirty="0"/>
              <a:t> </a:t>
            </a:r>
            <a:r>
              <a:rPr lang="ru-RU" sz="2800" dirty="0" err="1"/>
              <a:t>Номі</a:t>
            </a:r>
            <a:r>
              <a:rPr lang="ru-RU" sz="2800" dirty="0"/>
              <a:t> для </a:t>
            </a:r>
            <a:r>
              <a:rPr lang="ru-RU" sz="2800" dirty="0" err="1"/>
              <a:t>письменників-початківців</a:t>
            </a:r>
            <a:r>
              <a:rPr lang="ru-RU" sz="2800" dirty="0"/>
              <a:t>.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наступний</a:t>
            </a:r>
            <a:r>
              <a:rPr lang="ru-RU" sz="2800" dirty="0"/>
              <a:t> роман «</a:t>
            </a:r>
            <a:r>
              <a:rPr lang="ru-RU" sz="2800" dirty="0" err="1"/>
              <a:t>Країна</a:t>
            </a:r>
            <a:r>
              <a:rPr lang="ru-RU" sz="2800" dirty="0"/>
              <a:t> Чудес без </a:t>
            </a:r>
            <a:r>
              <a:rPr lang="ru-RU" sz="2800" dirty="0" err="1"/>
              <a:t>гальм</a:t>
            </a:r>
            <a:r>
              <a:rPr lang="ru-RU" sz="2800" dirty="0"/>
              <a:t> і </a:t>
            </a:r>
            <a:r>
              <a:rPr lang="ru-RU" sz="2800" dirty="0" err="1"/>
              <a:t>кінець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» одержав в </a:t>
            </a:r>
            <a:r>
              <a:rPr lang="ru-RU" sz="2800" dirty="0">
                <a:hlinkClick r:id="rId3" tooltip="1985"/>
              </a:rPr>
              <a:t>1985</a:t>
            </a:r>
            <a:r>
              <a:rPr lang="ru-RU" sz="2800" dirty="0"/>
              <a:t> 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престижну</a:t>
            </a:r>
            <a:r>
              <a:rPr lang="ru-RU" sz="2800" dirty="0"/>
              <a:t> </a:t>
            </a:r>
            <a:r>
              <a:rPr lang="ru-RU" sz="2800" dirty="0" err="1"/>
              <a:t>премію</a:t>
            </a:r>
            <a:r>
              <a:rPr lang="ru-RU" sz="2800" dirty="0"/>
              <a:t> </a:t>
            </a:r>
            <a:r>
              <a:rPr lang="ru-RU" sz="2800" dirty="0" err="1"/>
              <a:t>Танідзакі</a:t>
            </a:r>
            <a:r>
              <a:rPr lang="ru-RU" sz="2800" dirty="0"/>
              <a:t>. В </a:t>
            </a:r>
            <a:r>
              <a:rPr lang="ru-RU" sz="2800" dirty="0">
                <a:hlinkClick r:id="rId4" tooltip="1996"/>
              </a:rPr>
              <a:t>1996</a:t>
            </a:r>
            <a:r>
              <a:rPr lang="ru-RU" sz="2800" dirty="0"/>
              <a:t> </a:t>
            </a:r>
            <a:r>
              <a:rPr lang="ru-RU" sz="2800" dirty="0" err="1"/>
              <a:t>році</a:t>
            </a:r>
            <a:r>
              <a:rPr lang="ru-RU" sz="2800" dirty="0"/>
              <a:t> за книгу «</a:t>
            </a:r>
            <a:r>
              <a:rPr lang="ru-RU" sz="2800" dirty="0" err="1"/>
              <a:t>Хроніки</a:t>
            </a:r>
            <a:r>
              <a:rPr lang="ru-RU" sz="2800" dirty="0"/>
              <a:t> </a:t>
            </a:r>
            <a:r>
              <a:rPr lang="ru-RU" sz="2800" dirty="0" err="1"/>
              <a:t>механічного</a:t>
            </a:r>
            <a:r>
              <a:rPr lang="ru-RU" sz="2800" dirty="0"/>
              <a:t> птаха» </a:t>
            </a:r>
            <a:r>
              <a:rPr lang="ru-RU" sz="2800" dirty="0" err="1"/>
              <a:t>письменник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нагороджений</a:t>
            </a:r>
            <a:r>
              <a:rPr lang="ru-RU" sz="2800" dirty="0"/>
              <a:t> </a:t>
            </a:r>
            <a:r>
              <a:rPr lang="ru-RU" sz="2800" dirty="0" err="1"/>
              <a:t>літературною</a:t>
            </a:r>
            <a:r>
              <a:rPr lang="ru-RU" sz="2800" dirty="0"/>
              <a:t> </a:t>
            </a:r>
            <a:r>
              <a:rPr lang="ru-RU" sz="2800" dirty="0" err="1"/>
              <a:t>премією</a:t>
            </a:r>
            <a:r>
              <a:rPr lang="ru-RU" sz="2800" dirty="0"/>
              <a:t> </a:t>
            </a:r>
            <a:r>
              <a:rPr lang="ru-RU" sz="2800" dirty="0" err="1"/>
              <a:t>Йоміурі</a:t>
            </a:r>
            <a:r>
              <a:rPr lang="ru-RU" sz="2800" dirty="0"/>
              <a:t>.</a:t>
            </a:r>
          </a:p>
        </p:txBody>
      </p:sp>
      <p:pic>
        <p:nvPicPr>
          <p:cNvPr id="5122" name="Picture 2" descr="http://www.ruslania.com/pictures/big/97856992619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14980"/>
            <a:ext cx="3269797" cy="51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9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344" y="717034"/>
            <a:ext cx="2836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Романи</a:t>
            </a:r>
            <a:r>
              <a:rPr lang="ru-RU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endParaRPr lang="ru-RU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http://posters.ec/cover/145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44" y="1485900"/>
            <a:ext cx="2556856" cy="38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344" y="5416034"/>
            <a:ext cx="245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atin typeface="Arial" panose="020B0604020202020204" pitchFamily="34" charset="0"/>
              </a:rPr>
              <a:t>Пінбол</a:t>
            </a:r>
            <a:r>
              <a:rPr lang="ru-RU" i="1" dirty="0" smtClean="0">
                <a:latin typeface="Arial" panose="020B0604020202020204" pitchFamily="34" charset="0"/>
              </a:rPr>
              <a:t> 1973 – 1980р.</a:t>
            </a:r>
            <a:endParaRPr lang="ru-RU" i="1" dirty="0"/>
          </a:p>
        </p:txBody>
      </p:sp>
      <p:pic>
        <p:nvPicPr>
          <p:cNvPr id="1028" name="Picture 4" descr="http://k.img.com.ua/img/forall/a/4618/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4" y="1485900"/>
            <a:ext cx="2854325" cy="38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074" y="5277534"/>
            <a:ext cx="33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На </a:t>
            </a:r>
            <a:r>
              <a:rPr lang="ru-RU" i="1" dirty="0" err="1">
                <a:latin typeface="Arial" panose="020B0604020202020204" pitchFamily="34" charset="0"/>
              </a:rPr>
              <a:t>південь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від</a:t>
            </a:r>
            <a:r>
              <a:rPr lang="ru-RU" i="1" dirty="0">
                <a:latin typeface="Arial" panose="020B0604020202020204" pitchFamily="34" charset="0"/>
              </a:rPr>
              <a:t> кордону, на </a:t>
            </a:r>
            <a:r>
              <a:rPr lang="ru-RU" i="1" dirty="0" err="1">
                <a:latin typeface="Arial" panose="020B0604020202020204" pitchFamily="34" charset="0"/>
              </a:rPr>
              <a:t>захід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від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</a:rPr>
              <a:t>сонця</a:t>
            </a:r>
            <a:r>
              <a:rPr lang="ru-RU" i="1" dirty="0" smtClean="0">
                <a:latin typeface="Arial" panose="020B0604020202020204" pitchFamily="34" charset="0"/>
              </a:rPr>
              <a:t> – 1992р.</a:t>
            </a:r>
            <a:endParaRPr lang="ru-RU" i="1" dirty="0"/>
          </a:p>
        </p:txBody>
      </p:sp>
      <p:pic>
        <p:nvPicPr>
          <p:cNvPr id="1030" name="Picture 6" descr="http://img1.labirint.ru/books/167141/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2" y="1485900"/>
            <a:ext cx="2453410" cy="3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88272" y="5416033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</a:rPr>
              <a:t>Кафка на </a:t>
            </a:r>
            <a:r>
              <a:rPr lang="ru-RU" i="1" dirty="0" err="1" smtClean="0">
                <a:latin typeface="Arial" panose="020B0604020202020204" pitchFamily="34" charset="0"/>
              </a:rPr>
              <a:t>пляжі</a:t>
            </a:r>
            <a:r>
              <a:rPr lang="ru-RU" i="1" dirty="0" smtClean="0">
                <a:latin typeface="Arial" panose="020B0604020202020204" pitchFamily="34" charset="0"/>
              </a:rPr>
              <a:t> – 2002р.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62995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1Q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2" y="887412"/>
            <a:ext cx="3780395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2396" y="55499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</a:rPr>
              <a:t>1Q84 – 2009</a:t>
            </a:r>
            <a:r>
              <a:rPr lang="uk-UA" i="1" dirty="0" smtClean="0">
                <a:latin typeface="Arial" panose="020B0604020202020204" pitchFamily="34" charset="0"/>
              </a:rPr>
              <a:t>р.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3899" y="2433826"/>
            <a:ext cx="4165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2013р.- «</a:t>
            </a:r>
            <a:r>
              <a:rPr lang="ru-RU" sz="2400" dirty="0" err="1" smtClean="0"/>
              <a:t>Безбарвний</a:t>
            </a:r>
            <a:r>
              <a:rPr lang="ru-RU" sz="2400" dirty="0" smtClean="0"/>
              <a:t> </a:t>
            </a:r>
            <a:r>
              <a:rPr lang="ru-RU" sz="2400" dirty="0" err="1"/>
              <a:t>Цукуру</a:t>
            </a:r>
            <a:r>
              <a:rPr lang="ru-RU" sz="2400" dirty="0"/>
              <a:t> </a:t>
            </a:r>
            <a:r>
              <a:rPr lang="ru-RU" sz="2400" dirty="0" err="1"/>
              <a:t>Тасакі</a:t>
            </a:r>
            <a:r>
              <a:rPr lang="ru-RU" sz="2400" dirty="0"/>
              <a:t> та </a:t>
            </a:r>
            <a:r>
              <a:rPr lang="ru-RU" sz="2400" dirty="0" err="1"/>
              <a:t>рік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 smtClean="0"/>
              <a:t>паломництва</a:t>
            </a:r>
            <a:r>
              <a:rPr lang="ru-RU" sz="2400" dirty="0" smtClean="0"/>
              <a:t>».</a:t>
            </a:r>
          </a:p>
          <a:p>
            <a:r>
              <a:rPr lang="uk-UA" sz="2400" dirty="0" smtClean="0"/>
              <a:t>Та багато інших.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2731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694" y="742434"/>
            <a:ext cx="3060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00"/>
                </a:solidFill>
                <a:latin typeface="+mj-lt"/>
              </a:rPr>
              <a:t>Збірки</a:t>
            </a: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+mj-lt"/>
              </a:rPr>
              <a:t>оповідань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:</a:t>
            </a:r>
            <a:endParaRPr lang="ru-RU" sz="2400" b="1" i="1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4" name="Picture 2" descr="http://animuchan.net/media/uploads/6/1/a/39f8dae5f338aba6fb355c39caff5b44e616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" y="1382514"/>
            <a:ext cx="2889885" cy="39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944" y="5492745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TV-Люди – 1990р.</a:t>
            </a:r>
            <a:endParaRPr lang="ru-RU" i="1" dirty="0"/>
          </a:p>
        </p:txBody>
      </p:sp>
      <p:pic>
        <p:nvPicPr>
          <p:cNvPr id="3076" name="Picture 4" descr="http://www.ozon.ru/multimedia/books_covers/1000370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382514"/>
            <a:ext cx="3012440" cy="39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0516" y="5473690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Привиди</a:t>
            </a:r>
            <a:r>
              <a:rPr lang="ru-RU" i="1" dirty="0"/>
              <a:t> </a:t>
            </a:r>
            <a:r>
              <a:rPr lang="ru-RU" i="1" dirty="0" err="1" smtClean="0"/>
              <a:t>Лексінгтона</a:t>
            </a:r>
            <a:r>
              <a:rPr lang="ru-RU" i="1" dirty="0" smtClean="0"/>
              <a:t> – 1996р.</a:t>
            </a:r>
            <a:endParaRPr lang="ru-RU" i="1" dirty="0"/>
          </a:p>
        </p:txBody>
      </p:sp>
      <p:pic>
        <p:nvPicPr>
          <p:cNvPr id="3078" name="Picture 6" descr="http://t1.gstatic.com/images?q=tbn:ANd9GcQfo_VurYyNa3l7g2FKaSd5hIeNBTrd6IPVmZ7eT8cZdiBHMZHS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4" y="1382514"/>
            <a:ext cx="2536825" cy="39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11391" y="5354245"/>
            <a:ext cx="3239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божі</a:t>
            </a:r>
            <a:r>
              <a:rPr lang="ru-RU" i="1" dirty="0"/>
              <a:t> </a:t>
            </a:r>
            <a:r>
              <a:rPr lang="ru-RU" i="1" dirty="0" err="1"/>
              <a:t>діти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 smtClean="0"/>
              <a:t>танцювати</a:t>
            </a:r>
            <a:r>
              <a:rPr lang="ru-RU" i="1" dirty="0" smtClean="0"/>
              <a:t> – 2000р.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6141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78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Харукі  Муракамі 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Харукі  Муракамі </dc:title>
  <dc:creator>mambo</dc:creator>
  <cp:lastModifiedBy>mambo</cp:lastModifiedBy>
  <cp:revision>10</cp:revision>
  <dcterms:created xsi:type="dcterms:W3CDTF">2013-05-19T14:34:35Z</dcterms:created>
  <dcterms:modified xsi:type="dcterms:W3CDTF">2013-05-20T06:38:45Z</dcterms:modified>
</cp:coreProperties>
</file>