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5CD90-68C8-4FCB-A90E-5FF8F92FF77B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4506B-491E-411F-9558-4C158E23042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4506B-491E-411F-9558-4C158E230428}" type="slidenum">
              <a:rPr lang="uk-UA" smtClean="0"/>
              <a:t>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CBCCFCD-3E48-4237-BFF0-A48F3F01C718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F27E40-A719-41A8-9F97-96F97803C659}" type="slidenum">
              <a:rPr lang="uk-UA" smtClean="0"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496"/>
            <a:ext cx="8858280" cy="357190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Біографія</a:t>
            </a:r>
          </a:p>
          <a:p>
            <a:r>
              <a:rPr lang="uk-UA" sz="2000" dirty="0" smtClean="0"/>
              <a:t>Гоголь і Україна</a:t>
            </a:r>
          </a:p>
          <a:p>
            <a:r>
              <a:rPr lang="uk-UA" sz="2000" dirty="0" err="1" smtClean="0"/>
              <a:t>“Вечір</a:t>
            </a:r>
            <a:r>
              <a:rPr lang="uk-UA" sz="2000" dirty="0" smtClean="0"/>
              <a:t> проти </a:t>
            </a:r>
            <a:r>
              <a:rPr lang="uk-UA" sz="2000" dirty="0" err="1" smtClean="0"/>
              <a:t>івана</a:t>
            </a:r>
            <a:r>
              <a:rPr lang="uk-UA" sz="2000" dirty="0" smtClean="0"/>
              <a:t> </a:t>
            </a:r>
            <a:r>
              <a:rPr lang="uk-UA" sz="2000" dirty="0" err="1" smtClean="0"/>
              <a:t>купала”</a:t>
            </a:r>
            <a:endParaRPr lang="uk-UA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Микола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Гоголь</a:t>
            </a:r>
            <a:endParaRPr lang="uk-UA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98755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b="1" dirty="0" smtClean="0">
                <a:ln/>
                <a:solidFill>
                  <a:schemeClr val="accent3"/>
                </a:solidFill>
              </a:rPr>
              <a:t> Гоголь Микола Васильович </a:t>
            </a:r>
            <a:br>
              <a:rPr lang="uk-UA" b="1" dirty="0" smtClean="0">
                <a:ln/>
                <a:solidFill>
                  <a:schemeClr val="accent3"/>
                </a:solidFill>
              </a:rPr>
            </a:br>
            <a:r>
              <a:rPr lang="uk-UA" b="1" dirty="0" smtClean="0">
                <a:ln/>
                <a:solidFill>
                  <a:schemeClr val="accent3"/>
                </a:solidFill>
              </a:rPr>
              <a:t>        (1809-1852) </a:t>
            </a:r>
            <a:endParaRPr lang="uk-UA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71612"/>
            <a:ext cx="9144000" cy="478634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dirty="0" err="1" smtClean="0">
                <a:cs typeface="EucrosiaUPC" pitchFamily="18" charset="-34"/>
              </a:rPr>
              <a:t>Народився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Микола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Васильович</a:t>
            </a:r>
            <a:r>
              <a:rPr lang="ru-RU" dirty="0" smtClean="0">
                <a:cs typeface="EucrosiaUPC" pitchFamily="18" charset="-34"/>
              </a:rPr>
              <a:t> Гоголь 20 </a:t>
            </a:r>
            <a:r>
              <a:rPr lang="ru-RU" dirty="0" err="1" smtClean="0">
                <a:cs typeface="EucrosiaUPC" pitchFamily="18" charset="-34"/>
              </a:rPr>
              <a:t>березня</a:t>
            </a:r>
            <a:r>
              <a:rPr lang="ru-RU" dirty="0" smtClean="0">
                <a:cs typeface="EucrosiaUPC" pitchFamily="18" charset="-34"/>
              </a:rPr>
              <a:t> 1809 року в </a:t>
            </a:r>
            <a:r>
              <a:rPr lang="ru-RU" dirty="0" err="1" smtClean="0">
                <a:cs typeface="EucrosiaUPC" pitchFamily="18" charset="-34"/>
              </a:rPr>
              <a:t>селі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Великі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Сорочинці</a:t>
            </a:r>
            <a:r>
              <a:rPr lang="ru-RU" dirty="0" smtClean="0">
                <a:cs typeface="EucrosiaUPC" pitchFamily="18" charset="-34"/>
              </a:rPr>
              <a:t> на </a:t>
            </a:r>
            <a:r>
              <a:rPr lang="ru-RU" dirty="0" err="1" smtClean="0">
                <a:cs typeface="EucrosiaUPC" pitchFamily="18" charset="-34"/>
              </a:rPr>
              <a:t>Полтавщині</a:t>
            </a:r>
            <a:r>
              <a:rPr lang="ru-RU" dirty="0" smtClean="0">
                <a:cs typeface="EucrosiaUPC" pitchFamily="18" charset="-34"/>
              </a:rPr>
              <a:t>. З </a:t>
            </a:r>
            <a:r>
              <a:rPr lang="ru-RU" dirty="0" smtClean="0">
                <a:cs typeface="EucrosiaUPC" pitchFamily="18" charset="-34"/>
              </a:rPr>
              <a:t>1818 по 1819 р. </a:t>
            </a:r>
            <a:r>
              <a:rPr lang="ru-RU" dirty="0" err="1" smtClean="0">
                <a:cs typeface="EucrosiaUPC" pitchFamily="18" charset="-34"/>
              </a:rPr>
              <a:t>навчався</a:t>
            </a:r>
            <a:r>
              <a:rPr lang="ru-RU" dirty="0" smtClean="0">
                <a:cs typeface="EucrosiaUPC" pitchFamily="18" charset="-34"/>
              </a:rPr>
              <a:t> в </a:t>
            </a:r>
            <a:r>
              <a:rPr lang="ru-RU" dirty="0" err="1" smtClean="0">
                <a:cs typeface="EucrosiaUPC" pitchFamily="18" charset="-34"/>
              </a:rPr>
              <a:t>Полтавському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повітовому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училищі</a:t>
            </a:r>
            <a:r>
              <a:rPr lang="ru-RU" dirty="0" smtClean="0">
                <a:cs typeface="EucrosiaUPC" pitchFamily="18" charset="-34"/>
              </a:rPr>
              <a:t>, а </a:t>
            </a:r>
            <a:r>
              <a:rPr lang="ru-RU" dirty="0" err="1" smtClean="0">
                <a:cs typeface="EucrosiaUPC" pitchFamily="18" charset="-34"/>
              </a:rPr>
              <a:t>з</a:t>
            </a:r>
            <a:r>
              <a:rPr lang="ru-RU" dirty="0" smtClean="0">
                <a:cs typeface="EucrosiaUPC" pitchFamily="18" charset="-34"/>
              </a:rPr>
              <a:t> 1821 по 1828 р. — у </a:t>
            </a:r>
            <a:r>
              <a:rPr lang="ru-RU" dirty="0" err="1" smtClean="0">
                <a:cs typeface="EucrosiaUPC" pitchFamily="18" charset="-34"/>
              </a:rPr>
              <a:t>Ніжинській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гімназії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вищих</a:t>
            </a:r>
            <a:r>
              <a:rPr lang="ru-RU" dirty="0" smtClean="0">
                <a:cs typeface="EucrosiaUPC" pitchFamily="18" charset="-34"/>
              </a:rPr>
              <a:t> наук</a:t>
            </a:r>
            <a:r>
              <a:rPr lang="ru-RU" dirty="0" smtClean="0">
                <a:cs typeface="EucrosiaUPC" pitchFamily="18" charset="-34"/>
              </a:rPr>
              <a:t>. </a:t>
            </a:r>
            <a:r>
              <a:rPr lang="ru-RU" dirty="0" err="1" smtClean="0">
                <a:cs typeface="EucrosiaUPC" pitchFamily="18" charset="-34"/>
              </a:rPr>
              <a:t>Згодом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він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захопиться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збиранням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українських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народних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пісень</a:t>
            </a:r>
            <a:r>
              <a:rPr lang="ru-RU" dirty="0" smtClean="0">
                <a:cs typeface="EucrosiaUPC" pitchFamily="18" charset="-34"/>
              </a:rPr>
              <a:t>, </a:t>
            </a:r>
            <a:r>
              <a:rPr lang="ru-RU" dirty="0" err="1" smtClean="0">
                <a:cs typeface="EucrosiaUPC" pitchFamily="18" charset="-34"/>
              </a:rPr>
              <a:t>прислів’їв</a:t>
            </a:r>
            <a:r>
              <a:rPr lang="ru-RU" dirty="0" smtClean="0">
                <a:cs typeface="EucrosiaUPC" pitchFamily="18" charset="-34"/>
              </a:rPr>
              <a:t> та </a:t>
            </a:r>
            <a:r>
              <a:rPr lang="ru-RU" dirty="0" err="1" smtClean="0">
                <a:cs typeface="EucrosiaUPC" pitchFamily="18" charset="-34"/>
              </a:rPr>
              <a:t>приказок</a:t>
            </a:r>
            <a:r>
              <a:rPr lang="ru-RU" dirty="0" smtClean="0">
                <a:cs typeface="EucrosiaUPC" pitchFamily="18" charset="-34"/>
              </a:rPr>
              <a:t>, </a:t>
            </a:r>
            <a:r>
              <a:rPr lang="ru-RU" dirty="0" err="1" smtClean="0">
                <a:cs typeface="EucrosiaUPC" pitchFamily="18" charset="-34"/>
              </a:rPr>
              <a:t>готуватиме</a:t>
            </a:r>
            <a:r>
              <a:rPr lang="ru-RU" dirty="0" smtClean="0">
                <a:cs typeface="EucrosiaUPC" pitchFamily="18" charset="-34"/>
              </a:rPr>
              <a:t> </a:t>
            </a:r>
            <a:r>
              <a:rPr lang="ru-RU" dirty="0" err="1" smtClean="0">
                <a:cs typeface="EucrosiaUPC" pitchFamily="18" charset="-34"/>
              </a:rPr>
              <a:t>матеріали</a:t>
            </a:r>
            <a:r>
              <a:rPr lang="ru-RU" dirty="0" smtClean="0">
                <a:cs typeface="EucrosiaUPC" pitchFamily="18" charset="-34"/>
              </a:rPr>
              <a:t> до </a:t>
            </a:r>
            <a:r>
              <a:rPr lang="ru-RU" dirty="0" err="1" smtClean="0">
                <a:cs typeface="EucrosiaUPC" pitchFamily="18" charset="-34"/>
              </a:rPr>
              <a:t>українсько-російського</a:t>
            </a:r>
            <a:r>
              <a:rPr lang="ru-RU" dirty="0" smtClean="0">
                <a:cs typeface="EucrosiaUPC" pitchFamily="18" charset="-34"/>
              </a:rPr>
              <a:t> словника. </a:t>
            </a:r>
            <a:endParaRPr lang="uk-UA" dirty="0">
              <a:cs typeface="EucrosiaUPC" pitchFamily="18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Гоголь Микола. Фото. Портре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131545"/>
            <a:ext cx="2500299" cy="272645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52"/>
            <a:ext cx="9144000" cy="6286544"/>
          </a:xfrm>
        </p:spPr>
        <p:txBody>
          <a:bodyPr/>
          <a:lstStyle/>
          <a:p>
            <a:r>
              <a:rPr lang="uk-UA" dirty="0" smtClean="0"/>
              <a:t>У 1828 році М.Гоголь переїжджає до Петербурга. Там у 1829 р. він публікує свій перший твір — поему «</a:t>
            </a:r>
            <a:r>
              <a:rPr lang="uk-UA" dirty="0" err="1" smtClean="0"/>
              <a:t>Ганц</a:t>
            </a:r>
            <a:r>
              <a:rPr lang="uk-UA" dirty="0" smtClean="0"/>
              <a:t> </a:t>
            </a:r>
            <a:r>
              <a:rPr lang="uk-UA" dirty="0" err="1" smtClean="0"/>
              <a:t>Кюхельгартен</a:t>
            </a:r>
            <a:r>
              <a:rPr lang="uk-UA" dirty="0" smtClean="0"/>
              <a:t>». Через рік у журналі </a:t>
            </a:r>
            <a:r>
              <a:rPr lang="uk-UA" dirty="0" smtClean="0"/>
              <a:t>з’являється повість </a:t>
            </a:r>
            <a:r>
              <a:rPr lang="uk-UA" dirty="0" err="1" smtClean="0"/>
              <a:t>“Вечір</a:t>
            </a:r>
            <a:r>
              <a:rPr lang="uk-UA" dirty="0" smtClean="0"/>
              <a:t> </a:t>
            </a:r>
            <a:r>
              <a:rPr lang="uk-UA" dirty="0" smtClean="0"/>
              <a:t>проти Івана </a:t>
            </a:r>
            <a:r>
              <a:rPr lang="uk-UA" dirty="0" err="1" smtClean="0"/>
              <a:t>Купала”</a:t>
            </a:r>
            <a:r>
              <a:rPr lang="uk-UA" dirty="0" smtClean="0"/>
              <a:t>. Туга </a:t>
            </a:r>
            <a:r>
              <a:rPr lang="uk-UA" dirty="0" smtClean="0"/>
              <a:t>за батьківщиною, за мальовничою Україною, змусила М.Гоголя наприкінці 1833 року клопотатися про місце професора історії в Київському університеті св. Володимира. Спонукала до цього ще й дружба з </a:t>
            </a:r>
            <a:r>
              <a:rPr lang="uk-UA" dirty="0" smtClean="0"/>
              <a:t>М.Максимовичем.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214290"/>
            <a:ext cx="9001156" cy="6357982"/>
          </a:xfrm>
        </p:spPr>
        <p:txBody>
          <a:bodyPr>
            <a:normAutofit/>
          </a:bodyPr>
          <a:lstStyle/>
          <a:p>
            <a:r>
              <a:rPr lang="uk-UA" dirty="0" smtClean="0"/>
              <a:t>Етапною </a:t>
            </a:r>
            <a:r>
              <a:rPr lang="uk-UA" dirty="0" smtClean="0"/>
              <a:t>навіть в історії театру стала його </a:t>
            </a:r>
            <a:r>
              <a:rPr lang="uk-UA" dirty="0" smtClean="0"/>
              <a:t>комедія </a:t>
            </a:r>
            <a:r>
              <a:rPr lang="uk-UA" dirty="0" smtClean="0"/>
              <a:t>«Ревізор» </a:t>
            </a:r>
            <a:r>
              <a:rPr lang="uk-UA" dirty="0" smtClean="0"/>
              <a:t>. Невдовзі </a:t>
            </a:r>
            <a:r>
              <a:rPr lang="uk-UA" dirty="0" smtClean="0"/>
              <a:t>після прем’єри п’єси М.Гоголь виїжджає на досить тривалий час за кордон. </a:t>
            </a:r>
            <a:r>
              <a:rPr lang="uk-UA" dirty="0" smtClean="0"/>
              <a:t>У </a:t>
            </a:r>
            <a:r>
              <a:rPr lang="uk-UA" dirty="0" smtClean="0"/>
              <a:t>1842 році з’являється друком знаменита поема-роман «Мертві душі». Останні роки життя письменника сповнені драматичних пошуків себе в Істині. Прямим підтвердженням тому було видання «Вибраних місць з листування з друзями» </a:t>
            </a:r>
            <a:r>
              <a:rPr lang="uk-UA" dirty="0" smtClean="0"/>
              <a:t>. У </a:t>
            </a:r>
            <a:r>
              <a:rPr lang="uk-UA" dirty="0" smtClean="0"/>
              <a:t>1848 році письменник повертається на батьківщину, посилено працює над другим томом «Мертвих душ», але незадовго перед смертю спалює рукопис. Тяжка хвороба обірвала життя неповторного майстра слова 21 лютого 1852 року.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Гоголь і Україна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503920" cy="5072098"/>
          </a:xfrm>
        </p:spPr>
        <p:txBody>
          <a:bodyPr>
            <a:noAutofit/>
          </a:bodyPr>
          <a:lstStyle/>
          <a:p>
            <a:r>
              <a:rPr lang="uk-UA" sz="1800" dirty="0" smtClean="0"/>
              <a:t>3 Україною Гоголь пов’язаний не тільки серцем, </a:t>
            </a:r>
            <a:r>
              <a:rPr lang="uk-UA" sz="1800" dirty="0" smtClean="0"/>
              <a:t>а </a:t>
            </a:r>
            <a:r>
              <a:rPr lang="uk-UA" sz="1800" dirty="0" smtClean="0"/>
              <a:t>й усією </a:t>
            </a:r>
            <a:r>
              <a:rPr lang="uk-UA" sz="1800" dirty="0" smtClean="0"/>
              <a:t>творчістю. Шевченко</a:t>
            </a:r>
            <a:r>
              <a:rPr lang="uk-UA" sz="1800" dirty="0" smtClean="0"/>
              <a:t>, Куліш, а пізніше й Драгоманов, послідовно вважали його українським письменником, що писав російською мовою. </a:t>
            </a:r>
            <a:br>
              <a:rPr lang="uk-UA" sz="1800" dirty="0" smtClean="0"/>
            </a:br>
            <a:r>
              <a:rPr lang="uk-UA" sz="1800" dirty="0" smtClean="0"/>
              <a:t>Багато місць на Україні пов’язано з перебуванням </a:t>
            </a:r>
            <a:r>
              <a:rPr lang="uk-UA" sz="1800" dirty="0" smtClean="0"/>
              <a:t> письменника</a:t>
            </a:r>
            <a:r>
              <a:rPr lang="uk-UA" sz="1800" dirty="0" smtClean="0"/>
              <a:t>. </a:t>
            </a:r>
            <a:r>
              <a:rPr lang="uk-UA" sz="1800" dirty="0" smtClean="0"/>
              <a:t>Як </a:t>
            </a:r>
            <a:r>
              <a:rPr lang="uk-UA" sz="1800" dirty="0" smtClean="0"/>
              <a:t>свідчать спогади сучасників лише в дорозі він </a:t>
            </a:r>
            <a:r>
              <a:rPr lang="uk-UA" sz="1800" dirty="0" smtClean="0"/>
              <a:t>відчував </a:t>
            </a:r>
            <a:r>
              <a:rPr lang="uk-UA" sz="1800" dirty="0" smtClean="0"/>
              <a:t>натхнення і приплив нових сил. Дороги вели Гоголя до Москви і Петербурга, Рима і Парижа, Гамбурга та Єрусалима. Однак усі шляхи починалися з його рідного дому, з України, сюди завжди повертався думкою і душею. </a:t>
            </a:r>
            <a:br>
              <a:rPr lang="uk-UA" sz="1800" dirty="0" smtClean="0"/>
            </a:br>
            <a:r>
              <a:rPr lang="uk-UA" sz="1800" dirty="0" smtClean="0"/>
              <a:t>З особливою любов’ю були оспівані письменником Великі Сорочинці, Диканька, Миргород, </a:t>
            </a:r>
            <a:r>
              <a:rPr lang="uk-UA" sz="1800" dirty="0" err="1" smtClean="0"/>
              <a:t>Василівка-Яновщина</a:t>
            </a:r>
            <a:r>
              <a:rPr lang="uk-UA" sz="1800" dirty="0" smtClean="0"/>
              <a:t>... Згадуючи про них, ми мимоволі звертаємося до творчості М.В.Гоголя.</a:t>
            </a:r>
            <a:br>
              <a:rPr lang="uk-UA" sz="1800" dirty="0" smtClean="0"/>
            </a:br>
            <a:r>
              <a:rPr lang="uk-UA" sz="1800" dirty="0" smtClean="0"/>
              <a:t>Любов до мови, відчуття слова закладалися у Миколи з дитячих літ і набули подальшого розвитку під час </a:t>
            </a:r>
            <a:r>
              <a:rPr lang="uk-UA" sz="1800" dirty="0" smtClean="0"/>
              <a:t>його навчання. </a:t>
            </a:r>
            <a:r>
              <a:rPr lang="uk-UA" sz="1800" dirty="0" smtClean="0"/>
              <a:t>Саме у гімназії він поринув у світ давньої української історії, народних звичаїв та усної народної творчості, які пізнавав не лише з друкованих джерел, а й на ніжинських базарах, селянських весіллях. </a:t>
            </a:r>
            <a:endParaRPr lang="uk-UA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“Вечір</a:t>
            </a:r>
            <a:r>
              <a:rPr lang="uk-UA" dirty="0" smtClean="0"/>
              <a:t> проти Івана </a:t>
            </a:r>
            <a:r>
              <a:rPr lang="uk-UA" dirty="0" err="1" smtClean="0"/>
              <a:t>Купала”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Фантастична історія навіяна М. Гоголю українськими легендами й переказами про чарівну квітку папороті, яка розквітає в ніч на Івана Купала й може відкрити людині усі скарби; віруваннями в нечисту силу — чортів, відьом. Взагалі ж </a:t>
            </a:r>
            <a:r>
              <a:rPr lang="uk-UA" dirty="0" err="1" smtClean="0"/>
              <a:t>це—</a:t>
            </a:r>
            <a:r>
              <a:rPr lang="uk-UA" dirty="0" smtClean="0"/>
              <a:t> уособлення ворожих людині сил. Наприклад, влада золота згубила робітника Петруся. Письменник утверджує закони народної моралі, за якими на статку, що отриманий нечесним, злочинним шляхом, щастя не збудуєш. 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cs typeface="Aharoni" pitchFamily="2" charset="-79"/>
              </a:rPr>
              <a:t>Микола Васильович Гоголь, який жив і творив більш як півтора століття тому, надзвичайно актуальний сьогодні. І це найбільше свідчення про нього як про справжнього, живого класика. Гоголя читають, за його творами знімають фільми, у театрах ставлять п’єси. Він залишив у спадок прийдешнім поколінням своїх читачів оповитий повір’ями та легендами поетичний образ України, напрацювання з історії рідної землі, збірки українських народних пісень. Його твори й понині хвилюють глибоким психологізмом, енергією духовних цінностей, ідеалами волі, братерства, морального </a:t>
            </a:r>
            <a:r>
              <a:rPr lang="uk-UA" dirty="0" smtClean="0">
                <a:cs typeface="Aharoni" pitchFamily="2" charset="-79"/>
              </a:rPr>
              <a:t>відродження.</a:t>
            </a:r>
            <a:endParaRPr lang="uk-UA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</TotalTime>
  <Words>391</Words>
  <Application>Microsoft Office PowerPoint</Application>
  <PresentationFormat>Экран (4:3)</PresentationFormat>
  <Paragraphs>14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Микола Гоголь</vt:lpstr>
      <vt:lpstr> Гоголь Микола Васильович          (1809-1852) </vt:lpstr>
      <vt:lpstr>Слайд 3</vt:lpstr>
      <vt:lpstr>Слайд 4</vt:lpstr>
      <vt:lpstr>Гоголь і Україна</vt:lpstr>
      <vt:lpstr>“Вечір проти Івана Купала”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Гоголь</dc:title>
  <dc:creator>User</dc:creator>
  <cp:lastModifiedBy>User</cp:lastModifiedBy>
  <cp:revision>7</cp:revision>
  <dcterms:created xsi:type="dcterms:W3CDTF">2014-01-24T12:28:25Z</dcterms:created>
  <dcterms:modified xsi:type="dcterms:W3CDTF">2014-01-24T13:32:50Z</dcterms:modified>
</cp:coreProperties>
</file>