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0" r:id="rId8"/>
    <p:sldId id="272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>
        <p:scale>
          <a:sx n="87" d="100"/>
          <a:sy n="8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F11172-E82A-46D7-AC13-53E5F2294348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7" y="4221088"/>
            <a:ext cx="5472607" cy="864096"/>
          </a:xfrm>
        </p:spPr>
        <p:txBody>
          <a:bodyPr>
            <a:normAutofit/>
          </a:bodyPr>
          <a:lstStyle/>
          <a:p>
            <a:r>
              <a:rPr lang="ru-RU" b="1" i="0" u="none" strike="noStrike" dirty="0" err="1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/>
              </a:rPr>
              <a:t>Ернест</a:t>
            </a:r>
            <a:r>
              <a:rPr lang="ru-RU" b="1" i="0" u="none" strike="noStrike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/>
              </a:rPr>
              <a:t> </a:t>
            </a:r>
            <a:r>
              <a:rPr lang="ru-RU" b="1" i="0" u="none" strike="noStrike" dirty="0" err="1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Arial"/>
              </a:rPr>
              <a:t>Хемінгуей</a:t>
            </a:r>
            <a:endParaRPr lang="ru-RU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2263529"/>
            <a:ext cx="475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Segoe Print" panose="02000600000000000000" pitchFamily="2" charset="0"/>
              </a:rPr>
              <a:t>«</a:t>
            </a:r>
            <a:r>
              <a:rPr lang="en-US" noProof="1">
                <a:latin typeface="Segoe Print" panose="02000600000000000000" pitchFamily="2" charset="0"/>
              </a:rPr>
              <a:t>Життя письменника, коли він на висоті, протікає на самоті. Бо творить він один, і, якщо він досить хороший письменник, його справа з дня на день бачити попереду вічність або відсутність її як такої»</a:t>
            </a:r>
            <a:endParaRPr lang="uk-UA" dirty="0">
              <a:latin typeface="Segoe Print" panose="020006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3" t="6093" r="12547" b="10751"/>
          <a:stretch/>
        </p:blipFill>
        <p:spPr>
          <a:xfrm>
            <a:off x="589585" y="583727"/>
            <a:ext cx="283028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82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404664"/>
            <a:ext cx="9144000" cy="1988840"/>
          </a:xfrm>
        </p:spPr>
        <p:txBody>
          <a:bodyPr>
            <a:norm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Рано вранці, поки весь будинок спав, 2 липня 1961 Хемінгуей підійшов до шафи, дістав мисливську двостволку, зарядив її, і вистрілив собі в лоб. Ніякої передсмертної записки не було ... </a:t>
            </a:r>
            <a:b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uk-UA" sz="2000" dirty="0">
                <a:latin typeface="Trebuchet MS" panose="020B0603020202020204" pitchFamily="34" charset="0"/>
              </a:rPr>
              <a:t>З дня смерті минуло багато років, у ФБР був посланий запит про Ернеста Хемінгуея. Відповідь вразила багатьох: жучки були, стеження було, і </a:t>
            </a:r>
            <a:r>
              <a:rPr lang="uk-UA" sz="2000" dirty="0" err="1">
                <a:latin typeface="Trebuchet MS" panose="020B0603020202020204" pitchFamily="34" charset="0"/>
              </a:rPr>
              <a:t>прослушка</a:t>
            </a:r>
            <a:r>
              <a:rPr lang="uk-UA" sz="2000" dirty="0">
                <a:latin typeface="Trebuchet MS" panose="020B0603020202020204" pitchFamily="34" charset="0"/>
              </a:rPr>
              <a:t> була…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12290" name="Picture 2" descr="http://savepic.ru/2222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00" y="2420888"/>
            <a:ext cx="1996547" cy="25166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7065" r="9406" b="13032"/>
          <a:stretch/>
        </p:blipFill>
        <p:spPr>
          <a:xfrm>
            <a:off x="4427984" y="4642601"/>
            <a:ext cx="3716153" cy="22337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2" t="6408" r="11411" b="13995"/>
          <a:stretch/>
        </p:blipFill>
        <p:spPr>
          <a:xfrm>
            <a:off x="2200977" y="2291287"/>
            <a:ext cx="3189514" cy="2775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9" y="4642600"/>
            <a:ext cx="3938937" cy="22554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8766" r="11614" b="18865"/>
          <a:stretch/>
        </p:blipFill>
        <p:spPr>
          <a:xfrm>
            <a:off x="5704115" y="2715830"/>
            <a:ext cx="3439885" cy="192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2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61"/>
            <a:ext cx="5076056" cy="685800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Літературні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критики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відносять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Хемінгуея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до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письменників-реалістів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Саме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правдивість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стала основою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творчої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манери</a:t>
            </a:r>
            <a:r>
              <a:rPr lang="ru-RU" sz="2400" dirty="0" smtClean="0">
                <a:latin typeface="Trebuchet MS" panose="020B0603020202020204" pitchFamily="34" charset="0"/>
              </a:rPr>
              <a:t>. </a:t>
            </a:r>
            <a:r>
              <a:rPr lang="ru-RU" sz="2400" dirty="0" err="1" smtClean="0">
                <a:latin typeface="Trebuchet MS" panose="020B0603020202020204" pitchFamily="34" charset="0"/>
              </a:rPr>
              <a:t>Однак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її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він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розумів</a:t>
            </a:r>
            <a:r>
              <a:rPr lang="ru-RU" sz="2400" dirty="0" smtClean="0">
                <a:latin typeface="Trebuchet MS" panose="020B0603020202020204" pitchFamily="34" charset="0"/>
              </a:rPr>
              <a:t> не як </a:t>
            </a:r>
            <a:r>
              <a:rPr lang="ru-RU" sz="2400" dirty="0" err="1" smtClean="0">
                <a:latin typeface="Trebuchet MS" panose="020B0603020202020204" pitchFamily="34" charset="0"/>
              </a:rPr>
              <a:t>натуралістичний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опис</a:t>
            </a:r>
            <a:r>
              <a:rPr lang="ru-RU" sz="2400" dirty="0" smtClean="0">
                <a:latin typeface="Trebuchet MS" panose="020B0603020202020204" pitchFamily="34" charset="0"/>
              </a:rPr>
              <a:t>, а як </a:t>
            </a:r>
            <a:r>
              <a:rPr lang="ru-RU" sz="2400" dirty="0" err="1" smtClean="0">
                <a:latin typeface="Trebuchet MS" panose="020B0603020202020204" pitchFamily="34" charset="0"/>
              </a:rPr>
              <a:t>відтворення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правди</a:t>
            </a:r>
            <a:r>
              <a:rPr lang="ru-RU" sz="2400" dirty="0" smtClean="0">
                <a:latin typeface="Trebuchet MS" panose="020B0603020202020204" pitchFamily="34" charset="0"/>
              </a:rPr>
              <a:t> силою </a:t>
            </a:r>
            <a:r>
              <a:rPr lang="ru-RU" sz="2400" dirty="0" err="1" smtClean="0">
                <a:latin typeface="Trebuchet MS" panose="020B0603020202020204" pitchFamily="34" charset="0"/>
              </a:rPr>
              <a:t>письменницької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уяви</a:t>
            </a:r>
            <a:r>
              <a:rPr lang="ru-RU" sz="2400" dirty="0" smtClean="0">
                <a:latin typeface="Trebuchet MS" panose="020B0603020202020204" pitchFamily="34" charset="0"/>
              </a:rPr>
              <a:t>, </a:t>
            </a:r>
            <a:r>
              <a:rPr lang="ru-RU" sz="2400" dirty="0" err="1" smtClean="0">
                <a:latin typeface="Trebuchet MS" panose="020B0603020202020204" pitchFamily="34" charset="0"/>
              </a:rPr>
              <a:t>що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ґрунтується</a:t>
            </a:r>
            <a:r>
              <a:rPr lang="ru-RU" sz="2400" dirty="0" smtClean="0">
                <a:latin typeface="Trebuchet MS" panose="020B0603020202020204" pitchFamily="34" charset="0"/>
              </a:rPr>
              <a:t> на </a:t>
            </a:r>
            <a:r>
              <a:rPr lang="ru-RU" sz="2400" dirty="0" err="1" smtClean="0">
                <a:latin typeface="Trebuchet MS" panose="020B0603020202020204" pitchFamily="34" charset="0"/>
              </a:rPr>
              <a:t>спостереженні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життя</a:t>
            </a:r>
            <a:r>
              <a:rPr lang="ru-RU" sz="2400" dirty="0" smtClean="0">
                <a:latin typeface="Trebuchet MS" panose="020B0603020202020204" pitchFamily="34" charset="0"/>
              </a:rPr>
              <a:t>. </a:t>
            </a:r>
            <a:r>
              <a:rPr lang="ru-RU" sz="2400" dirty="0" err="1" smtClean="0">
                <a:latin typeface="Trebuchet MS" panose="020B0603020202020204" pitchFamily="34" charset="0"/>
              </a:rPr>
              <a:t>Серед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характерних</a:t>
            </a:r>
            <a:r>
              <a:rPr lang="ru-RU" sz="2400" dirty="0" smtClean="0">
                <a:latin typeface="Trebuchet MS" panose="020B0603020202020204" pitchFamily="34" charset="0"/>
              </a:rPr>
              <a:t> рис так званого «телеграфного стилю» </a:t>
            </a:r>
            <a:r>
              <a:rPr lang="ru-RU" sz="2400" dirty="0" err="1" smtClean="0">
                <a:latin typeface="Trebuchet MS" panose="020B0603020202020204" pitchFamily="34" charset="0"/>
              </a:rPr>
              <a:t>письменника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дослідники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називають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точність</a:t>
            </a:r>
            <a:r>
              <a:rPr lang="ru-RU" sz="2400" dirty="0" smtClean="0">
                <a:latin typeface="Trebuchet MS" panose="020B0603020202020204" pitchFamily="34" charset="0"/>
              </a:rPr>
              <a:t> і </a:t>
            </a:r>
            <a:r>
              <a:rPr lang="ru-RU" sz="2400" dirty="0" err="1" smtClean="0">
                <a:latin typeface="Trebuchet MS" panose="020B0603020202020204" pitchFamily="34" charset="0"/>
              </a:rPr>
              <a:t>лаконічність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мови</a:t>
            </a:r>
            <a:r>
              <a:rPr lang="ru-RU" sz="2400" dirty="0" smtClean="0">
                <a:latin typeface="Trebuchet MS" panose="020B0603020202020204" pitchFamily="34" charset="0"/>
              </a:rPr>
              <a:t>, </a:t>
            </a:r>
            <a:r>
              <a:rPr lang="ru-RU" sz="2400" dirty="0" err="1" smtClean="0">
                <a:latin typeface="Trebuchet MS" panose="020B0603020202020204" pitchFamily="34" charset="0"/>
              </a:rPr>
              <a:t>холодну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стриманість</a:t>
            </a:r>
            <a:r>
              <a:rPr lang="ru-RU" sz="2400" dirty="0" smtClean="0">
                <a:latin typeface="Trebuchet MS" panose="020B0603020202020204" pitchFamily="34" charset="0"/>
              </a:rPr>
              <a:t> в </a:t>
            </a:r>
            <a:r>
              <a:rPr lang="ru-RU" sz="2400" dirty="0" err="1" smtClean="0">
                <a:latin typeface="Trebuchet MS" panose="020B0603020202020204" pitchFamily="34" charset="0"/>
              </a:rPr>
              <a:t>описах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трагічних</a:t>
            </a:r>
            <a:r>
              <a:rPr lang="ru-RU" sz="2400" dirty="0" smtClean="0">
                <a:latin typeface="Trebuchet MS" panose="020B0603020202020204" pitchFamily="34" charset="0"/>
              </a:rPr>
              <a:t> і </a:t>
            </a:r>
            <a:r>
              <a:rPr lang="ru-RU" sz="2400" dirty="0" err="1" smtClean="0">
                <a:latin typeface="Trebuchet MS" panose="020B0603020202020204" pitchFamily="34" charset="0"/>
              </a:rPr>
              <a:t>екстремальних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ситуацій</a:t>
            </a:r>
            <a:r>
              <a:rPr lang="ru-RU" sz="2400" dirty="0" smtClean="0">
                <a:latin typeface="Trebuchet MS" panose="020B0603020202020204" pitchFamily="34" charset="0"/>
              </a:rPr>
              <a:t>, </a:t>
            </a:r>
            <a:r>
              <a:rPr lang="ru-RU" sz="2400" dirty="0" err="1" smtClean="0">
                <a:latin typeface="Trebuchet MS" panose="020B0603020202020204" pitchFamily="34" charset="0"/>
              </a:rPr>
              <a:t>конкретність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художніх</a:t>
            </a:r>
            <a:r>
              <a:rPr lang="ru-RU" sz="2400" dirty="0" smtClean="0">
                <a:latin typeface="Trebuchet MS" panose="020B0603020202020204" pitchFamily="34" charset="0"/>
              </a:rPr>
              <a:t> деталей, </a:t>
            </a:r>
            <a:r>
              <a:rPr lang="ru-RU" sz="2400" dirty="0" err="1" smtClean="0">
                <a:latin typeface="Trebuchet MS" panose="020B0603020202020204" pitchFamily="34" charset="0"/>
              </a:rPr>
              <a:t>уміння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опустити</a:t>
            </a:r>
            <a:r>
              <a:rPr lang="ru-RU" sz="2400" dirty="0" smtClean="0">
                <a:latin typeface="Trebuchet MS" panose="020B0603020202020204" pitchFamily="34" charset="0"/>
              </a:rPr>
              <a:t> </a:t>
            </a:r>
            <a:r>
              <a:rPr lang="ru-RU" sz="2400" dirty="0" err="1" smtClean="0">
                <a:latin typeface="Trebuchet MS" panose="020B0603020202020204" pitchFamily="34" charset="0"/>
              </a:rPr>
              <a:t>необов'язкове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pic>
        <p:nvPicPr>
          <p:cNvPr id="13314" name="Picture 2" descr="http://burusi.files.wordpress.com/2010/05/ernest-hemingway-june-19-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007" y="476669"/>
            <a:ext cx="4067944" cy="61067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6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.diggita.it/modules/auto_thumb/thumbs/1100836_Ernest-Hemingway_thumb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036166" cy="6858000"/>
          </a:xfrm>
        </p:spPr>
        <p:txBody>
          <a:bodyPr>
            <a:normAutofit fontScale="70000" lnSpcReduction="20000"/>
          </a:bodyPr>
          <a:lstStyle/>
          <a:p>
            <a:endParaRPr lang="ru-RU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Кожна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людина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народжується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для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якоїсь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справи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  <a:p>
            <a:pPr marL="118872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«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Якщо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дозволяти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собі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жартувати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люди не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сприймають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тебе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серйозно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. І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ці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самі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люди не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розуміють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є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багато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чого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можна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витримати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якщо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Trebuchet MS" panose="020B0603020202020204" pitchFamily="34" charset="0"/>
              </a:rPr>
              <a:t>не </a:t>
            </a:r>
            <a:r>
              <a:rPr lang="ru-RU" sz="3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жартувати</a:t>
            </a:r>
            <a:r>
              <a:rPr lang="ru-RU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.»</a:t>
            </a:r>
            <a:endParaRPr lang="ru-RU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55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20.radikal.ru/i711/1307/cb/c65c69e9e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472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127" y="0"/>
            <a:ext cx="4721488" cy="6857998"/>
          </a:xfrm>
        </p:spPr>
        <p:txBody>
          <a:bodyPr>
            <a:normAutofit fontScale="92500" lnSpcReduction="10000"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Ернест Хемінгуей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народився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21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липня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1899 року в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штаті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Іллінойс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(США)</a:t>
            </a:r>
            <a:r>
              <a:rPr lang="en-US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,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в сім'ї жінки, яка обожнювала музику, і середньостатистичного, за тими мірками,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лікаря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  <a:r>
              <a:rPr lang="uk-UA" sz="2400" dirty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 Все дитинство батько намагався прищепити синові бажання піти по його стопах, стати видатним лікарем, а мати годинами змушувала його грати на віолончелі. Але вже з дитячих років Хемінгуея цікавили книги, він читав все, що тільки міг знайти в домашній </a:t>
            </a:r>
            <a:r>
              <a:rPr lang="uk-UA" sz="2400" dirty="0" smtClean="0">
                <a:solidFill>
                  <a:schemeClr val="bg1">
                    <a:lumMod val="95000"/>
                  </a:schemeClr>
                </a:solidFill>
                <a:latin typeface="Trebuchet MS" panose="020B0603020202020204" pitchFamily="34" charset="0"/>
                <a:cs typeface="Aharoni" panose="02010803020104030203" pitchFamily="2" charset="-79"/>
              </a:rPr>
              <a:t>бібліотеці. Уже п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ід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час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навчання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в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школі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хлопчик почав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писати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невеликі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замітки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та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репортажі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в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шкільну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газету.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Тоді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він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вирішив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для себе,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що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 стане </a:t>
            </a:r>
            <a:r>
              <a:rPr lang="ru-RU" sz="2400" b="0" i="0" dirty="0" err="1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письменником</a:t>
            </a:r>
            <a:r>
              <a:rPr lang="ru-RU" sz="2400" b="0" i="0" dirty="0" smtClean="0">
                <a:solidFill>
                  <a:schemeClr val="bg1">
                    <a:lumMod val="95000"/>
                  </a:schemeClr>
                </a:solidFill>
                <a:effectLst/>
                <a:latin typeface="Trebuchet MS" panose="020B0603020202020204" pitchFamily="34" charset="0"/>
                <a:cs typeface="Aharoni" panose="02010803020104030203" pitchFamily="2" charset="-79"/>
              </a:rPr>
              <a:t>.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rebuchet MS" panose="020B06030202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4662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991972" cy="6858000"/>
          </a:xfrm>
        </p:spPr>
        <p:txBody>
          <a:bodyPr>
            <a:normAutofit lnSpcReduction="10000"/>
          </a:bodyPr>
          <a:lstStyle/>
          <a:p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Перше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оповідання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Ернеста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Хемінгуея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з'явилося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шкільному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журналі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в 1916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році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Воно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вийшло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під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назвою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«</a:t>
            </a:r>
            <a:r>
              <a:rPr lang="ru-RU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Скрижаль</a:t>
            </a:r>
            <a:r>
              <a:rPr lang="uk-UA" sz="2000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». </a:t>
            </a: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 школі йому все давалося легко. Улюбленець учителів, він дивував їх своїми </a:t>
            </a:r>
            <a:r>
              <a:rPr lang="uk-UA" sz="2000" dirty="0" smtClean="0">
                <a:latin typeface="Trebuchet MS" panose="020B0603020202020204" pitchFamily="34" charset="0"/>
              </a:rPr>
              <a:t>нестандартними </a:t>
            </a:r>
            <a:r>
              <a:rPr lang="uk-UA" sz="2000" dirty="0">
                <a:latin typeface="Trebuchet MS" panose="020B0603020202020204" pitchFamily="34" charset="0"/>
              </a:rPr>
              <a:t>творами. Юнак захоплювався літературою, дуже багато читав. У школі він набув перших навиків роботи журналіста: був репортером і редактором шкільної газети, опублікував понад </a:t>
            </a:r>
            <a:r>
              <a:rPr lang="en-US" sz="2000" dirty="0">
                <a:latin typeface="Trebuchet MS" panose="020B0603020202020204" pitchFamily="34" charset="0"/>
              </a:rPr>
              <a:t>30</a:t>
            </a:r>
            <a:r>
              <a:rPr lang="uk-UA" sz="2000" dirty="0">
                <a:latin typeface="Trebuchet MS" panose="020B0603020202020204" pitchFamily="34" charset="0"/>
              </a:rPr>
              <a:t> статей, заміток, друкувався в шкільному літературному журналі. Ернест закінчив школу 1917 р. І, попри бажання батьків, відмовився продовжувати навчання далі. Він збайдужів до науки і книг, його вабило до себе життя, повне пригод і небезпек, яке і стало його "університетами". Хемінгуей хотів навчитися писати про все, що бачив, про що довідався, тому почав працювати в газеті. Ця праця була доброю школою для </a:t>
            </a:r>
            <a:r>
              <a:rPr lang="uk-UA" sz="2000" dirty="0" smtClean="0">
                <a:latin typeface="Trebuchet MS" panose="020B0603020202020204" pitchFamily="34" charset="0"/>
              </a:rPr>
              <a:t>початківця. Потім </a:t>
            </a:r>
            <a:r>
              <a:rPr lang="uk-UA" sz="2000" dirty="0">
                <a:latin typeface="Trebuchet MS" panose="020B0603020202020204" pitchFamily="34" charset="0"/>
              </a:rPr>
              <a:t>була Перша Світова війна, куди Хемінгуей відправився добровольцем. </a:t>
            </a:r>
            <a:endParaRPr lang="ru-RU" sz="2000" dirty="0">
              <a:latin typeface="Trebuchet MS" panose="020B0603020202020204" pitchFamily="34" charset="0"/>
            </a:endParaRPr>
          </a:p>
          <a:p>
            <a:endParaRPr lang="ru-RU" sz="2000" dirty="0">
              <a:solidFill>
                <a:schemeClr val="accent4"/>
              </a:solidFill>
            </a:endParaRPr>
          </a:p>
        </p:txBody>
      </p:sp>
      <p:pic>
        <p:nvPicPr>
          <p:cNvPr id="6146" name="Picture 2" descr="http://blog.leiweb.it/claudio-castellacci/files/2013/08/Ernest_Hemingway_1923_passport_photo.TI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71" y="476672"/>
            <a:ext cx="3152030" cy="40324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3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592288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Хемінгуей рвався на фронт, але через поганий зір </a:t>
            </a:r>
            <a:r>
              <a:rPr lang="uk-UA" sz="20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йому </a:t>
            </a:r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відмовили. Тоді юнак попросив зарахувати його до Червоного Хреста, і він як водій медичної машини отримав призначення в Європу. Там він, прагнучи бути ближче до фронту, опинився в Італії, де своєю машиною </a:t>
            </a:r>
            <a:r>
              <a:rPr lang="uk-UA" sz="2000" dirty="0">
                <a:latin typeface="Trebuchet MS" panose="020B0603020202020204" pitchFamily="34" charset="0"/>
              </a:rPr>
              <a:t>їздив на передову. Під час одного з таких виїздів він був декілька разів важко поранений у ноги. Завдяки мистецтву лікарів Хемінгуей одужав, але після повернення додому перебував у пригніченому стані.</a:t>
            </a:r>
            <a:endParaRPr lang="en-US" sz="2000" b="1" i="1" dirty="0">
              <a:latin typeface="Trebuchet MS" panose="020B0603020202020204" pitchFamily="34" charset="0"/>
            </a:endParaRPr>
          </a:p>
        </p:txBody>
      </p:sp>
      <p:pic>
        <p:nvPicPr>
          <p:cNvPr id="7170" name="Picture 2" descr="http://static.guim.co.uk/sys-images/Guardian/Pix/pictures/2008/11/10/HemingwaySoldier460x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5"/>
            <a:ext cx="5148064" cy="41093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3525999"/>
            <a:ext cx="3995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dirty="0">
                <a:latin typeface="Trebuchet MS" panose="020B0603020202020204" pitchFamily="34" charset="0"/>
              </a:rPr>
              <a:t>Про ту війну він пізніше напише</a:t>
            </a:r>
            <a:r>
              <a:rPr lang="uk-UA" dirty="0" smtClean="0">
                <a:latin typeface="Trebuchet MS" panose="020B0603020202020204" pitchFamily="34" charset="0"/>
              </a:rPr>
              <a:t>:</a:t>
            </a:r>
          </a:p>
          <a:p>
            <a:pPr>
              <a:buNone/>
            </a:pPr>
            <a:endParaRPr lang="uk-UA" b="1" dirty="0" smtClean="0">
              <a:latin typeface="Trebuchet MS" panose="020B0603020202020204" pitchFamily="34" charset="0"/>
            </a:endParaRPr>
          </a:p>
          <a:p>
            <a:pPr>
              <a:buNone/>
            </a:pPr>
            <a:r>
              <a:rPr lang="uk-UA" dirty="0" smtClean="0">
                <a:latin typeface="Segoe Print" panose="02000600000000000000" pitchFamily="2" charset="0"/>
              </a:rPr>
              <a:t>«</a:t>
            </a:r>
            <a:r>
              <a:rPr lang="uk-UA" dirty="0">
                <a:latin typeface="Segoe Print" panose="02000600000000000000" pitchFamily="2" charset="0"/>
              </a:rPr>
              <a:t>Я був великим дурнем, коли відправився на ту війну.  Я думав, що ми спортивна команда, а австрійці - інша команда, що бере участь у змаганні»</a:t>
            </a:r>
          </a:p>
        </p:txBody>
      </p:sp>
    </p:spTree>
    <p:extLst>
      <p:ext uri="{BB962C8B-B14F-4D97-AF65-F5344CB8AC3E}">
        <p14:creationId xmlns:p14="http://schemas.microsoft.com/office/powerpoint/2010/main" val="3896011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.serialreaders.com/wp-content/uploads/2012/07/Heming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4293096"/>
            <a:ext cx="5112568" cy="256490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«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Всі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хороші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книги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схожі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в одному: коли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ви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дочитаєте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до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кінця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, вам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здається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,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що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все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це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сталося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з вами, і так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воно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назавжди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 при вас і </a:t>
            </a:r>
            <a:r>
              <a:rPr lang="ru-RU" sz="3400" dirty="0" err="1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залишиться</a:t>
            </a:r>
            <a:r>
              <a:rPr lang="ru-RU" sz="3400" dirty="0" smtClean="0">
                <a:solidFill>
                  <a:schemeClr val="bg1"/>
                </a:solidFill>
                <a:effectLst/>
                <a:latin typeface="Segoe Print" panose="02000600000000000000" pitchFamily="2" charset="0"/>
              </a:rPr>
              <a:t>»</a:t>
            </a:r>
          </a:p>
          <a:p>
            <a:pPr algn="r"/>
            <a:r>
              <a:rPr lang="ru-RU" sz="3400" b="1" i="1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— Е. </a:t>
            </a:r>
            <a:r>
              <a:rPr lang="ru-RU" sz="3400" b="1" i="1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Хемінгуей</a:t>
            </a:r>
            <a:endParaRPr lang="ru-RU" sz="3400" b="1" i="1" dirty="0" smtClean="0">
              <a:solidFill>
                <a:schemeClr val="bg1"/>
              </a:solidFill>
              <a:effectLst/>
              <a:latin typeface="Trebuchet MS" panose="020B0603020202020204" pitchFamily="34" charset="0"/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249152"/>
            <a:ext cx="3203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rebuchet MS" panose="020B0603020202020204" pitchFamily="34" charset="0"/>
              </a:rPr>
              <a:t>Вірити його романам читач починає беззастережно вже з перших сторінок, тому, що Хемінгуей брав сюжети зі свого життя, йому навіть не доводилося особливо занурюватися у світ уяви. </a:t>
            </a:r>
          </a:p>
        </p:txBody>
      </p:sp>
    </p:spTree>
    <p:extLst>
      <p:ext uri="{BB962C8B-B14F-4D97-AF65-F5344CB8AC3E}">
        <p14:creationId xmlns:p14="http://schemas.microsoft.com/office/powerpoint/2010/main" val="1574413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073" y="260648"/>
            <a:ext cx="3511953" cy="5548064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Основним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місцем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проживання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був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Париж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одначе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він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дуже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багато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effectLst/>
                <a:latin typeface="Trebuchet MS" panose="020B0603020202020204" pitchFamily="34" charset="0"/>
              </a:rPr>
              <a:t>подорожував</a:t>
            </a:r>
            <a:r>
              <a:rPr lang="ru-RU" b="0" i="0" dirty="0" smtClean="0">
                <a:effectLst/>
                <a:latin typeface="Trebuchet MS" panose="020B0603020202020204" pitchFamily="34" charset="0"/>
              </a:rPr>
              <a:t>, </a:t>
            </a:r>
            <a:r>
              <a:rPr lang="ru-RU" b="0" i="0" dirty="0" err="1" smtClean="0">
                <a:effectLst/>
                <a:latin typeface="Trebuchet MS" panose="020B0603020202020204" pitchFamily="34" charset="0"/>
              </a:rPr>
              <a:t>оскільки</a:t>
            </a:r>
            <a:r>
              <a:rPr lang="ru-RU" b="0" i="0" dirty="0" smtClean="0"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захоплювався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гірськими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лижами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полюванням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рибальством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 </a:t>
            </a:r>
            <a:r>
              <a:rPr lang="ru-RU" dirty="0" smtClean="0">
                <a:latin typeface="Trebuchet MS" panose="020B0603020202020204" pitchFamily="34" charset="0"/>
              </a:rPr>
              <a:t>У </a:t>
            </a:r>
            <a:r>
              <a:rPr lang="ru-RU" dirty="0" err="1" smtClean="0">
                <a:latin typeface="Trebuchet MS" panose="020B0603020202020204" pitchFamily="34" charset="0"/>
              </a:rPr>
              <a:t>Парижі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Хемінгуей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познайомився</a:t>
            </a:r>
            <a:r>
              <a:rPr lang="ru-RU" dirty="0" smtClean="0">
                <a:latin typeface="Trebuchet MS" panose="020B0603020202020204" pitchFamily="34" charset="0"/>
              </a:rPr>
              <a:t> з такими </a:t>
            </a:r>
            <a:r>
              <a:rPr lang="ru-RU" dirty="0" err="1" smtClean="0">
                <a:latin typeface="Trebuchet MS" panose="020B0603020202020204" pitchFamily="34" charset="0"/>
              </a:rPr>
              <a:t>літературними</a:t>
            </a:r>
            <a:r>
              <a:rPr lang="ru-RU" dirty="0" smtClean="0">
                <a:latin typeface="Trebuchet MS" panose="020B0603020202020204" pitchFamily="34" charset="0"/>
              </a:rPr>
              <a:t> корифеями, як </a:t>
            </a:r>
            <a:r>
              <a:rPr lang="ru-RU" dirty="0" err="1" smtClean="0">
                <a:latin typeface="Trebuchet MS" panose="020B0603020202020204" pitchFamily="34" charset="0"/>
              </a:rPr>
              <a:t>Ф.С.Фітцджеральд</a:t>
            </a:r>
            <a:r>
              <a:rPr lang="ru-RU" dirty="0" smtClean="0">
                <a:latin typeface="Trebuchet MS" panose="020B0603020202020204" pitchFamily="34" charset="0"/>
              </a:rPr>
              <a:t>, Гертруда </a:t>
            </a:r>
            <a:r>
              <a:rPr lang="ru-RU" dirty="0" err="1" smtClean="0">
                <a:latin typeface="Trebuchet MS" panose="020B0603020202020204" pitchFamily="34" charset="0"/>
              </a:rPr>
              <a:t>Стайн</a:t>
            </a:r>
            <a:r>
              <a:rPr lang="ru-RU" dirty="0" smtClean="0">
                <a:latin typeface="Trebuchet MS" panose="020B0603020202020204" pitchFamily="34" charset="0"/>
              </a:rPr>
              <a:t> і </a:t>
            </a:r>
            <a:r>
              <a:rPr lang="ru-RU" dirty="0" err="1" smtClean="0">
                <a:latin typeface="Trebuchet MS" panose="020B0603020202020204" pitchFamily="34" charset="0"/>
              </a:rPr>
              <a:t>Езра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Паунд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що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оцінили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праці</a:t>
            </a:r>
            <a:r>
              <a:rPr lang="ru-RU" dirty="0" smtClean="0">
                <a:latin typeface="Trebuchet MS" panose="020B0603020202020204" pitchFamily="34" charset="0"/>
              </a:rPr>
              <a:t> юнака.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9218" name="Picture 2" descr="http://burusi.files.wordpress.com/2010/05/ernest-hemingway-on-safari-195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652119" cy="565212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72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016"/>
            <a:ext cx="9144000" cy="3284984"/>
          </a:xfrm>
        </p:spPr>
        <p:txBody>
          <a:bodyPr>
            <a:normAutofit fontScale="77500" lnSpcReduction="20000"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Перший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успіх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до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Хемінгуея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прийшов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в 1926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році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з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публікацією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роману «І сходить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сонце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Фієста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)». У 1927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році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вийшла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збірка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оповідань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«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Чоловіки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без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жінок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»,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після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чого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письменник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публікував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твори один за другим.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Роман «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Прощавай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зброє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написав в 1929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ru-RU" dirty="0" err="1" smtClean="0">
                <a:latin typeface="Trebuchet MS" panose="020B0603020202020204" pitchFamily="34" charset="0"/>
              </a:rPr>
              <a:t>Хемінгуей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завжди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опинявся</a:t>
            </a:r>
            <a:r>
              <a:rPr lang="ru-RU" dirty="0" smtClean="0">
                <a:latin typeface="Trebuchet MS" panose="020B0603020202020204" pitchFamily="34" charset="0"/>
              </a:rPr>
              <a:t> в </a:t>
            </a:r>
            <a:r>
              <a:rPr lang="ru-RU" dirty="0" err="1" smtClean="0">
                <a:latin typeface="Trebuchet MS" panose="020B0603020202020204" pitchFamily="34" charset="0"/>
              </a:rPr>
              <a:t>найгарячіших</a:t>
            </a:r>
            <a:r>
              <a:rPr lang="ru-RU" dirty="0" smtClean="0">
                <a:latin typeface="Trebuchet MS" panose="020B0603020202020204" pitchFamily="34" charset="0"/>
              </a:rPr>
              <a:t> точках та </a:t>
            </a:r>
            <a:r>
              <a:rPr lang="ru-RU" dirty="0" err="1" smtClean="0">
                <a:latin typeface="Trebuchet MS" panose="020B0603020202020204" pitchFamily="34" charset="0"/>
              </a:rPr>
              <a:t>був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свідком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подій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 err="1" smtClean="0">
                <a:latin typeface="Trebuchet MS" panose="020B0603020202020204" pitchFamily="34" charset="0"/>
              </a:rPr>
              <a:t>які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згодом</a:t>
            </a:r>
            <a:r>
              <a:rPr lang="ru-RU" dirty="0" smtClean="0">
                <a:latin typeface="Trebuchet MS" panose="020B0603020202020204" pitchFamily="34" charset="0"/>
              </a:rPr>
              <a:t> стали </a:t>
            </a:r>
            <a:r>
              <a:rPr lang="ru-RU" dirty="0" err="1" smtClean="0">
                <a:latin typeface="Trebuchet MS" panose="020B0603020202020204" pitchFamily="34" charset="0"/>
              </a:rPr>
              <a:t>хрестоматійним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матеріалом</a:t>
            </a:r>
            <a:r>
              <a:rPr lang="ru-RU" dirty="0" smtClean="0">
                <a:latin typeface="Trebuchet MS" panose="020B0603020202020204" pitchFamily="34" charset="0"/>
              </a:rPr>
              <a:t>. Тому </a:t>
            </a:r>
            <a:r>
              <a:rPr lang="ru-RU" dirty="0" err="1" smtClean="0">
                <a:latin typeface="Trebuchet MS" panose="020B0603020202020204" pitchFamily="34" charset="0"/>
              </a:rPr>
              <a:t>його</a:t>
            </a:r>
            <a:r>
              <a:rPr lang="ru-RU" dirty="0" smtClean="0">
                <a:latin typeface="Trebuchet MS" panose="020B0603020202020204" pitchFamily="34" charset="0"/>
              </a:rPr>
              <a:t> записи </a:t>
            </a:r>
            <a:r>
              <a:rPr lang="ru-RU" dirty="0" err="1" smtClean="0">
                <a:latin typeface="Trebuchet MS" panose="020B0603020202020204" pitchFamily="34" charset="0"/>
              </a:rPr>
              <a:t>мають</a:t>
            </a:r>
            <a:r>
              <a:rPr lang="ru-RU" dirty="0" smtClean="0">
                <a:latin typeface="Trebuchet MS" panose="020B0603020202020204" pitchFamily="34" charset="0"/>
              </a:rPr>
              <a:t> не </a:t>
            </a:r>
            <a:r>
              <a:rPr lang="ru-RU" dirty="0" err="1" smtClean="0">
                <a:latin typeface="Trebuchet MS" panose="020B0603020202020204" pitchFamily="34" charset="0"/>
              </a:rPr>
              <a:t>лише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літературну</a:t>
            </a:r>
            <a:r>
              <a:rPr lang="ru-RU" dirty="0" smtClean="0">
                <a:latin typeface="Trebuchet MS" panose="020B0603020202020204" pitchFamily="34" charset="0"/>
              </a:rPr>
              <a:t>, але й </a:t>
            </a:r>
            <a:r>
              <a:rPr lang="ru-RU" dirty="0" err="1" smtClean="0">
                <a:latin typeface="Trebuchet MS" panose="020B0603020202020204" pitchFamily="34" charset="0"/>
              </a:rPr>
              <a:t>історичну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цінність</a:t>
            </a:r>
            <a:r>
              <a:rPr lang="ru-RU" dirty="0" smtClean="0">
                <a:latin typeface="Trebuchet MS" panose="020B0603020202020204" pitchFamily="34" charset="0"/>
              </a:rPr>
              <a:t>.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451548"/>
            <a:ext cx="1654291" cy="255219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71534"/>
            <a:ext cx="1619672" cy="255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 descr="http://www.kmrz.ru/catimg/12/123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1619672" cy="25663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998" y="3727647"/>
            <a:ext cx="1648814" cy="25521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0" t="9424" r="6523" b="14727"/>
          <a:stretch/>
        </p:blipFill>
        <p:spPr>
          <a:xfrm>
            <a:off x="0" y="3068960"/>
            <a:ext cx="1654291" cy="25663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149080"/>
            <a:ext cx="1640971" cy="25663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60755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7" y="0"/>
            <a:ext cx="5292079" cy="6858000"/>
          </a:xfrm>
        </p:spPr>
        <p:txBody>
          <a:bodyPr>
            <a:noAutofit/>
          </a:bodyPr>
          <a:lstStyle/>
          <a:p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Історія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створення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повісті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Старий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і море»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бере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свій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початок у 1936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році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коли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Хемінгуей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опублікував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часописі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«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Есквайр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» </a:t>
            </a:r>
            <a:r>
              <a:rPr lang="ru-RU" sz="2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нарис</a:t>
            </a:r>
            <a:r>
              <a:rPr lang="ru-RU" sz="2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про </a:t>
            </a:r>
            <a:r>
              <a:rPr lang="ru-RU" sz="2200" dirty="0" err="1" smtClean="0">
                <a:latin typeface="Trebuchet MS" panose="020B0603020202020204" pitchFamily="34" charset="0"/>
              </a:rPr>
              <a:t>дійсний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випадок</a:t>
            </a:r>
            <a:r>
              <a:rPr lang="ru-RU" sz="2200" dirty="0" smtClean="0">
                <a:latin typeface="Trebuchet MS" panose="020B0603020202020204" pitchFamily="34" charset="0"/>
              </a:rPr>
              <a:t> у </a:t>
            </a:r>
            <a:r>
              <a:rPr lang="ru-RU" sz="2200" dirty="0" err="1" smtClean="0">
                <a:latin typeface="Trebuchet MS" panose="020B0603020202020204" pitchFamily="34" charset="0"/>
              </a:rPr>
              <a:t>Гольфстрімі</a:t>
            </a:r>
            <a:r>
              <a:rPr lang="ru-RU" sz="2200" dirty="0" smtClean="0">
                <a:latin typeface="Trebuchet MS" panose="020B0603020202020204" pitchFamily="34" charset="0"/>
              </a:rPr>
              <a:t>: </a:t>
            </a:r>
            <a:r>
              <a:rPr lang="ru-RU" sz="2200" dirty="0" err="1" smtClean="0">
                <a:latin typeface="Trebuchet MS" panose="020B0603020202020204" pitchFamily="34" charset="0"/>
              </a:rPr>
              <a:t>рибалка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спіймав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величезну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рибину</a:t>
            </a:r>
            <a:r>
              <a:rPr lang="ru-RU" sz="2200" dirty="0" smtClean="0">
                <a:latin typeface="Trebuchet MS" panose="020B0603020202020204" pitchFamily="34" charset="0"/>
              </a:rPr>
              <a:t>, яка </a:t>
            </a:r>
            <a:r>
              <a:rPr lang="ru-RU" sz="2200" dirty="0" err="1" smtClean="0">
                <a:latin typeface="Trebuchet MS" panose="020B0603020202020204" pitchFamily="34" charset="0"/>
              </a:rPr>
              <a:t>довго</a:t>
            </a:r>
            <a:r>
              <a:rPr lang="ru-RU" sz="2200" dirty="0" smtClean="0">
                <a:latin typeface="Trebuchet MS" panose="020B0603020202020204" pitchFamily="34" charset="0"/>
              </a:rPr>
              <a:t> тягла за собою </a:t>
            </a:r>
            <a:r>
              <a:rPr lang="ru-RU" sz="2200" dirty="0" err="1" smtClean="0">
                <a:latin typeface="Trebuchet MS" panose="020B0603020202020204" pitchFamily="34" charset="0"/>
              </a:rPr>
              <a:t>човник</a:t>
            </a:r>
            <a:r>
              <a:rPr lang="ru-RU" sz="2200" dirty="0" smtClean="0">
                <a:latin typeface="Trebuchet MS" panose="020B0603020202020204" pitchFamily="34" charset="0"/>
              </a:rPr>
              <a:t>; коли </a:t>
            </a:r>
            <a:r>
              <a:rPr lang="ru-RU" sz="2200" dirty="0" err="1" smtClean="0">
                <a:latin typeface="Trebuchet MS" panose="020B0603020202020204" pitchFamily="34" charset="0"/>
              </a:rPr>
              <a:t>потерпілого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знайшли</a:t>
            </a:r>
            <a:r>
              <a:rPr lang="ru-RU" sz="2200" dirty="0" smtClean="0">
                <a:latin typeface="Trebuchet MS" panose="020B0603020202020204" pitchFamily="34" charset="0"/>
              </a:rPr>
              <a:t>, </a:t>
            </a:r>
            <a:r>
              <a:rPr lang="ru-RU" sz="2200" dirty="0" err="1" smtClean="0">
                <a:latin typeface="Trebuchet MS" panose="020B0603020202020204" pitchFamily="34" charset="0"/>
              </a:rPr>
              <a:t>від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риби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майже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нічого</a:t>
            </a:r>
            <a:r>
              <a:rPr lang="ru-RU" sz="2200" dirty="0" smtClean="0">
                <a:latin typeface="Trebuchet MS" panose="020B0603020202020204" pitchFamily="34" charset="0"/>
              </a:rPr>
              <a:t> не </a:t>
            </a:r>
            <a:r>
              <a:rPr lang="ru-RU" sz="2200" dirty="0" err="1" smtClean="0">
                <a:latin typeface="Trebuchet MS" panose="020B0603020202020204" pitchFamily="34" charset="0"/>
              </a:rPr>
              <a:t>залишилося</a:t>
            </a:r>
            <a:r>
              <a:rPr lang="ru-RU" sz="2200" dirty="0" smtClean="0">
                <a:latin typeface="Trebuchet MS" panose="020B0603020202020204" pitchFamily="34" charset="0"/>
              </a:rPr>
              <a:t>, а </a:t>
            </a:r>
            <a:r>
              <a:rPr lang="ru-RU" sz="2200" dirty="0" err="1" smtClean="0">
                <a:latin typeface="Trebuchet MS" panose="020B0603020202020204" pitchFamily="34" charset="0"/>
              </a:rPr>
              <a:t>старий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ридав</a:t>
            </a:r>
            <a:r>
              <a:rPr lang="ru-RU" sz="2200" dirty="0" smtClean="0">
                <a:latin typeface="Trebuchet MS" panose="020B0603020202020204" pitchFamily="34" charset="0"/>
              </a:rPr>
              <a:t> з </a:t>
            </a:r>
            <a:r>
              <a:rPr lang="ru-RU" sz="2200" dirty="0" err="1" smtClean="0">
                <a:latin typeface="Trebuchet MS" panose="020B0603020202020204" pitchFamily="34" charset="0"/>
              </a:rPr>
              <a:t>відчаю</a:t>
            </a:r>
            <a:r>
              <a:rPr lang="ru-RU" sz="2200" dirty="0" smtClean="0">
                <a:latin typeface="Trebuchet MS" panose="020B0603020202020204" pitchFamily="34" charset="0"/>
              </a:rPr>
              <a:t>. У 1950 </a:t>
            </a:r>
            <a:r>
              <a:rPr lang="ru-RU" sz="2200" dirty="0" err="1" smtClean="0">
                <a:latin typeface="Trebuchet MS" panose="020B0603020202020204" pitchFamily="34" charset="0"/>
              </a:rPr>
              <a:t>році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Хемінгуей</a:t>
            </a:r>
            <a:r>
              <a:rPr lang="ru-RU" sz="2200" dirty="0" smtClean="0">
                <a:latin typeface="Trebuchet MS" panose="020B0603020202020204" pitchFamily="34" charset="0"/>
              </a:rPr>
              <a:t> приступив до </a:t>
            </a:r>
            <a:r>
              <a:rPr lang="ru-RU" sz="2200" dirty="0" err="1" smtClean="0">
                <a:latin typeface="Trebuchet MS" panose="020B0603020202020204" pitchFamily="34" charset="0"/>
              </a:rPr>
              <a:t>художньої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розробки</a:t>
            </a:r>
            <a:r>
              <a:rPr lang="ru-RU" sz="2200" dirty="0" smtClean="0">
                <a:latin typeface="Trebuchet MS" panose="020B0603020202020204" pitchFamily="34" charset="0"/>
              </a:rPr>
              <a:t> давно </a:t>
            </a:r>
            <a:r>
              <a:rPr lang="ru-RU" sz="2200" dirty="0" err="1" smtClean="0">
                <a:latin typeface="Trebuchet MS" panose="020B0603020202020204" pitchFamily="34" charset="0"/>
              </a:rPr>
              <a:t>знайденого</a:t>
            </a:r>
            <a:r>
              <a:rPr lang="ru-RU" sz="2200" dirty="0" smtClean="0">
                <a:latin typeface="Trebuchet MS" panose="020B0603020202020204" pitchFamily="34" charset="0"/>
              </a:rPr>
              <a:t> сюжету, </a:t>
            </a:r>
            <a:r>
              <a:rPr lang="ru-RU" sz="2200" dirty="0" err="1" smtClean="0">
                <a:latin typeface="Trebuchet MS" panose="020B0603020202020204" pitchFamily="34" charset="0"/>
              </a:rPr>
              <a:t>він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мріяв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написати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об'ємний</a:t>
            </a:r>
            <a:r>
              <a:rPr lang="ru-RU" sz="2200" dirty="0" smtClean="0">
                <a:latin typeface="Trebuchet MS" panose="020B0603020202020204" pitchFamily="34" charset="0"/>
              </a:rPr>
              <a:t> роман про </a:t>
            </a:r>
            <a:r>
              <a:rPr lang="ru-RU" sz="2200" dirty="0" err="1" smtClean="0">
                <a:latin typeface="Trebuchet MS" panose="020B0603020202020204" pitchFamily="34" charset="0"/>
              </a:rPr>
              <a:t>життя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рибальського</a:t>
            </a:r>
            <a:r>
              <a:rPr lang="ru-RU" sz="2200" dirty="0" smtClean="0">
                <a:latin typeface="Trebuchet MS" panose="020B0603020202020204" pitchFamily="34" charset="0"/>
              </a:rPr>
              <a:t> селища, про </a:t>
            </a:r>
            <a:r>
              <a:rPr lang="ru-RU" sz="2200" dirty="0" err="1" smtClean="0">
                <a:latin typeface="Trebuchet MS" panose="020B0603020202020204" pitchFamily="34" charset="0"/>
              </a:rPr>
              <a:t>долі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його</a:t>
            </a:r>
            <a:r>
              <a:rPr lang="ru-RU" sz="2200" dirty="0" smtClean="0">
                <a:latin typeface="Trebuchet MS" panose="020B0603020202020204" pitchFamily="34" charset="0"/>
              </a:rPr>
              <a:t> </a:t>
            </a:r>
            <a:r>
              <a:rPr lang="ru-RU" sz="2200" dirty="0" err="1" smtClean="0">
                <a:latin typeface="Trebuchet MS" panose="020B0603020202020204" pitchFamily="34" charset="0"/>
              </a:rPr>
              <a:t>мешканців</a:t>
            </a:r>
            <a:r>
              <a:rPr lang="ru-RU" sz="2200" dirty="0" smtClean="0">
                <a:latin typeface="Trebuchet MS" panose="020B0603020202020204" pitchFamily="34" charset="0"/>
              </a:rPr>
              <a:t>.</a:t>
            </a:r>
            <a:r>
              <a:rPr lang="uk-UA" sz="2200" dirty="0" smtClean="0">
                <a:latin typeface="Trebuchet MS" panose="020B0603020202020204" pitchFamily="34" charset="0"/>
              </a:rPr>
              <a:t>Цей </a:t>
            </a:r>
            <a:r>
              <a:rPr lang="uk-UA" sz="2200" dirty="0">
                <a:latin typeface="Trebuchet MS" panose="020B0603020202020204" pitchFamily="34" charset="0"/>
              </a:rPr>
              <a:t>твір мав нечуваний успіх, він розпродався за 48 годин у кількості 5 мільйонів 435 тисяч примірників</a:t>
            </a:r>
            <a:r>
              <a:rPr lang="uk-UA" sz="2200" dirty="0" smtClean="0">
                <a:latin typeface="Trebuchet MS" panose="020B0603020202020204" pitchFamily="34" charset="0"/>
              </a:rPr>
              <a:t>.</a:t>
            </a:r>
            <a:endParaRPr lang="ru-RU" sz="2200" dirty="0">
              <a:latin typeface="Trebuchet MS" panose="020B0603020202020204" pitchFamily="34" charset="0"/>
            </a:endParaRPr>
          </a:p>
        </p:txBody>
      </p:sp>
      <p:pic>
        <p:nvPicPr>
          <p:cNvPr id="2050" name="Picture 2" descr="Файл:Oldman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59" y="620688"/>
            <a:ext cx="3779913" cy="5518672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5401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451" y="116632"/>
            <a:ext cx="5876595" cy="3168352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Trebuchet MS" panose="020B0603020202020204" pitchFamily="34" charset="0"/>
              </a:rPr>
              <a:t>Останні роки життя письменника були драматичними. Хемінгуей, який пережив дві Світові війни і кілька серйозних аварій зліг від діабету і гіпертонії, але за дивними </a:t>
            </a:r>
            <a:r>
              <a:rPr lang="uk-UA" sz="2000" dirty="0">
                <a:latin typeface="Trebuchet MS" panose="020B0603020202020204" pitchFamily="34" charset="0"/>
              </a:rPr>
              <a:t>обставинами, він був поміщений на лікування в психіатричну клініку. Лікували людину-легенду </a:t>
            </a:r>
            <a:r>
              <a:rPr lang="uk-UA" sz="2000" dirty="0" err="1">
                <a:latin typeface="Trebuchet MS" panose="020B0603020202020204" pitchFamily="34" charset="0"/>
              </a:rPr>
              <a:t>електросудинною</a:t>
            </a:r>
            <a:r>
              <a:rPr lang="uk-UA" sz="2000" dirty="0">
                <a:latin typeface="Trebuchet MS" panose="020B0603020202020204" pitchFamily="34" charset="0"/>
              </a:rPr>
              <a:t> терапією, 20 сеансів якої знищили пам'ять і здатність формулювати думки письмово...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2305"/>
            <a:ext cx="3059832" cy="3755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" t="6667" r="12831" b="13737"/>
          <a:stretch/>
        </p:blipFill>
        <p:spPr>
          <a:xfrm>
            <a:off x="3131840" y="3097234"/>
            <a:ext cx="3495870" cy="3755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632"/>
            <a:ext cx="3168352" cy="475717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2178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271</TotalTime>
  <Words>882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Модульная</vt:lpstr>
      <vt:lpstr>Ернест Хемінгуей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1</dc:creator>
  <cp:lastModifiedBy>Admin</cp:lastModifiedBy>
  <cp:revision>28</cp:revision>
  <dcterms:created xsi:type="dcterms:W3CDTF">2014-02-09T17:04:40Z</dcterms:created>
  <dcterms:modified xsi:type="dcterms:W3CDTF">2015-02-13T10:06:58Z</dcterms:modified>
</cp:coreProperties>
</file>