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7772400" cy="1470025"/>
          </a:xfrm>
        </p:spPr>
        <p:txBody>
          <a:bodyPr/>
          <a:lstStyle/>
          <a:p>
            <a:r>
              <a:rPr lang="uk-UA" dirty="0" smtClean="0"/>
              <a:t>Творчість та життя відомих авторів сучасності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43670" y="4071942"/>
            <a:ext cx="2500330" cy="2571768"/>
          </a:xfrm>
        </p:spPr>
        <p:txBody>
          <a:bodyPr>
            <a:normAutofit/>
          </a:bodyPr>
          <a:lstStyle/>
          <a:p>
            <a:pPr algn="r">
              <a:buFont typeface="Arial" pitchFamily="34" charset="0"/>
              <a:buChar char="•"/>
            </a:pPr>
            <a:r>
              <a:rPr lang="uk-UA" dirty="0" smtClean="0"/>
              <a:t>Е.М.Ремарк</a:t>
            </a:r>
            <a:endParaRPr lang="uk-UA" dirty="0" smtClean="0"/>
          </a:p>
          <a:p>
            <a:pPr algn="r">
              <a:buFont typeface="Arial" pitchFamily="34" charset="0"/>
              <a:buChar char="•"/>
            </a:pPr>
            <a:r>
              <a:rPr lang="uk-UA" dirty="0" smtClean="0"/>
              <a:t>Б.Вебер</a:t>
            </a:r>
            <a:endParaRPr lang="uk-UA" dirty="0" smtClean="0"/>
          </a:p>
          <a:p>
            <a:pPr algn="r">
              <a:buFont typeface="Arial" pitchFamily="34" charset="0"/>
              <a:buChar char="•"/>
            </a:pPr>
            <a:r>
              <a:rPr lang="uk-UA" dirty="0" smtClean="0"/>
              <a:t>С.</a:t>
            </a:r>
            <a:r>
              <a:rPr lang="uk-UA" dirty="0" err="1" smtClean="0"/>
              <a:t>Ахерн</a:t>
            </a:r>
            <a:endParaRPr lang="uk-UA" dirty="0" smtClean="0"/>
          </a:p>
          <a:p>
            <a:pPr algn="r">
              <a:buFont typeface="Arial" pitchFamily="34" charset="0"/>
              <a:buChar char="•"/>
            </a:pPr>
            <a:r>
              <a:rPr lang="uk-UA" dirty="0" smtClean="0"/>
              <a:t>А.</a:t>
            </a:r>
            <a:r>
              <a:rPr lang="uk-UA" dirty="0" err="1" smtClean="0"/>
              <a:t>Гавальда</a:t>
            </a:r>
            <a:endParaRPr lang="uk-UA" dirty="0" smtClean="0"/>
          </a:p>
        </p:txBody>
      </p:sp>
      <p:pic>
        <p:nvPicPr>
          <p:cNvPr id="4" name="Рисунок 3" descr="Erich_Maria_Remarq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928802"/>
            <a:ext cx="2500330" cy="3841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rsn2987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1428736"/>
            <a:ext cx="26670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ahern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528224"/>
            <a:ext cx="2214578" cy="332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Anna_Gavalda01_cUlla_Montan_web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2714620"/>
            <a:ext cx="2928958" cy="3670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400534_ne_veryu_ne_nadeyus_lyubly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2881326" cy="4336396"/>
          </a:xfrm>
          <a:prstGeom prst="rect">
            <a:avLst/>
          </a:prstGeom>
        </p:spPr>
      </p:pic>
      <p:pic>
        <p:nvPicPr>
          <p:cNvPr id="3" name="Рисунок 2" descr="Sesiliya_Ahern__Tam_gde_zakanchivaetsya_radu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44" y="2500306"/>
            <a:ext cx="2762256" cy="41986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868" y="285728"/>
            <a:ext cx="53578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solidFill>
                  <a:schemeClr val="bg2">
                    <a:lumMod val="25000"/>
                  </a:schemeClr>
                </a:solidFill>
              </a:rPr>
              <a:t>Майже п'ятдесят років життя головних героїв вмістилося в цю книгу, що складається з декількох сотень листів. </a:t>
            </a:r>
          </a:p>
          <a:p>
            <a:endParaRPr lang="uk-UA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uk-UA" i="1" dirty="0" err="1" smtClean="0">
                <a:solidFill>
                  <a:schemeClr val="bg2">
                    <a:lumMod val="25000"/>
                  </a:schemeClr>
                </a:solidFill>
              </a:rPr>
              <a:t>Цісторія</a:t>
            </a:r>
            <a:r>
              <a:rPr lang="uk-UA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i="1" dirty="0" smtClean="0">
                <a:solidFill>
                  <a:schemeClr val="bg2">
                    <a:lumMod val="25000"/>
                  </a:schemeClr>
                </a:solidFill>
              </a:rPr>
              <a:t>про те, скільки часу іноді потрібно, щоб знайти свою справжню любов. Особливо, якщо вона зовсім поруч.</a:t>
            </a:r>
            <a:endParaRPr lang="uk-UA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786322"/>
            <a:ext cx="58579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solidFill>
                  <a:schemeClr val="bg2">
                    <a:lumMod val="25000"/>
                  </a:schemeClr>
                </a:solidFill>
              </a:rPr>
              <a:t>А</a:t>
            </a:r>
            <a:r>
              <a:rPr lang="uk-UA" i="1" dirty="0" smtClean="0">
                <a:solidFill>
                  <a:schemeClr val="bg2">
                    <a:lumMod val="25000"/>
                  </a:schemeClr>
                </a:solidFill>
              </a:rPr>
              <a:t>, може бути, це і є сама справжня любов. </a:t>
            </a:r>
            <a:r>
              <a:rPr lang="uk-UA" i="1" dirty="0" smtClean="0">
                <a:solidFill>
                  <a:schemeClr val="bg2">
                    <a:lumMod val="25000"/>
                  </a:schemeClr>
                </a:solidFill>
              </a:rPr>
              <a:t>Власне, саме в цьому і не можуть розібратися герої роману </a:t>
            </a:r>
            <a:r>
              <a:rPr lang="uk-UA" i="1" dirty="0" err="1" smtClean="0">
                <a:solidFill>
                  <a:schemeClr val="bg2">
                    <a:lumMod val="25000"/>
                  </a:schemeClr>
                </a:solidFill>
              </a:rPr>
              <a:t>Сесілії</a:t>
            </a:r>
            <a:r>
              <a:rPr lang="uk-UA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i="1" dirty="0" err="1" smtClean="0">
                <a:solidFill>
                  <a:schemeClr val="bg2">
                    <a:lumMod val="25000"/>
                  </a:schemeClr>
                </a:solidFill>
              </a:rPr>
              <a:t>Ахерн</a:t>
            </a:r>
            <a:r>
              <a:rPr lang="uk-UA" i="1" dirty="0" smtClean="0">
                <a:solidFill>
                  <a:schemeClr val="bg2">
                    <a:lumMod val="25000"/>
                  </a:schemeClr>
                </a:solidFill>
              </a:rPr>
              <a:t>. Вони прив'язалися один до одного ще в дитинстві і зберегли цю ніжну прихильність на довгі роки, правда, саме вона заважає їм вибудовувати відносини з іншими людьми.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2928934"/>
            <a:ext cx="3071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solidFill>
                  <a:schemeClr val="bg2">
                    <a:lumMod val="25000"/>
                  </a:schemeClr>
                </a:solidFill>
              </a:rPr>
              <a:t>Чи можлива дружба між чоловіком і жінкою? Чи все ж така дружба знаходиться десь на межі любові. </a:t>
            </a:r>
            <a:endParaRPr lang="uk-UA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alls.com.ua_485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57686" y="1714488"/>
            <a:ext cx="4572000" cy="132343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“Гарна</a:t>
            </a:r>
            <a:r>
              <a:rPr lang="uk-UA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річ - рука друга. </a:t>
            </a:r>
            <a:r>
              <a:rPr lang="uk-UA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 до чого не зобов'язує того, хто її простягає, і дуже втішає того, хто її </a:t>
            </a:r>
            <a:r>
              <a:rPr lang="uk-UA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знизує</a:t>
            </a:r>
            <a:r>
              <a:rPr lang="uk-UA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</a:t>
            </a:r>
            <a:endParaRPr lang="uk-UA" sz="2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7686" y="428604"/>
            <a:ext cx="4572000" cy="10156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Жити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разом людям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заважає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їх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дурість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а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зовсім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відмінності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...»</a:t>
            </a:r>
            <a:endParaRPr lang="uk-UA" sz="2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3286124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/>
                <a:solidFill>
                  <a:srgbClr val="FF0000"/>
                </a:solidFill>
              </a:rPr>
              <a:t>«Як </a:t>
            </a:r>
            <a:r>
              <a:rPr lang="ru-RU" sz="2000" b="1" dirty="0" err="1" smtClean="0">
                <a:ln/>
                <a:solidFill>
                  <a:srgbClr val="FF0000"/>
                </a:solidFill>
              </a:rPr>
              <a:t>би</a:t>
            </a:r>
            <a:r>
              <a:rPr lang="ru-RU" sz="2000" b="1" dirty="0" smtClean="0">
                <a:ln/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ln/>
                <a:solidFill>
                  <a:srgbClr val="FF0000"/>
                </a:solidFill>
              </a:rPr>
              <a:t>мені</a:t>
            </a:r>
            <a:r>
              <a:rPr lang="ru-RU" sz="2000" b="1" dirty="0" smtClean="0">
                <a:ln/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ln/>
                <a:solidFill>
                  <a:srgbClr val="FF0000"/>
                </a:solidFill>
              </a:rPr>
              <a:t>хотілося</a:t>
            </a:r>
            <a:r>
              <a:rPr lang="ru-RU" sz="2000" b="1" dirty="0" smtClean="0">
                <a:ln/>
                <a:solidFill>
                  <a:srgbClr val="FF0000"/>
                </a:solidFill>
              </a:rPr>
              <a:t>, </a:t>
            </a:r>
            <a:r>
              <a:rPr lang="ru-RU" sz="2000" b="1" dirty="0" err="1" smtClean="0">
                <a:ln/>
                <a:solidFill>
                  <a:srgbClr val="FF0000"/>
                </a:solidFill>
              </a:rPr>
              <a:t>щоб</a:t>
            </a:r>
            <a:r>
              <a:rPr lang="ru-RU" sz="2000" b="1" dirty="0" smtClean="0">
                <a:ln/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ln/>
                <a:solidFill>
                  <a:srgbClr val="FF0000"/>
                </a:solidFill>
              </a:rPr>
              <a:t>хтось</a:t>
            </a:r>
            <a:r>
              <a:rPr lang="ru-RU" sz="2000" b="1" dirty="0" smtClean="0">
                <a:ln/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ln/>
                <a:solidFill>
                  <a:srgbClr val="FF0000"/>
                </a:solidFill>
              </a:rPr>
              <a:t>десь</a:t>
            </a:r>
            <a:r>
              <a:rPr lang="ru-RU" sz="2000" b="1" dirty="0" smtClean="0">
                <a:ln/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ln/>
                <a:solidFill>
                  <a:srgbClr val="FF0000"/>
                </a:solidFill>
              </a:rPr>
              <a:t>чекав</a:t>
            </a:r>
            <a:r>
              <a:rPr lang="ru-RU" sz="2000" b="1" dirty="0" smtClean="0">
                <a:ln/>
                <a:solidFill>
                  <a:srgbClr val="FF0000"/>
                </a:solidFill>
              </a:rPr>
              <a:t> мене ... </a:t>
            </a:r>
            <a:r>
              <a:rPr lang="ru-RU" sz="2000" b="1" dirty="0" err="1" smtClean="0">
                <a:ln/>
                <a:solidFill>
                  <a:srgbClr val="FF0000"/>
                </a:solidFill>
              </a:rPr>
              <a:t>Зрештою</a:t>
            </a:r>
            <a:r>
              <a:rPr lang="ru-RU" sz="2000" b="1" dirty="0" smtClean="0">
                <a:ln/>
                <a:solidFill>
                  <a:srgbClr val="FF0000"/>
                </a:solidFill>
              </a:rPr>
              <a:t>, </a:t>
            </a:r>
            <a:r>
              <a:rPr lang="ru-RU" sz="2000" b="1" dirty="0" err="1" smtClean="0">
                <a:ln/>
                <a:solidFill>
                  <a:srgbClr val="FF0000"/>
                </a:solidFill>
              </a:rPr>
              <a:t>це</a:t>
            </a:r>
            <a:r>
              <a:rPr lang="ru-RU" sz="2000" b="1" dirty="0" smtClean="0">
                <a:ln/>
                <a:solidFill>
                  <a:srgbClr val="FF0000"/>
                </a:solidFill>
              </a:rPr>
              <a:t> не так </a:t>
            </a:r>
            <a:r>
              <a:rPr lang="ru-RU" sz="2000" b="1" dirty="0" err="1" smtClean="0">
                <a:ln/>
                <a:solidFill>
                  <a:srgbClr val="FF0000"/>
                </a:solidFill>
              </a:rPr>
              <a:t>вже</a:t>
            </a:r>
            <a:r>
              <a:rPr lang="ru-RU" sz="2000" b="1" dirty="0" smtClean="0">
                <a:ln/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ln/>
                <a:solidFill>
                  <a:srgbClr val="FF0000"/>
                </a:solidFill>
              </a:rPr>
              <a:t>й</a:t>
            </a:r>
            <a:r>
              <a:rPr lang="ru-RU" sz="2000" b="1" dirty="0" smtClean="0">
                <a:ln/>
                <a:solidFill>
                  <a:srgbClr val="FF0000"/>
                </a:solidFill>
              </a:rPr>
              <a:t> складно</a:t>
            </a:r>
            <a:r>
              <a:rPr lang="ru-RU" sz="2000" b="1" dirty="0" smtClean="0">
                <a:ln/>
                <a:solidFill>
                  <a:srgbClr val="FF0000"/>
                </a:solidFill>
              </a:rPr>
              <a:t>.»</a:t>
            </a:r>
            <a:endParaRPr lang="uk-UA" sz="2000" b="1" dirty="0" smtClean="0">
              <a:ln/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4929198"/>
            <a:ext cx="61436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“... не варто сіпатися, якщо тонеш, а потрібно дочекатися дна, щоб відштовхнутися від нього п'ятою, бо тільки так можна врятуватися і вибратися на поверхню ...”</a:t>
            </a:r>
          </a:p>
        </p:txBody>
      </p:sp>
      <p:pic>
        <p:nvPicPr>
          <p:cNvPr id="7" name="Рисунок 6" descr="gavalda_an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03"/>
            <a:ext cx="3357586" cy="4029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3250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Анна </a:t>
            </a:r>
            <a:r>
              <a:rPr lang="uk-UA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Гавальда</a:t>
            </a:r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857232"/>
            <a:ext cx="1814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(9 </a:t>
            </a:r>
            <a:r>
              <a:rPr lang="ru-RU" dirty="0" err="1" smtClean="0">
                <a:solidFill>
                  <a:srgbClr val="0070C0"/>
                </a:solidFill>
              </a:rPr>
              <a:t>грудня</a:t>
            </a:r>
            <a:r>
              <a:rPr lang="ru-RU" dirty="0" smtClean="0">
                <a:solidFill>
                  <a:srgbClr val="0070C0"/>
                </a:solidFill>
              </a:rPr>
              <a:t> </a:t>
            </a:r>
            <a:r>
              <a:rPr lang="ru-RU" dirty="0" smtClean="0">
                <a:solidFill>
                  <a:srgbClr val="0070C0"/>
                </a:solidFill>
              </a:rPr>
              <a:t>1970)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Анна народилась 1970 року в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місті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Булонь-Бійанкур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Франція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uk-UA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285992"/>
            <a:ext cx="53578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У 1992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році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отримала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перемогу на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національному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конкурсі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любовних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листів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. У 1998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році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отримала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премію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«кров у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чорнильниці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» за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новелу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Aristote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перемогла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ще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двох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конкурсах. У 1999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році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вийшла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дебютна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книга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письменниці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«Я б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хотіла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щоб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хто-небудь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де-небудь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чекав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на мене….».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Пізніше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книга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отримала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премію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RTL. Книга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була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перекладена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понад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30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мов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uk-UA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826675"/>
            <a:ext cx="5072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У 2002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році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вийшов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перший роман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письменниці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«Я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кохала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». Але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був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лише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початок,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грандіозний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успіх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прийшов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письменниці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після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виходу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книги «Просто разом», яка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перевершила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навіть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«Код да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Вінчі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». Роман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був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перекладений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на 36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мов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uk-UA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 descr="cover_765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0"/>
            <a:ext cx="2771788" cy="4046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314037071_487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4143356"/>
            <a:ext cx="314327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4286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«Я </a:t>
            </a:r>
            <a:r>
              <a:rPr lang="ru-RU" i="1" dirty="0" err="1" smtClean="0">
                <a:solidFill>
                  <a:srgbClr val="002060"/>
                </a:solidFill>
              </a:rPr>
              <a:t>її</a:t>
            </a:r>
            <a:r>
              <a:rPr lang="ru-RU" i="1" dirty="0" smtClean="0">
                <a:solidFill>
                  <a:srgbClr val="002060"/>
                </a:solidFill>
              </a:rPr>
              <a:t> любив / Я </a:t>
            </a:r>
            <a:r>
              <a:rPr lang="ru-RU" i="1" dirty="0" err="1" smtClean="0">
                <a:solidFill>
                  <a:srgbClr val="002060"/>
                </a:solidFill>
              </a:rPr>
              <a:t>його</a:t>
            </a:r>
            <a:r>
              <a:rPr lang="ru-RU" i="1" dirty="0" smtClean="0">
                <a:solidFill>
                  <a:srgbClr val="002060"/>
                </a:solidFill>
              </a:rPr>
              <a:t> любила» - </a:t>
            </a:r>
            <a:r>
              <a:rPr lang="ru-RU" i="1" dirty="0" err="1" smtClean="0">
                <a:solidFill>
                  <a:srgbClr val="002060"/>
                </a:solidFill>
              </a:rPr>
              <a:t>пронизливо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сумна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й</a:t>
            </a:r>
            <a:r>
              <a:rPr lang="ru-RU" i="1" dirty="0" smtClean="0">
                <a:solidFill>
                  <a:srgbClr val="002060"/>
                </a:solidFill>
              </a:rPr>
              <a:t> красива книга про </a:t>
            </a:r>
            <a:r>
              <a:rPr lang="ru-RU" i="1" dirty="0" err="1" smtClean="0">
                <a:solidFill>
                  <a:srgbClr val="002060"/>
                </a:solidFill>
              </a:rPr>
              <a:t>любов</a:t>
            </a:r>
            <a:r>
              <a:rPr lang="ru-RU" i="1" dirty="0" smtClean="0">
                <a:solidFill>
                  <a:srgbClr val="002060"/>
                </a:solidFill>
              </a:rPr>
              <a:t>, яка </a:t>
            </a:r>
            <a:r>
              <a:rPr lang="ru-RU" i="1" dirty="0" err="1" smtClean="0">
                <a:solidFill>
                  <a:srgbClr val="002060"/>
                </a:solidFill>
              </a:rPr>
              <a:t>розкриває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найгостріші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й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потаємні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грані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цього</a:t>
            </a:r>
            <a:r>
              <a:rPr lang="ru-RU" i="1" dirty="0" smtClean="0">
                <a:solidFill>
                  <a:srgbClr val="002060"/>
                </a:solidFill>
              </a:rPr>
              <a:t> прекрасного </a:t>
            </a:r>
            <a:r>
              <a:rPr lang="ru-RU" i="1" dirty="0" err="1" smtClean="0">
                <a:solidFill>
                  <a:srgbClr val="002060"/>
                </a:solidFill>
              </a:rPr>
              <a:t>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загадкового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почуття</a:t>
            </a:r>
            <a:r>
              <a:rPr lang="ru-RU" i="1" dirty="0" smtClean="0">
                <a:solidFill>
                  <a:srgbClr val="002060"/>
                </a:solidFill>
              </a:rPr>
              <a:t>. Роман про </a:t>
            </a:r>
            <a:r>
              <a:rPr lang="ru-RU" i="1" dirty="0" err="1" smtClean="0">
                <a:solidFill>
                  <a:srgbClr val="002060"/>
                </a:solidFill>
              </a:rPr>
              <a:t>подружню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вірність</a:t>
            </a:r>
            <a:r>
              <a:rPr lang="ru-RU" i="1" dirty="0" smtClean="0">
                <a:solidFill>
                  <a:srgbClr val="002060"/>
                </a:solidFill>
              </a:rPr>
              <a:t>. Про нелегкому </a:t>
            </a:r>
            <a:r>
              <a:rPr lang="ru-RU" i="1" dirty="0" err="1" smtClean="0">
                <a:solidFill>
                  <a:srgbClr val="002060"/>
                </a:solidFill>
              </a:rPr>
              <a:t>виборі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який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виявляється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доленосним</a:t>
            </a:r>
            <a:r>
              <a:rPr lang="ru-RU" i="1" dirty="0" smtClean="0">
                <a:solidFill>
                  <a:srgbClr val="002060"/>
                </a:solidFill>
              </a:rPr>
              <a:t>. Про тих, </a:t>
            </a:r>
            <a:r>
              <a:rPr lang="ru-RU" i="1" dirty="0" err="1" smtClean="0">
                <a:solidFill>
                  <a:srgbClr val="002060"/>
                </a:solidFill>
              </a:rPr>
              <a:t>хто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йде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і</a:t>
            </a:r>
            <a:r>
              <a:rPr lang="ru-RU" i="1" dirty="0" smtClean="0">
                <a:solidFill>
                  <a:srgbClr val="002060"/>
                </a:solidFill>
              </a:rPr>
              <a:t> тих, </a:t>
            </a:r>
            <a:r>
              <a:rPr lang="ru-RU" i="1" dirty="0" err="1" smtClean="0">
                <a:solidFill>
                  <a:srgbClr val="002060"/>
                </a:solidFill>
              </a:rPr>
              <a:t>хто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залишається</a:t>
            </a:r>
            <a:r>
              <a:rPr lang="ru-RU" i="1" dirty="0" smtClean="0">
                <a:solidFill>
                  <a:srgbClr val="002060"/>
                </a:solidFill>
              </a:rPr>
              <a:t>. Книга, в «</a:t>
            </a:r>
            <a:r>
              <a:rPr lang="ru-RU" i="1" dirty="0" err="1" smtClean="0">
                <a:solidFill>
                  <a:srgbClr val="002060"/>
                </a:solidFill>
              </a:rPr>
              <a:t>фірмовому</a:t>
            </a:r>
            <a:r>
              <a:rPr lang="ru-RU" i="1" dirty="0" smtClean="0">
                <a:solidFill>
                  <a:srgbClr val="002060"/>
                </a:solidFill>
              </a:rPr>
              <a:t>» </a:t>
            </a:r>
            <a:r>
              <a:rPr lang="ru-RU" i="1" dirty="0" err="1" smtClean="0">
                <a:solidFill>
                  <a:srgbClr val="002060"/>
                </a:solidFill>
              </a:rPr>
              <a:t>авторському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стилі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поєднує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зовнішню</a:t>
            </a:r>
            <a:r>
              <a:rPr lang="ru-RU" i="1" dirty="0" smtClean="0">
                <a:solidFill>
                  <a:srgbClr val="002060"/>
                </a:solidFill>
              </a:rPr>
              <a:t> простоту </a:t>
            </a:r>
            <a:r>
              <a:rPr lang="ru-RU" i="1" dirty="0" err="1" smtClean="0">
                <a:solidFill>
                  <a:srgbClr val="002060"/>
                </a:solidFill>
              </a:rPr>
              <a:t>з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внутрішньою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глибиною</a:t>
            </a:r>
            <a:r>
              <a:rPr lang="ru-RU" i="1" dirty="0" smtClean="0">
                <a:solidFill>
                  <a:srgbClr val="002060"/>
                </a:solidFill>
              </a:rPr>
              <a:t>, тонкий </a:t>
            </a:r>
            <a:r>
              <a:rPr lang="ru-RU" i="1" dirty="0" err="1" smtClean="0">
                <a:solidFill>
                  <a:srgbClr val="002060"/>
                </a:solidFill>
              </a:rPr>
              <a:t>психологізм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з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бездоганною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точністю</a:t>
            </a:r>
            <a:r>
              <a:rPr lang="ru-RU" i="1" dirty="0" smtClean="0">
                <a:solidFill>
                  <a:srgbClr val="002060"/>
                </a:solidFill>
              </a:rPr>
              <a:t> кожного слова.</a:t>
            </a:r>
            <a:r>
              <a:rPr lang="ru-RU" dirty="0" smtClean="0"/>
              <a:t> </a:t>
            </a:r>
            <a:endParaRPr lang="uk-UA" dirty="0"/>
          </a:p>
        </p:txBody>
      </p:sp>
      <p:pic>
        <p:nvPicPr>
          <p:cNvPr id="3" name="Рисунок 2" descr="Anna_Gavalda__Ya_ee_lyubil._Ya_ego_lyubi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4429108"/>
            <a:ext cx="335418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phone360_4190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642918"/>
            <a:ext cx="3429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5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remarq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57166"/>
            <a:ext cx="2275150" cy="30891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86116" y="357166"/>
            <a:ext cx="5643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 повинно бути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гармонійним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життя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стане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прекрасним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.»</a:t>
            </a:r>
            <a:endParaRPr lang="uk-UA" sz="2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1643050"/>
            <a:ext cx="5500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«Психи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самогубці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єдині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хто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можуть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відчути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всю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глибину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самотності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перед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тим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як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провалитися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безодню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.»</a:t>
            </a:r>
            <a:endParaRPr lang="uk-UA" sz="2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3500438"/>
            <a:ext cx="53578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«Благородство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легковірність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скромність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цінні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тільки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книгах. У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житті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абсолютно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марні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!»</a:t>
            </a:r>
            <a:endParaRPr lang="uk-UA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5286388"/>
            <a:ext cx="5143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«Людина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здатна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перемогти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долю,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адже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їй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дається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безліч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спроб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.»</a:t>
            </a:r>
            <a:endParaRPr lang="uk-UA" sz="2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Erih_Mariya_Remark__Tri_tovarisch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857628"/>
            <a:ext cx="2071702" cy="277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emarqu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71612"/>
            <a:ext cx="3071834" cy="2944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500430" y="2000240"/>
            <a:ext cx="56435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err="1" smtClean="0">
                <a:solidFill>
                  <a:srgbClr val="002060"/>
                </a:solidFill>
              </a:rPr>
              <a:t>Провідними</a:t>
            </a:r>
            <a:r>
              <a:rPr lang="ru-RU" i="1" dirty="0" smtClean="0">
                <a:solidFill>
                  <a:srgbClr val="002060"/>
                </a:solidFill>
              </a:rPr>
              <a:t> темами </a:t>
            </a:r>
            <a:r>
              <a:rPr lang="ru-RU" i="1" dirty="0" err="1" smtClean="0">
                <a:solidFill>
                  <a:srgbClr val="002060"/>
                </a:solidFill>
              </a:rPr>
              <a:t>романів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прозаїка</a:t>
            </a:r>
            <a:r>
              <a:rPr lang="ru-RU" i="1" dirty="0" smtClean="0">
                <a:solidFill>
                  <a:srgbClr val="002060"/>
                </a:solidFill>
              </a:rPr>
              <a:t> стали:</a:t>
            </a:r>
          </a:p>
          <a:p>
            <a:pPr algn="r"/>
            <a:r>
              <a:rPr lang="ru-RU" i="1" dirty="0" smtClean="0">
                <a:solidFill>
                  <a:srgbClr val="002060"/>
                </a:solidFill>
              </a:rPr>
              <a:t>- "</a:t>
            </a:r>
            <a:r>
              <a:rPr lang="ru-RU" i="1" dirty="0" err="1" smtClean="0">
                <a:solidFill>
                  <a:srgbClr val="002060"/>
                </a:solidFill>
              </a:rPr>
              <a:t>втрачена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генерація</a:t>
            </a:r>
            <a:r>
              <a:rPr lang="ru-RU" i="1" dirty="0" smtClean="0">
                <a:solidFill>
                  <a:srgbClr val="002060"/>
                </a:solidFill>
              </a:rPr>
              <a:t>" ("Три </a:t>
            </a:r>
            <a:r>
              <a:rPr lang="ru-RU" i="1" dirty="0" err="1" smtClean="0">
                <a:solidFill>
                  <a:srgbClr val="002060"/>
                </a:solidFill>
              </a:rPr>
              <a:t>товариші</a:t>
            </a:r>
            <a:r>
              <a:rPr lang="ru-RU" i="1" dirty="0" smtClean="0">
                <a:solidFill>
                  <a:srgbClr val="002060"/>
                </a:solidFill>
              </a:rPr>
              <a:t>");</a:t>
            </a:r>
          </a:p>
          <a:p>
            <a:pPr algn="r"/>
            <a:r>
              <a:rPr lang="ru-RU" i="1" dirty="0" smtClean="0">
                <a:solidFill>
                  <a:srgbClr val="002060"/>
                </a:solidFill>
              </a:rPr>
              <a:t>- </a:t>
            </a:r>
            <a:r>
              <a:rPr lang="ru-RU" i="1" dirty="0" err="1" smtClean="0">
                <a:solidFill>
                  <a:srgbClr val="002060"/>
                </a:solidFill>
              </a:rPr>
              <a:t>опір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фашизмові</a:t>
            </a:r>
            <a:r>
              <a:rPr lang="ru-RU" i="1" dirty="0" smtClean="0">
                <a:solidFill>
                  <a:srgbClr val="002060"/>
                </a:solidFill>
              </a:rPr>
              <a:t> ("Час </a:t>
            </a:r>
            <a:r>
              <a:rPr lang="ru-RU" i="1" dirty="0" err="1" smtClean="0">
                <a:solidFill>
                  <a:srgbClr val="002060"/>
                </a:solidFill>
              </a:rPr>
              <a:t>жити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час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помирати</a:t>
            </a:r>
            <a:r>
              <a:rPr lang="ru-RU" i="1" dirty="0" smtClean="0">
                <a:solidFill>
                  <a:srgbClr val="002060"/>
                </a:solidFill>
              </a:rPr>
              <a:t>");</a:t>
            </a:r>
          </a:p>
          <a:p>
            <a:pPr algn="r"/>
            <a:r>
              <a:rPr lang="ru-RU" i="1" dirty="0" smtClean="0">
                <a:solidFill>
                  <a:srgbClr val="002060"/>
                </a:solidFill>
              </a:rPr>
              <a:t>- </a:t>
            </a:r>
            <a:r>
              <a:rPr lang="ru-RU" i="1" dirty="0" err="1" smtClean="0">
                <a:solidFill>
                  <a:srgbClr val="002060"/>
                </a:solidFill>
              </a:rPr>
              <a:t>поневіряння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емігрантів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які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залишили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гітлерівську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Німеччину</a:t>
            </a:r>
            <a:r>
              <a:rPr lang="ru-RU" i="1" dirty="0" smtClean="0">
                <a:solidFill>
                  <a:srgbClr val="002060"/>
                </a:solidFill>
              </a:rPr>
              <a:t> ("Люби </a:t>
            </a:r>
            <a:r>
              <a:rPr lang="ru-RU" i="1" dirty="0" err="1" smtClean="0">
                <a:solidFill>
                  <a:srgbClr val="002060"/>
                </a:solidFill>
              </a:rPr>
              <a:t>ближнього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свого</a:t>
            </a:r>
            <a:r>
              <a:rPr lang="ru-RU" i="1" dirty="0" smtClean="0">
                <a:solidFill>
                  <a:srgbClr val="002060"/>
                </a:solidFill>
              </a:rPr>
              <a:t>");</a:t>
            </a:r>
          </a:p>
          <a:p>
            <a:pPr algn="r"/>
            <a:r>
              <a:rPr lang="ru-RU" i="1" dirty="0" smtClean="0">
                <a:solidFill>
                  <a:srgbClr val="002060"/>
                </a:solidFill>
              </a:rPr>
              <a:t>- причини </a:t>
            </a:r>
            <a:r>
              <a:rPr lang="ru-RU" i="1" dirty="0" err="1" smtClean="0">
                <a:solidFill>
                  <a:srgbClr val="002060"/>
                </a:solidFill>
              </a:rPr>
              <a:t>виникнення</a:t>
            </a:r>
            <a:r>
              <a:rPr lang="ru-RU" i="1" dirty="0" smtClean="0">
                <a:solidFill>
                  <a:srgbClr val="002060"/>
                </a:solidFill>
              </a:rPr>
              <a:t> фашизму </a:t>
            </a:r>
            <a:r>
              <a:rPr lang="ru-RU" i="1" dirty="0" err="1" smtClean="0">
                <a:solidFill>
                  <a:srgbClr val="002060"/>
                </a:solidFill>
              </a:rPr>
              <a:t>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застереження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людства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проти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цього</a:t>
            </a:r>
            <a:r>
              <a:rPr lang="ru-RU" i="1" dirty="0" smtClean="0">
                <a:solidFill>
                  <a:srgbClr val="002060"/>
                </a:solidFill>
              </a:rPr>
              <a:t> безумства ("</a:t>
            </a:r>
            <a:r>
              <a:rPr lang="ru-RU" i="1" dirty="0" err="1" smtClean="0">
                <a:solidFill>
                  <a:srgbClr val="002060"/>
                </a:solidFill>
              </a:rPr>
              <a:t>Чорний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обеліск</a:t>
            </a:r>
            <a:r>
              <a:rPr lang="ru-RU" i="1" dirty="0" smtClean="0">
                <a:solidFill>
                  <a:srgbClr val="002060"/>
                </a:solidFill>
              </a:rPr>
              <a:t>")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357694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Ремарк </a:t>
            </a:r>
            <a:r>
              <a:rPr lang="ru-RU" i="1" dirty="0" err="1" smtClean="0">
                <a:solidFill>
                  <a:srgbClr val="002060"/>
                </a:solidFill>
              </a:rPr>
              <a:t>зрозумів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що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будь-яка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війна</a:t>
            </a:r>
            <a:r>
              <a:rPr lang="ru-RU" i="1" dirty="0" smtClean="0">
                <a:solidFill>
                  <a:srgbClr val="002060"/>
                </a:solidFill>
              </a:rPr>
              <a:t> - </a:t>
            </a:r>
            <a:r>
              <a:rPr lang="ru-RU" i="1" dirty="0" err="1" smtClean="0">
                <a:solidFill>
                  <a:srgbClr val="002060"/>
                </a:solidFill>
              </a:rPr>
              <a:t>це</a:t>
            </a:r>
            <a:r>
              <a:rPr lang="ru-RU" i="1" dirty="0" smtClean="0">
                <a:solidFill>
                  <a:srgbClr val="002060"/>
                </a:solidFill>
              </a:rPr>
              <a:t> катастрофа для </a:t>
            </a:r>
            <a:r>
              <a:rPr lang="ru-RU" i="1" dirty="0" err="1" smtClean="0">
                <a:solidFill>
                  <a:srgbClr val="002060"/>
                </a:solidFill>
              </a:rPr>
              <a:t>людства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ганьба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цивілізації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це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насилля</a:t>
            </a:r>
            <a:r>
              <a:rPr lang="ru-RU" i="1" dirty="0" smtClean="0">
                <a:solidFill>
                  <a:srgbClr val="002060"/>
                </a:solidFill>
              </a:rPr>
              <a:t> над </a:t>
            </a:r>
            <a:r>
              <a:rPr lang="ru-RU" i="1" dirty="0" err="1" smtClean="0">
                <a:solidFill>
                  <a:srgbClr val="002060"/>
                </a:solidFill>
              </a:rPr>
              <a:t>людиною</a:t>
            </a:r>
            <a:r>
              <a:rPr lang="ru-RU" i="1" dirty="0" smtClean="0">
                <a:solidFill>
                  <a:srgbClr val="002060"/>
                </a:solidFill>
              </a:rPr>
              <a:t>. </a:t>
            </a:r>
            <a:r>
              <a:rPr lang="ru-RU" i="1" dirty="0" err="1" smtClean="0">
                <a:solidFill>
                  <a:srgbClr val="002060"/>
                </a:solidFill>
              </a:rPr>
              <a:t>Нехтувати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найбільшою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цінністю</a:t>
            </a:r>
            <a:r>
              <a:rPr lang="ru-RU" i="1" dirty="0" smtClean="0">
                <a:solidFill>
                  <a:srgbClr val="002060"/>
                </a:solidFill>
              </a:rPr>
              <a:t> на </a:t>
            </a:r>
            <a:r>
              <a:rPr lang="ru-RU" i="1" dirty="0" err="1" smtClean="0">
                <a:solidFill>
                  <a:srgbClr val="002060"/>
                </a:solidFill>
              </a:rPr>
              <a:t>землі</a:t>
            </a:r>
            <a:r>
              <a:rPr lang="ru-RU" i="1" dirty="0" smtClean="0">
                <a:solidFill>
                  <a:srgbClr val="002060"/>
                </a:solidFill>
              </a:rPr>
              <a:t> - </a:t>
            </a:r>
            <a:r>
              <a:rPr lang="ru-RU" i="1" dirty="0" err="1" smtClean="0">
                <a:solidFill>
                  <a:srgbClr val="002060"/>
                </a:solidFill>
              </a:rPr>
              <a:t>життям</a:t>
            </a:r>
            <a:r>
              <a:rPr lang="ru-RU" i="1" dirty="0" smtClean="0">
                <a:solidFill>
                  <a:srgbClr val="002060"/>
                </a:solidFill>
              </a:rPr>
              <a:t> - просто не допустимо. </a:t>
            </a:r>
            <a:r>
              <a:rPr lang="ru-RU" i="1" dirty="0" err="1" smtClean="0">
                <a:solidFill>
                  <a:srgbClr val="002060"/>
                </a:solidFill>
              </a:rPr>
              <a:t>Війна</a:t>
            </a:r>
            <a:r>
              <a:rPr lang="ru-RU" i="1" dirty="0" smtClean="0">
                <a:solidFill>
                  <a:srgbClr val="002060"/>
                </a:solidFill>
              </a:rPr>
              <a:t> - </a:t>
            </a:r>
            <a:r>
              <a:rPr lang="ru-RU" i="1" dirty="0" err="1" smtClean="0">
                <a:solidFill>
                  <a:srgbClr val="002060"/>
                </a:solidFill>
              </a:rPr>
              <a:t>це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трагедія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і</a:t>
            </a:r>
            <a:r>
              <a:rPr lang="ru-RU" i="1" dirty="0" smtClean="0">
                <a:solidFill>
                  <a:srgbClr val="002060"/>
                </a:solidFill>
              </a:rPr>
              <a:t> для </a:t>
            </a:r>
            <a:r>
              <a:rPr lang="ru-RU" i="1" dirty="0" err="1" smtClean="0">
                <a:solidFill>
                  <a:srgbClr val="002060"/>
                </a:solidFill>
              </a:rPr>
              <a:t>переможених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для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переможців</a:t>
            </a:r>
            <a:r>
              <a:rPr lang="ru-RU" i="1" dirty="0" smtClean="0">
                <a:solidFill>
                  <a:srgbClr val="002060"/>
                </a:solidFill>
              </a:rPr>
              <a:t>. За </a:t>
            </a:r>
            <a:r>
              <a:rPr lang="ru-RU" i="1" dirty="0" err="1" smtClean="0">
                <a:solidFill>
                  <a:srgbClr val="002060"/>
                </a:solidFill>
              </a:rPr>
              <a:t>своїми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переконаннями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він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був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пацифістом</a:t>
            </a:r>
            <a:r>
              <a:rPr lang="ru-RU" i="1" dirty="0" smtClean="0">
                <a:solidFill>
                  <a:srgbClr val="002060"/>
                </a:solidFill>
              </a:rPr>
              <a:t>. </a:t>
            </a:r>
            <a:r>
              <a:rPr lang="ru-RU" i="1" dirty="0" err="1" smtClean="0">
                <a:solidFill>
                  <a:srgbClr val="002060"/>
                </a:solidFill>
              </a:rPr>
              <a:t>Пацифізм</a:t>
            </a:r>
            <a:r>
              <a:rPr lang="ru-RU" i="1" dirty="0" smtClean="0">
                <a:solidFill>
                  <a:srgbClr val="002060"/>
                </a:solidFill>
              </a:rPr>
              <a:t> -</a:t>
            </a:r>
            <a:r>
              <a:rPr lang="ru-RU" i="1" dirty="0" err="1" smtClean="0">
                <a:solidFill>
                  <a:srgbClr val="002060"/>
                </a:solidFill>
              </a:rPr>
              <a:t>антивоєнний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рух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представники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якого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виступили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проти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всіх</a:t>
            </a:r>
            <a:r>
              <a:rPr lang="ru-RU" i="1" dirty="0" smtClean="0">
                <a:solidFill>
                  <a:srgbClr val="002060"/>
                </a:solidFill>
              </a:rPr>
              <a:t> без </a:t>
            </a:r>
            <a:r>
              <a:rPr lang="ru-RU" i="1" dirty="0" err="1" smtClean="0">
                <a:solidFill>
                  <a:srgbClr val="002060"/>
                </a:solidFill>
              </a:rPr>
              <a:t>винятку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воєн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незалежно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від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їхнього</a:t>
            </a:r>
            <a:r>
              <a:rPr lang="ru-RU" i="1" dirty="0" smtClean="0">
                <a:solidFill>
                  <a:srgbClr val="002060"/>
                </a:solidFill>
              </a:rPr>
              <a:t> характеру </a:t>
            </a:r>
            <a:r>
              <a:rPr lang="ru-RU" i="1" dirty="0" err="1" smtClean="0">
                <a:solidFill>
                  <a:srgbClr val="002060"/>
                </a:solidFill>
              </a:rPr>
              <a:t>і</a:t>
            </a:r>
            <a:r>
              <a:rPr lang="ru-RU" i="1" dirty="0" smtClean="0">
                <a:solidFill>
                  <a:srgbClr val="002060"/>
                </a:solidFill>
              </a:rPr>
              <a:t> мети. </a:t>
            </a:r>
            <a:r>
              <a:rPr lang="ru-RU" i="1" dirty="0" err="1" smtClean="0">
                <a:solidFill>
                  <a:srgbClr val="002060"/>
                </a:solidFill>
              </a:rPr>
              <a:t>Прихильники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пацифізму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столи</a:t>
            </a:r>
            <a:r>
              <a:rPr lang="ru-RU" i="1" dirty="0" smtClean="0">
                <a:solidFill>
                  <a:srgbClr val="002060"/>
                </a:solidFill>
              </a:rPr>
              <a:t> на </a:t>
            </a:r>
            <a:r>
              <a:rPr lang="ru-RU" i="1" dirty="0" err="1" smtClean="0">
                <a:solidFill>
                  <a:srgbClr val="002060"/>
                </a:solidFill>
              </a:rPr>
              <a:t>позиціях</a:t>
            </a:r>
            <a:r>
              <a:rPr lang="ru-RU" i="1" dirty="0" smtClean="0">
                <a:solidFill>
                  <a:srgbClr val="002060"/>
                </a:solidFill>
              </a:rPr>
              <a:t> морального </a:t>
            </a:r>
            <a:r>
              <a:rPr lang="ru-RU" i="1" dirty="0" err="1" smtClean="0">
                <a:solidFill>
                  <a:srgbClr val="002060"/>
                </a:solidFill>
              </a:rPr>
              <a:t>засудження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всякої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збройної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боротьби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пов'язаної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з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людськими</a:t>
            </a:r>
            <a:r>
              <a:rPr lang="ru-RU" i="1" dirty="0" smtClean="0">
                <a:solidFill>
                  <a:srgbClr val="002060"/>
                </a:solidFill>
              </a:rPr>
              <a:t> жертвами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i="1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4690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Еріх</a:t>
            </a: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Марія-Пауль</a:t>
            </a: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Ремарк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85723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(22.06.1898-25.09.1970)</a:t>
            </a:r>
            <a:endParaRPr lang="uk-UA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14422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rgbClr val="002060"/>
                </a:solidFill>
              </a:rPr>
              <a:t>Еріх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Марія</a:t>
            </a:r>
            <a:r>
              <a:rPr lang="ru-RU" i="1" dirty="0" smtClean="0">
                <a:solidFill>
                  <a:srgbClr val="002060"/>
                </a:solidFill>
              </a:rPr>
              <a:t> Ремарк - </a:t>
            </a:r>
            <a:r>
              <a:rPr lang="ru-RU" i="1" dirty="0" err="1" smtClean="0">
                <a:solidFill>
                  <a:srgbClr val="002060"/>
                </a:solidFill>
              </a:rPr>
              <a:t>яскрава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талановита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дотепна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і</a:t>
            </a:r>
            <a:r>
              <a:rPr lang="ru-RU" i="1" dirty="0" smtClean="0">
                <a:solidFill>
                  <a:srgbClr val="002060"/>
                </a:solidFill>
              </a:rPr>
              <a:t> романтична </a:t>
            </a:r>
            <a:r>
              <a:rPr lang="ru-RU" i="1" dirty="0" err="1" smtClean="0">
                <a:solidFill>
                  <a:srgbClr val="002060"/>
                </a:solidFill>
              </a:rPr>
              <a:t>особистість</a:t>
            </a:r>
            <a:r>
              <a:rPr lang="ru-RU" i="1" dirty="0" smtClean="0">
                <a:solidFill>
                  <a:srgbClr val="002060"/>
                </a:solidFill>
              </a:rPr>
              <a:t>. </a:t>
            </a:r>
            <a:r>
              <a:rPr lang="ru-RU" i="1" dirty="0" err="1" smtClean="0">
                <a:solidFill>
                  <a:srgbClr val="002060"/>
                </a:solidFill>
              </a:rPr>
              <a:t>Його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називали</a:t>
            </a:r>
            <a:r>
              <a:rPr lang="ru-RU" i="1" dirty="0" smtClean="0">
                <a:solidFill>
                  <a:srgbClr val="002060"/>
                </a:solidFill>
              </a:rPr>
              <a:t> "</a:t>
            </a:r>
            <a:r>
              <a:rPr lang="ru-RU" i="1" dirty="0" err="1" smtClean="0">
                <a:solidFill>
                  <a:srgbClr val="002060"/>
                </a:solidFill>
              </a:rPr>
              <a:t>Лицар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честі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і</a:t>
            </a:r>
            <a:r>
              <a:rPr lang="ru-RU" i="1" dirty="0" smtClean="0">
                <a:solidFill>
                  <a:srgbClr val="002060"/>
                </a:solidFill>
              </a:rPr>
              <a:t> пера". </a:t>
            </a:r>
            <a:endParaRPr lang="uk-UA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43577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Роман "Три </a:t>
            </a:r>
            <a:r>
              <a:rPr lang="ru-RU" i="1" dirty="0" err="1" smtClean="0">
                <a:solidFill>
                  <a:srgbClr val="002060"/>
                </a:solidFill>
              </a:rPr>
              <a:t>товариші</a:t>
            </a:r>
            <a:r>
              <a:rPr lang="ru-RU" i="1" dirty="0" smtClean="0">
                <a:solidFill>
                  <a:srgbClr val="002060"/>
                </a:solidFill>
              </a:rPr>
              <a:t>" (1938) належав до тих </a:t>
            </a:r>
            <a:r>
              <a:rPr lang="ru-RU" i="1" dirty="0" err="1" smtClean="0">
                <a:solidFill>
                  <a:srgbClr val="002060"/>
                </a:solidFill>
              </a:rPr>
              <a:t>творів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що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вплинули</a:t>
            </a:r>
            <a:r>
              <a:rPr lang="ru-RU" i="1" dirty="0" smtClean="0">
                <a:solidFill>
                  <a:srgbClr val="002060"/>
                </a:solidFill>
              </a:rPr>
              <a:t> на душу </a:t>
            </a:r>
            <a:r>
              <a:rPr lang="ru-RU" i="1" dirty="0" err="1" smtClean="0">
                <a:solidFill>
                  <a:srgbClr val="002060"/>
                </a:solidFill>
              </a:rPr>
              <a:t>людини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її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почуття</a:t>
            </a:r>
            <a:r>
              <a:rPr lang="ru-RU" i="1" dirty="0" smtClean="0">
                <a:solidFill>
                  <a:srgbClr val="002060"/>
                </a:solidFill>
              </a:rPr>
              <a:t>. </a:t>
            </a:r>
            <a:r>
              <a:rPr lang="ru-RU" i="1" dirty="0" err="1" smtClean="0">
                <a:solidFill>
                  <a:srgbClr val="002060"/>
                </a:solidFill>
              </a:rPr>
              <a:t>Герої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цього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антивоєнного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твору</a:t>
            </a:r>
            <a:r>
              <a:rPr lang="ru-RU" i="1" dirty="0" smtClean="0">
                <a:solidFill>
                  <a:srgbClr val="002060"/>
                </a:solidFill>
              </a:rPr>
              <a:t> - люди, морально </a:t>
            </a:r>
            <a:r>
              <a:rPr lang="ru-RU" i="1" dirty="0" err="1" smtClean="0">
                <a:solidFill>
                  <a:srgbClr val="002060"/>
                </a:solidFill>
              </a:rPr>
              <a:t>скалічені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війною</a:t>
            </a:r>
            <a:r>
              <a:rPr lang="ru-RU" i="1" dirty="0" smtClean="0">
                <a:solidFill>
                  <a:srgbClr val="002060"/>
                </a:solidFill>
              </a:rPr>
              <a:t>, "</a:t>
            </a:r>
            <a:r>
              <a:rPr lang="ru-RU" i="1" dirty="0" err="1" smtClean="0">
                <a:solidFill>
                  <a:srgbClr val="002060"/>
                </a:solidFill>
              </a:rPr>
              <a:t>втрачене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покоління</a:t>
            </a:r>
            <a:r>
              <a:rPr lang="ru-RU" i="1" dirty="0" smtClean="0">
                <a:solidFill>
                  <a:srgbClr val="002060"/>
                </a:solidFill>
              </a:rPr>
              <a:t>" для </a:t>
            </a:r>
            <a:r>
              <a:rPr lang="ru-RU" i="1" dirty="0" err="1" smtClean="0">
                <a:solidFill>
                  <a:srgbClr val="002060"/>
                </a:solidFill>
              </a:rPr>
              <a:t>суспільства</a:t>
            </a:r>
            <a:r>
              <a:rPr lang="ru-RU" i="1" dirty="0" smtClean="0">
                <a:solidFill>
                  <a:srgbClr val="002060"/>
                </a:solidFill>
              </a:rPr>
              <a:t>. "Три </a:t>
            </a:r>
            <a:r>
              <a:rPr lang="ru-RU" i="1" dirty="0" err="1" smtClean="0">
                <a:solidFill>
                  <a:srgbClr val="002060"/>
                </a:solidFill>
              </a:rPr>
              <a:t>товариші</a:t>
            </a:r>
            <a:r>
              <a:rPr lang="ru-RU" i="1" dirty="0" smtClean="0">
                <a:solidFill>
                  <a:srgbClr val="002060"/>
                </a:solidFill>
              </a:rPr>
              <a:t>" - </a:t>
            </a:r>
            <a:r>
              <a:rPr lang="ru-RU" i="1" dirty="0" err="1" smtClean="0">
                <a:solidFill>
                  <a:srgbClr val="002060"/>
                </a:solidFill>
              </a:rPr>
              <a:t>останній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із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трьох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романів</a:t>
            </a:r>
            <a:r>
              <a:rPr lang="ru-RU" i="1" dirty="0" smtClean="0">
                <a:solidFill>
                  <a:srgbClr val="002060"/>
                </a:solidFill>
              </a:rPr>
              <a:t> про "</a:t>
            </a:r>
            <a:r>
              <a:rPr lang="ru-RU" i="1" dirty="0" err="1" smtClean="0">
                <a:solidFill>
                  <a:srgbClr val="002060"/>
                </a:solidFill>
              </a:rPr>
              <a:t>втрачену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генерацію</a:t>
            </a:r>
            <a:r>
              <a:rPr lang="ru-RU" i="1" dirty="0" smtClean="0">
                <a:solidFill>
                  <a:srgbClr val="002060"/>
                </a:solidFill>
              </a:rPr>
              <a:t>" (</a:t>
            </a:r>
            <a:r>
              <a:rPr lang="ru-RU" i="1" dirty="0" err="1" smtClean="0">
                <a:solidFill>
                  <a:srgbClr val="002060"/>
                </a:solidFill>
              </a:rPr>
              <a:t>перші</a:t>
            </a:r>
            <a:r>
              <a:rPr lang="ru-RU" i="1" dirty="0" smtClean="0">
                <a:solidFill>
                  <a:srgbClr val="002060"/>
                </a:solidFill>
              </a:rPr>
              <a:t> два "На </a:t>
            </a:r>
            <a:r>
              <a:rPr lang="ru-RU" i="1" dirty="0" err="1" smtClean="0">
                <a:solidFill>
                  <a:srgbClr val="002060"/>
                </a:solidFill>
              </a:rPr>
              <a:t>Західному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фронті</a:t>
            </a:r>
            <a:r>
              <a:rPr lang="ru-RU" i="1" dirty="0" smtClean="0">
                <a:solidFill>
                  <a:srgbClr val="002060"/>
                </a:solidFill>
              </a:rPr>
              <a:t> без </a:t>
            </a:r>
            <a:r>
              <a:rPr lang="ru-RU" i="1" dirty="0" err="1" smtClean="0">
                <a:solidFill>
                  <a:srgbClr val="002060"/>
                </a:solidFill>
              </a:rPr>
              <a:t>змін</a:t>
            </a:r>
            <a:r>
              <a:rPr lang="ru-RU" i="1" dirty="0" smtClean="0">
                <a:solidFill>
                  <a:srgbClr val="002060"/>
                </a:solidFill>
              </a:rPr>
              <a:t>", "</a:t>
            </a:r>
            <a:r>
              <a:rPr lang="ru-RU" i="1" dirty="0" err="1" smtClean="0">
                <a:solidFill>
                  <a:srgbClr val="002060"/>
                </a:solidFill>
              </a:rPr>
              <a:t>Повернення</a:t>
            </a:r>
            <a:r>
              <a:rPr lang="ru-RU" i="1" dirty="0" smtClean="0">
                <a:solidFill>
                  <a:srgbClr val="002060"/>
                </a:solidFill>
              </a:rPr>
              <a:t>"), </a:t>
            </a:r>
            <a:r>
              <a:rPr lang="ru-RU" i="1" dirty="0" err="1" smtClean="0">
                <a:solidFill>
                  <a:srgbClr val="002060"/>
                </a:solidFill>
              </a:rPr>
              <a:t>написаних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протягом</a:t>
            </a:r>
            <a:r>
              <a:rPr lang="ru-RU" i="1" dirty="0" smtClean="0">
                <a:solidFill>
                  <a:srgbClr val="002060"/>
                </a:solidFill>
              </a:rPr>
              <a:t> одного </a:t>
            </a:r>
            <a:r>
              <a:rPr lang="ru-RU" i="1" dirty="0" err="1" smtClean="0">
                <a:solidFill>
                  <a:srgbClr val="002060"/>
                </a:solidFill>
              </a:rPr>
              <a:t>десятиліття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об'єднаних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ідейно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художньо</a:t>
            </a:r>
            <a:r>
              <a:rPr lang="ru-RU" i="1" dirty="0" smtClean="0">
                <a:solidFill>
                  <a:srgbClr val="002060"/>
                </a:solidFill>
              </a:rPr>
              <a:t>. </a:t>
            </a:r>
            <a:r>
              <a:rPr lang="ru-RU" i="1" dirty="0" err="1" smtClean="0">
                <a:solidFill>
                  <a:srgbClr val="002060"/>
                </a:solidFill>
              </a:rPr>
              <a:t>Усі</a:t>
            </a:r>
            <a:r>
              <a:rPr lang="ru-RU" i="1" dirty="0" smtClean="0">
                <a:solidFill>
                  <a:srgbClr val="002060"/>
                </a:solidFill>
              </a:rPr>
              <a:t> вони </a:t>
            </a:r>
            <a:r>
              <a:rPr lang="ru-RU" i="1" dirty="0" err="1" smtClean="0">
                <a:solidFill>
                  <a:srgbClr val="002060"/>
                </a:solidFill>
              </a:rPr>
              <a:t>спрямовані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проти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війни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її</a:t>
            </a:r>
            <a:r>
              <a:rPr lang="ru-RU" i="1" dirty="0" smtClean="0">
                <a:solidFill>
                  <a:srgbClr val="002060"/>
                </a:solidFill>
              </a:rPr>
              <a:t> анти </a:t>
            </a:r>
            <a:r>
              <a:rPr lang="ru-RU" i="1" dirty="0" err="1" smtClean="0">
                <a:solidFill>
                  <a:srgbClr val="002060"/>
                </a:solidFill>
              </a:rPr>
              <a:t>людської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суті</a:t>
            </a:r>
            <a:r>
              <a:rPr lang="ru-RU" i="1" dirty="0" smtClean="0">
                <a:solidFill>
                  <a:srgbClr val="002060"/>
                </a:solidFill>
              </a:rPr>
              <a:t>, та </a:t>
            </a:r>
            <a:r>
              <a:rPr lang="ru-RU" i="1" dirty="0" err="1" smtClean="0">
                <a:solidFill>
                  <a:srgbClr val="002060"/>
                </a:solidFill>
              </a:rPr>
              <a:t>жахливих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наслідків</a:t>
            </a:r>
            <a:r>
              <a:rPr lang="ru-RU" i="1" dirty="0" smtClean="0">
                <a:solidFill>
                  <a:srgbClr val="002060"/>
                </a:solidFill>
              </a:rPr>
              <a:t>. </a:t>
            </a:r>
            <a:r>
              <a:rPr lang="ru-RU" i="1" dirty="0" err="1" smtClean="0">
                <a:solidFill>
                  <a:srgbClr val="002060"/>
                </a:solidFill>
              </a:rPr>
              <a:t>Дія</a:t>
            </a:r>
            <a:r>
              <a:rPr lang="ru-RU" i="1" dirty="0" smtClean="0">
                <a:solidFill>
                  <a:srgbClr val="002060"/>
                </a:solidFill>
              </a:rPr>
              <a:t> у </a:t>
            </a:r>
            <a:r>
              <a:rPr lang="ru-RU" i="1" dirty="0" err="1" smtClean="0">
                <a:solidFill>
                  <a:srgbClr val="002060"/>
                </a:solidFill>
              </a:rPr>
              <a:t>романі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відбувалася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після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Першої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світової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війни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у</a:t>
            </a:r>
            <a:r>
              <a:rPr lang="ru-RU" i="1" dirty="0" smtClean="0">
                <a:solidFill>
                  <a:srgbClr val="002060"/>
                </a:solidFill>
              </a:rPr>
              <a:t> "час, </a:t>
            </a:r>
            <a:r>
              <a:rPr lang="ru-RU" i="1" dirty="0" err="1" smtClean="0">
                <a:solidFill>
                  <a:srgbClr val="002060"/>
                </a:solidFill>
              </a:rPr>
              <a:t>який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пройшов</a:t>
            </a:r>
            <a:r>
              <a:rPr lang="ru-RU" i="1" dirty="0" smtClean="0">
                <a:solidFill>
                  <a:srgbClr val="002060"/>
                </a:solidFill>
              </a:rPr>
              <a:t> по людях, </a:t>
            </a:r>
            <a:r>
              <a:rPr lang="ru-RU" i="1" dirty="0" err="1" smtClean="0">
                <a:solidFill>
                  <a:srgbClr val="002060"/>
                </a:solidFill>
              </a:rPr>
              <a:t>наче</a:t>
            </a:r>
            <a:r>
              <a:rPr lang="ru-RU" i="1" dirty="0" smtClean="0">
                <a:solidFill>
                  <a:srgbClr val="002060"/>
                </a:solidFill>
              </a:rPr>
              <a:t> по рейках". У </a:t>
            </a:r>
            <a:r>
              <a:rPr lang="ru-RU" i="1" dirty="0" err="1" smtClean="0">
                <a:solidFill>
                  <a:srgbClr val="002060"/>
                </a:solidFill>
              </a:rPr>
              <a:t>творі</a:t>
            </a:r>
            <a:r>
              <a:rPr lang="ru-RU" i="1" dirty="0" smtClean="0">
                <a:solidFill>
                  <a:srgbClr val="002060"/>
                </a:solidFill>
              </a:rPr>
              <a:t> автор порушив ряд проблем: </a:t>
            </a:r>
            <a:r>
              <a:rPr lang="ru-RU" i="1" dirty="0" err="1" smtClean="0">
                <a:solidFill>
                  <a:srgbClr val="002060"/>
                </a:solidFill>
              </a:rPr>
              <a:t>війни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і</a:t>
            </a:r>
            <a:r>
              <a:rPr lang="ru-RU" i="1" dirty="0" smtClean="0">
                <a:solidFill>
                  <a:srgbClr val="002060"/>
                </a:solidFill>
              </a:rPr>
              <a:t> миру, </a:t>
            </a:r>
            <a:r>
              <a:rPr lang="ru-RU" i="1" dirty="0" err="1" smtClean="0">
                <a:solidFill>
                  <a:srgbClr val="002060"/>
                </a:solidFill>
              </a:rPr>
              <a:t>життя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смерті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дружби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кохання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боротьби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з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насильством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наслідками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війни</a:t>
            </a:r>
            <a:r>
              <a:rPr lang="ru-RU" i="1" dirty="0" smtClean="0">
                <a:solidFill>
                  <a:srgbClr val="002060"/>
                </a:solidFill>
              </a:rPr>
              <a:t>. </a:t>
            </a:r>
            <a:r>
              <a:rPr lang="ru-RU" i="1" dirty="0" err="1" smtClean="0">
                <a:solidFill>
                  <a:srgbClr val="002060"/>
                </a:solidFill>
              </a:rPr>
              <a:t>Письменник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виступив</a:t>
            </a:r>
            <a:r>
              <a:rPr lang="ru-RU" i="1" dirty="0" smtClean="0">
                <a:solidFill>
                  <a:srgbClr val="002060"/>
                </a:solidFill>
              </a:rPr>
              <a:t> на </a:t>
            </a:r>
            <a:r>
              <a:rPr lang="ru-RU" i="1" dirty="0" err="1" smtClean="0">
                <a:solidFill>
                  <a:srgbClr val="002060"/>
                </a:solidFill>
              </a:rPr>
              <a:t>захист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людини-борця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uk-UA" i="1" dirty="0" smtClean="0">
              <a:solidFill>
                <a:srgbClr val="002060"/>
              </a:solidFill>
            </a:endParaRPr>
          </a:p>
        </p:txBody>
      </p:sp>
      <p:pic>
        <p:nvPicPr>
          <p:cNvPr id="3" name="Рисунок 2" descr="10051306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85728"/>
            <a:ext cx="350046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kinopoisk.ru-Three-Comrades-7459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786190"/>
            <a:ext cx="4143404" cy="2852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858148" y="621508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1938р.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llgif_wallpaper_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verber_17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2857520" cy="33604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643306" y="500042"/>
            <a:ext cx="5214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Немає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межі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силі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думки. Вона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може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закреслити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минуле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якщо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забажає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.»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1857364"/>
            <a:ext cx="4857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Непереборна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відстань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завжди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буде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між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тими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хто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задає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питання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Чому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щось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виходить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- І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тими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хто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запитує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Як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змінити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?»</a:t>
            </a:r>
            <a:endParaRPr lang="uk-UA" sz="20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3571876"/>
            <a:ext cx="52149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Будь-який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нас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по-своєму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приймає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час, тому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він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досить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відносний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.»</a:t>
            </a:r>
            <a:endParaRPr lang="uk-UA" sz="20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4857760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«Ми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живемо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точно так само,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тими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ж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обмеженнями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сприйнятті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Ми не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помічаємо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якихось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явищ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так як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навчені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бачити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тільки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одним кутом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зору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.»</a:t>
            </a:r>
            <a:endParaRPr lang="ru-RU" sz="20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3302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Бернар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Вербер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8926" y="928670"/>
            <a:ext cx="2110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(18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вересня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1961)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428736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Народився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Тулузі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єврейській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сім’ї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1961 р.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Пише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твори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раннього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дитинства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—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семи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років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uk-UA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54967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Перша книга з трилогії про мурах " Мурахи ", яку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Вербер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почав складати в 16 років , вийшла у світ в 1991 році , моментально зробивши письменника знаменитим. Правда , шлях до успіху виявився тернистий : шість років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Вербер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оббивав пороги редакцій і скрізь діставав відмови , навіть видавництво "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Албен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Мішель" перш ніж прийняти рукопис , відкидала її двічі .</a:t>
            </a:r>
          </a:p>
          <a:p>
            <a:pPr algn="just"/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Незважаючи на читацький успіх , критика проігнорувала дебют. Ситуація дещо змінилася після виходу роком пізніше продовження " День мурах " , перекладеного на 33 мови та отримав Гран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-прі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читачок журналу "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Elle " .</a:t>
            </a:r>
            <a:endParaRPr lang="uk-UA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verb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143116"/>
            <a:ext cx="5033977" cy="240368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periya_angelov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214290"/>
            <a:ext cx="3809524" cy="38095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43372" y="357166"/>
            <a:ext cx="34740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Танатонавти</a:t>
            </a:r>
            <a:endParaRPr lang="uk-UA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Імперія 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ангелів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image_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1428736"/>
            <a:ext cx="2255937" cy="34290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57554" y="1785926"/>
            <a:ext cx="31432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uk-UA" i="1" dirty="0" err="1" smtClean="0">
                <a:solidFill>
                  <a:schemeClr val="accent4">
                    <a:lumMod val="50000"/>
                  </a:schemeClr>
                </a:solidFill>
              </a:rPr>
              <a:t>Танатонавти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» (</a:t>
            </a:r>
            <a:r>
              <a:rPr lang="uk-UA" i="1" dirty="0" err="1" smtClean="0">
                <a:solidFill>
                  <a:schemeClr val="accent4">
                    <a:lumMod val="50000"/>
                  </a:schemeClr>
                </a:solidFill>
              </a:rPr>
              <a:t>фр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Les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</a:rPr>
              <a:t>Thanatonautes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; 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від </a:t>
            </a:r>
            <a:r>
              <a:rPr lang="uk-UA" i="1" dirty="0" err="1" smtClean="0">
                <a:solidFill>
                  <a:schemeClr val="accent4">
                    <a:lumMod val="50000"/>
                  </a:schemeClr>
                </a:solidFill>
              </a:rPr>
              <a:t>грец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</a:rPr>
              <a:t>Thanatos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 - 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смерть +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</a:rPr>
              <a:t>nautis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 - 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мореплавець; дослівно «розвідник смерті») - перша книга дилогії французького письменника </a:t>
            </a:r>
            <a:r>
              <a:rPr lang="uk-UA" i="1" dirty="0" err="1" smtClean="0">
                <a:solidFill>
                  <a:schemeClr val="accent4">
                    <a:lumMod val="50000"/>
                  </a:schemeClr>
                </a:solidFill>
              </a:rPr>
              <a:t>Бернара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i="1" dirty="0" err="1" smtClean="0">
                <a:solidFill>
                  <a:schemeClr val="accent4">
                    <a:lumMod val="50000"/>
                  </a:schemeClr>
                </a:solidFill>
              </a:rPr>
              <a:t>Вербера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 «</a:t>
            </a:r>
            <a:r>
              <a:rPr lang="uk-UA" i="1" dirty="0" err="1" smtClean="0">
                <a:solidFill>
                  <a:schemeClr val="accent4">
                    <a:lumMod val="50000"/>
                  </a:schemeClr>
                </a:solidFill>
              </a:rPr>
              <a:t>Танатонавти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572008"/>
            <a:ext cx="5929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«Імперія ангелів» - роман Бернарда </a:t>
            </a:r>
            <a:r>
              <a:rPr lang="uk-UA" i="1" dirty="0" err="1" smtClean="0">
                <a:solidFill>
                  <a:schemeClr val="accent4">
                    <a:lumMod val="50000"/>
                  </a:schemeClr>
                </a:solidFill>
              </a:rPr>
              <a:t>Вербера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, друга книга дилогії «</a:t>
            </a:r>
            <a:r>
              <a:rPr lang="uk-UA" i="1" dirty="0" err="1" smtClean="0">
                <a:solidFill>
                  <a:schemeClr val="accent4">
                    <a:lumMod val="50000"/>
                  </a:schemeClr>
                </a:solidFill>
              </a:rPr>
              <a:t>Танатонавти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». Опублікований в 2000 році. Ця книга була удостоєна премії </a:t>
            </a:r>
            <a:r>
              <a:rPr lang="uk-UA" i="1" dirty="0" err="1" smtClean="0">
                <a:solidFill>
                  <a:schemeClr val="accent4">
                    <a:lumMod val="50000"/>
                  </a:schemeClr>
                </a:solidFill>
              </a:rPr>
              <a:t>Жюля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 Верна.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5715016"/>
            <a:ext cx="857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solidFill>
                  <a:schemeClr val="accent4">
                    <a:lumMod val="50000"/>
                  </a:schemeClr>
                </a:solidFill>
              </a:rPr>
              <a:t>Ця серія книг про те, як потойбічний світ впливає на наше життя, як ми впливаємо, наш вибір та наша віра.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91136_abstrakciya_cvety_1920x1200_(www.GdeFon.ru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43306" y="500042"/>
            <a:ext cx="4786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«Яка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розкіш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у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будь-яку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хвилину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мати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можливість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обійняти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кохану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людину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...»</a:t>
            </a:r>
            <a:endParaRPr lang="uk-UA" sz="20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43306" y="2000240"/>
            <a:ext cx="49292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Цілься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Місяць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Навіть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якщо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схибиш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все одно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залишишся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зірок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.»</a:t>
            </a:r>
            <a:endParaRPr lang="uk-UA" sz="2000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3500438"/>
            <a:ext cx="4786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Вік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просто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цифри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 не стан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розуму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причина для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якоїсь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певної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поведінки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.»</a:t>
            </a:r>
            <a:endParaRPr lang="uk-UA" sz="2000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66" y="5072074"/>
            <a:ext cx="66437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«... 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кажуть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любов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сліпа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.? </a:t>
            </a:r>
            <a:endParaRPr lang="ru-RU" sz="2000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 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в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даному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випадку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ще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недоумкувата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.»</a:t>
            </a:r>
            <a:endParaRPr lang="ru-RU" sz="2000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Якщо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люди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створені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одне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одного, вони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обов'язково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будуть</a:t>
            </a:r>
            <a:r>
              <a:rPr lang="ru-RU" sz="2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разом.)</a:t>
            </a:r>
            <a:endParaRPr lang="uk-UA" sz="2000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cecelia-aher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71480"/>
            <a:ext cx="2475372" cy="3406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404867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Сесілія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Агерн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uk-UA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Ахерн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857232"/>
            <a:ext cx="2302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(30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вересня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1981 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85860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Сесілія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Агерн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народилася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30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вересня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1981 р., у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місті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Дублін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, 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Ірландія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. У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сім'ї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Берті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Мір'ям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Агерн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батько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, у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минулому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Прем'єр-міністр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Ірландії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представник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партії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en-US" i="1" dirty="0" err="1" smtClean="0">
                <a:solidFill>
                  <a:schemeClr val="accent2">
                    <a:lumMod val="50000"/>
                  </a:schemeClr>
                </a:solidFill>
              </a:rPr>
              <a:t>Fianna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50000"/>
                  </a:schemeClr>
                </a:solidFill>
              </a:rPr>
              <a:t>Fáil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»,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який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виступає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мирне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врегулювання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конфлікту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Північною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Ірландією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).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мати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домогосподарка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займається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благодійністю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CARI (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Діти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небезпеці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Ірландії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)).</a:t>
            </a:r>
            <a:endParaRPr lang="uk-UA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857496"/>
            <a:ext cx="5000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 У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віці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21 року написала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свій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перший роман «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PS I Love You»,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який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продавався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більш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ніж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в 40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країнах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uk-UA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857628"/>
            <a:ext cx="58579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листопаді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2004 року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друга книга, «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Where rainbows end»,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також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досягла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вершини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рейтингів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Ірландії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Об'єднаному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Королівстві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третя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книга, «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If you could see me now»,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була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опублікована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листопаді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2005 р.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також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стала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міжнародним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бестселером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2006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вийшов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четвертий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роман «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There's no place like here»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також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став № 1 в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Ірландії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Об'єднаному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Королівстві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uk-UA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P.S._Я_люблю_тебя_(200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662231"/>
            <a:ext cx="3071802" cy="4195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451</TotalTime>
  <Words>1191</Words>
  <PresentationFormat>Экран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Творчість та життя відомих авторів сучасності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Творчість та життя відомих авторів сучасності</dc:title>
  <dc:creator>Acer</dc:creator>
  <cp:lastModifiedBy>Acer</cp:lastModifiedBy>
  <cp:revision>39</cp:revision>
  <dcterms:created xsi:type="dcterms:W3CDTF">2014-04-21T10:57:57Z</dcterms:created>
  <dcterms:modified xsi:type="dcterms:W3CDTF">2014-04-21T18:39:47Z</dcterms:modified>
</cp:coreProperties>
</file>