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736932B-23B0-49B7-AC7A-FD35A0A1B538}" type="datetimeFigureOut">
              <a:rPr lang="uk-UA" smtClean="0"/>
              <a:pPr/>
              <a:t>10.02.2014</a:t>
            </a:fld>
            <a:endParaRPr lang="uk-UA"/>
          </a:p>
        </p:txBody>
      </p:sp>
      <p:sp>
        <p:nvSpPr>
          <p:cNvPr id="17" name="Нижний колонтитул 16"/>
          <p:cNvSpPr>
            <a:spLocks noGrp="1"/>
          </p:cNvSpPr>
          <p:nvPr>
            <p:ph type="ftr" sz="quarter" idx="11"/>
          </p:nvPr>
        </p:nvSpPr>
        <p:spPr>
          <a:xfrm>
            <a:off x="5410200" y="4205288"/>
            <a:ext cx="1295400" cy="457200"/>
          </a:xfrm>
        </p:spPr>
        <p:txBody>
          <a:bodyPr/>
          <a:lstStyle/>
          <a:p>
            <a:endParaRPr lang="uk-UA"/>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A8188D-93C8-4438-82BB-2674A017F78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736932B-23B0-49B7-AC7A-FD35A0A1B538}" type="datetimeFigureOut">
              <a:rPr lang="uk-UA" smtClean="0"/>
              <a:pPr/>
              <a:t>10.02.2014</a:t>
            </a:fld>
            <a:endParaRPr lang="uk-UA"/>
          </a:p>
        </p:txBody>
      </p:sp>
      <p:sp>
        <p:nvSpPr>
          <p:cNvPr id="27" name="Номер слайда 26"/>
          <p:cNvSpPr>
            <a:spLocks noGrp="1"/>
          </p:cNvSpPr>
          <p:nvPr>
            <p:ph type="sldNum" sz="quarter" idx="11"/>
          </p:nvPr>
        </p:nvSpPr>
        <p:spPr/>
        <p:txBody>
          <a:bodyPr rtlCol="0"/>
          <a:lstStyle/>
          <a:p>
            <a:fld id="{6DA8188D-93C8-4438-82BB-2674A017F78A}" type="slidenum">
              <a:rPr lang="uk-UA" smtClean="0"/>
              <a:pPr/>
              <a:t>‹#›</a:t>
            </a:fld>
            <a:endParaRPr lang="uk-UA"/>
          </a:p>
        </p:txBody>
      </p:sp>
      <p:sp>
        <p:nvSpPr>
          <p:cNvPr id="28" name="Нижний колонтитул 27"/>
          <p:cNvSpPr>
            <a:spLocks noGrp="1"/>
          </p:cNvSpPr>
          <p:nvPr>
            <p:ph type="ftr" sz="quarter" idx="12"/>
          </p:nvPr>
        </p:nvSpPr>
        <p:spPr/>
        <p:txBody>
          <a:bodyPr rtlCol="0"/>
          <a:lstStyle/>
          <a:p>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736932B-23B0-49B7-AC7A-FD35A0A1B538}" type="datetimeFigureOut">
              <a:rPr lang="uk-UA" smtClean="0"/>
              <a:pPr/>
              <a:t>10.02.2014</a:t>
            </a:fld>
            <a:endParaRPr lang="uk-UA"/>
          </a:p>
        </p:txBody>
      </p:sp>
      <p:sp>
        <p:nvSpPr>
          <p:cNvPr id="4" name="Нижний колонтитул 3"/>
          <p:cNvSpPr>
            <a:spLocks noGrp="1"/>
          </p:cNvSpPr>
          <p:nvPr>
            <p:ph type="ftr" sz="quarter" idx="11"/>
          </p:nvPr>
        </p:nvSpPr>
        <p:spPr>
          <a:xfrm>
            <a:off x="5257800" y="612648"/>
            <a:ext cx="1325880" cy="457200"/>
          </a:xfrm>
        </p:spPr>
        <p:txBody>
          <a:bodyPr/>
          <a:lstStyle/>
          <a:p>
            <a:endParaRPr lang="uk-UA"/>
          </a:p>
        </p:txBody>
      </p:sp>
      <p:sp>
        <p:nvSpPr>
          <p:cNvPr id="5" name="Номер слайда 4"/>
          <p:cNvSpPr>
            <a:spLocks noGrp="1"/>
          </p:cNvSpPr>
          <p:nvPr>
            <p:ph type="sldNum" sz="quarter" idx="12"/>
          </p:nvPr>
        </p:nvSpPr>
        <p:spPr>
          <a:xfrm>
            <a:off x="8174736" y="2272"/>
            <a:ext cx="762000" cy="365760"/>
          </a:xfrm>
        </p:spPr>
        <p:txBody>
          <a:bodyPr/>
          <a:lstStyle/>
          <a:p>
            <a:fld id="{6DA8188D-93C8-4438-82BB-2674A017F78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736932B-23B0-49B7-AC7A-FD35A0A1B538}" type="datetimeFigureOut">
              <a:rPr lang="uk-UA" smtClean="0"/>
              <a:pPr/>
              <a:t>10.02.2014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DA8188D-93C8-4438-82BB-2674A017F78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736932B-23B0-49B7-AC7A-FD35A0A1B538}" type="datetimeFigureOut">
              <a:rPr lang="uk-UA" smtClean="0"/>
              <a:pPr/>
              <a:t>10.02.2014</a:t>
            </a:fld>
            <a:endParaRPr lang="uk-UA"/>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uk-UA"/>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A8188D-93C8-4438-82BB-2674A017F78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04864"/>
            <a:ext cx="8458200" cy="1470025"/>
          </a:xfrm>
        </p:spPr>
        <p:txBody>
          <a:bodyPr/>
          <a:lstStyle/>
          <a:p>
            <a:r>
              <a:rPr lang="uk-UA" dirty="0" smtClean="0"/>
              <a:t>Ернест Хемінгуей</a:t>
            </a:r>
            <a:endParaRPr lang="uk-UA" dirty="0"/>
          </a:p>
        </p:txBody>
      </p:sp>
      <p:sp>
        <p:nvSpPr>
          <p:cNvPr id="3" name="Подзаголовок 2"/>
          <p:cNvSpPr>
            <a:spLocks noGrp="1"/>
          </p:cNvSpPr>
          <p:nvPr>
            <p:ph type="subTitle" idx="1"/>
          </p:nvPr>
        </p:nvSpPr>
        <p:spPr>
          <a:xfrm>
            <a:off x="3779912" y="4437112"/>
            <a:ext cx="5097016" cy="1680592"/>
          </a:xfrm>
        </p:spPr>
        <p:txBody>
          <a:bodyPr/>
          <a:lstStyle/>
          <a:p>
            <a:r>
              <a:rPr lang="uk-UA" dirty="0" smtClean="0"/>
              <a:t>БІОГРАФІЯ (не зовсім стандартна)</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5976664" cy="6120680"/>
          </a:xfrm>
        </p:spPr>
        <p:txBody>
          <a:bodyPr>
            <a:normAutofit fontScale="90000"/>
          </a:bodyPr>
          <a:lstStyle/>
          <a:p>
            <a:r>
              <a:rPr lang="uk-UA" sz="2400" dirty="0" smtClean="0">
                <a:solidFill>
                  <a:schemeClr val="tx1"/>
                </a:solidFill>
              </a:rPr>
              <a:t>Потім виявилося, що він не зможе написати навіть найпростіші слова офіційного привітання. Як говорив сам Хемінгуей: </a:t>
            </a:r>
            <a:r>
              <a:rPr lang="uk-UA" sz="2400" dirty="0" smtClean="0">
                <a:solidFill>
                  <a:schemeClr val="tx1"/>
                </a:solidFill>
              </a:rPr>
              <a:t/>
            </a:r>
            <a:br>
              <a:rPr lang="uk-UA" sz="2400" dirty="0" smtClean="0">
                <a:solidFill>
                  <a:schemeClr val="tx1"/>
                </a:solidFill>
              </a:rPr>
            </a:br>
            <a:r>
              <a:rPr lang="uk-UA" sz="2500" b="1" dirty="0" smtClean="0">
                <a:solidFill>
                  <a:schemeClr val="tx1"/>
                </a:solidFill>
                <a:latin typeface="Monotype Corsiva" pitchFamily="66" charset="0"/>
              </a:rPr>
              <a:t>«</a:t>
            </a:r>
            <a:r>
              <a:rPr lang="uk-UA" sz="2500" b="1" dirty="0" smtClean="0">
                <a:solidFill>
                  <a:schemeClr val="tx1"/>
                </a:solidFill>
                <a:latin typeface="Monotype Corsiva" pitchFamily="66" charset="0"/>
              </a:rPr>
              <a:t>Ці </a:t>
            </a:r>
            <a:r>
              <a:rPr lang="uk-UA" sz="2500" b="1" dirty="0" smtClean="0">
                <a:solidFill>
                  <a:schemeClr val="tx1"/>
                </a:solidFill>
                <a:latin typeface="Monotype Corsiva" pitchFamily="66" charset="0"/>
              </a:rPr>
              <a:t> лікарі</a:t>
            </a:r>
            <a:r>
              <a:rPr lang="uk-UA" sz="2500" b="1" dirty="0" smtClean="0">
                <a:solidFill>
                  <a:schemeClr val="tx1"/>
                </a:solidFill>
                <a:latin typeface="Monotype Corsiva" pitchFamily="66" charset="0"/>
              </a:rPr>
              <a:t>, що робили мені </a:t>
            </a:r>
            <a:r>
              <a:rPr lang="uk-UA" sz="2500" b="1" dirty="0" smtClean="0">
                <a:solidFill>
                  <a:schemeClr val="tx1"/>
                </a:solidFill>
                <a:latin typeface="Monotype Corsiva" pitchFamily="66" charset="0"/>
              </a:rPr>
              <a:t> електрошок</a:t>
            </a:r>
            <a:r>
              <a:rPr lang="uk-UA" sz="2500" b="1" dirty="0" smtClean="0">
                <a:solidFill>
                  <a:schemeClr val="tx1"/>
                </a:solidFill>
                <a:latin typeface="Monotype Corsiva" pitchFamily="66" charset="0"/>
              </a:rPr>
              <a:t>, письменників </a:t>
            </a:r>
            <a:r>
              <a:rPr lang="uk-UA" sz="2500" b="1" dirty="0" smtClean="0">
                <a:solidFill>
                  <a:schemeClr val="tx1"/>
                </a:solidFill>
                <a:latin typeface="Monotype Corsiva" pitchFamily="66" charset="0"/>
              </a:rPr>
              <a:t> не  розуміють</a:t>
            </a:r>
            <a:r>
              <a:rPr lang="uk-UA" sz="2500" b="1" dirty="0" smtClean="0">
                <a:solidFill>
                  <a:schemeClr val="tx1"/>
                </a:solidFill>
                <a:latin typeface="Monotype Corsiva" pitchFamily="66" charset="0"/>
              </a:rPr>
              <a:t>... Хай би всі психіатри повчилися писати художні </a:t>
            </a:r>
            <a:r>
              <a:rPr lang="uk-UA" sz="2500" b="1" dirty="0" smtClean="0">
                <a:solidFill>
                  <a:schemeClr val="tx1"/>
                </a:solidFill>
                <a:latin typeface="Monotype Corsiva" pitchFamily="66" charset="0"/>
              </a:rPr>
              <a:t> твори</a:t>
            </a:r>
            <a:r>
              <a:rPr lang="uk-UA" sz="2500" b="1" dirty="0" smtClean="0">
                <a:solidFill>
                  <a:schemeClr val="tx1"/>
                </a:solidFill>
                <a:latin typeface="Monotype Corsiva" pitchFamily="66" charset="0"/>
              </a:rPr>
              <a:t>, щоб зрозуміти, що означає </a:t>
            </a:r>
            <a:r>
              <a:rPr lang="uk-UA" sz="2500" b="1" dirty="0" smtClean="0">
                <a:solidFill>
                  <a:schemeClr val="tx1"/>
                </a:solidFill>
                <a:latin typeface="Monotype Corsiva" pitchFamily="66" charset="0"/>
              </a:rPr>
              <a:t> бути </a:t>
            </a:r>
            <a:r>
              <a:rPr lang="uk-UA" sz="2500" b="1" dirty="0" smtClean="0">
                <a:solidFill>
                  <a:schemeClr val="tx1"/>
                </a:solidFill>
                <a:latin typeface="Monotype Corsiva" pitchFamily="66" charset="0"/>
              </a:rPr>
              <a:t>письменником... який був сенс </a:t>
            </a:r>
            <a:r>
              <a:rPr lang="uk-UA" sz="2500" b="1" dirty="0" smtClean="0">
                <a:solidFill>
                  <a:schemeClr val="tx1"/>
                </a:solidFill>
                <a:latin typeface="Monotype Corsiva" pitchFamily="66" charset="0"/>
              </a:rPr>
              <a:t> у  </a:t>
            </a:r>
            <a:r>
              <a:rPr lang="uk-UA" sz="2500" b="1" dirty="0" smtClean="0">
                <a:solidFill>
                  <a:schemeClr val="tx1"/>
                </a:solidFill>
                <a:latin typeface="Monotype Corsiva" pitchFamily="66" charset="0"/>
              </a:rPr>
              <a:t>тому, щоб руйнувати мій мозок </a:t>
            </a:r>
            <a:r>
              <a:rPr lang="uk-UA" sz="2500" b="1" dirty="0" smtClean="0">
                <a:solidFill>
                  <a:schemeClr val="tx1"/>
                </a:solidFill>
                <a:latin typeface="Monotype Corsiva" pitchFamily="66" charset="0"/>
              </a:rPr>
              <a:t> і </a:t>
            </a:r>
            <a:r>
              <a:rPr lang="uk-UA" sz="2500" b="1" dirty="0" smtClean="0">
                <a:solidFill>
                  <a:schemeClr val="tx1"/>
                </a:solidFill>
                <a:latin typeface="Monotype Corsiva" pitchFamily="66" charset="0"/>
              </a:rPr>
              <a:t>прати </a:t>
            </a:r>
            <a:r>
              <a:rPr lang="uk-UA" sz="2500" b="1" dirty="0" smtClean="0">
                <a:solidFill>
                  <a:schemeClr val="tx1"/>
                </a:solidFill>
                <a:latin typeface="Monotype Corsiva" pitchFamily="66" charset="0"/>
              </a:rPr>
              <a:t>мою </a:t>
            </a:r>
            <a:r>
              <a:rPr lang="uk-UA" sz="2500" b="1" dirty="0" smtClean="0">
                <a:solidFill>
                  <a:schemeClr val="tx1"/>
                </a:solidFill>
                <a:latin typeface="Monotype Corsiva" pitchFamily="66" charset="0"/>
              </a:rPr>
              <a:t>пам'ять, яка </a:t>
            </a:r>
            <a:r>
              <a:rPr lang="uk-UA" sz="2500" b="1" dirty="0" smtClean="0">
                <a:solidFill>
                  <a:schemeClr val="tx1"/>
                </a:solidFill>
                <a:latin typeface="Monotype Corsiva" pitchFamily="66" charset="0"/>
              </a:rPr>
              <a:t> представляє  собою  мій </a:t>
            </a:r>
            <a:r>
              <a:rPr lang="uk-UA" sz="2500" b="1" dirty="0" smtClean="0">
                <a:solidFill>
                  <a:schemeClr val="tx1"/>
                </a:solidFill>
                <a:latin typeface="Monotype Corsiva" pitchFamily="66" charset="0"/>
              </a:rPr>
              <a:t>капітал, і викидати </a:t>
            </a:r>
            <a:r>
              <a:rPr lang="uk-UA" sz="2500" b="1" dirty="0" smtClean="0">
                <a:solidFill>
                  <a:schemeClr val="tx1"/>
                </a:solidFill>
                <a:latin typeface="Monotype Corsiva" pitchFamily="66" charset="0"/>
              </a:rPr>
              <a:t> мене  на  узбіччя  життя</a:t>
            </a:r>
            <a:r>
              <a:rPr lang="uk-UA" sz="2500" b="1" dirty="0" smtClean="0">
                <a:solidFill>
                  <a:schemeClr val="tx1"/>
                </a:solidFill>
                <a:latin typeface="Monotype Corsiva" pitchFamily="66" charset="0"/>
              </a:rPr>
              <a:t>?»</a:t>
            </a:r>
            <a:r>
              <a:rPr lang="uk-UA" sz="2500" dirty="0" smtClean="0">
                <a:solidFill>
                  <a:schemeClr val="tx1"/>
                </a:solidFill>
              </a:rPr>
              <a:t>. </a:t>
            </a:r>
            <a:r>
              <a:rPr lang="uk-UA" sz="2400" dirty="0" smtClean="0">
                <a:solidFill>
                  <a:schemeClr val="tx1"/>
                </a:solidFill>
              </a:rPr>
              <a:t/>
            </a:r>
            <a:br>
              <a:rPr lang="uk-UA" sz="2400" dirty="0" smtClean="0">
                <a:solidFill>
                  <a:schemeClr val="tx1"/>
                </a:solidFill>
              </a:rPr>
            </a:br>
            <a:r>
              <a:rPr lang="uk-UA" sz="2400" dirty="0" smtClean="0">
                <a:solidFill>
                  <a:schemeClr val="tx1"/>
                </a:solidFill>
              </a:rPr>
              <a:t>Письменник занурився в глибоку депресію, у нього з'явилася манія переслідування: йому здавалося, що скрізь стоять </a:t>
            </a:r>
            <a:r>
              <a:rPr lang="uk-UA" sz="2400" dirty="0" err="1" smtClean="0">
                <a:solidFill>
                  <a:schemeClr val="tx1"/>
                </a:solidFill>
              </a:rPr>
              <a:t>прослуховуючі</a:t>
            </a:r>
            <a:r>
              <a:rPr lang="uk-UA" sz="2400" dirty="0" smtClean="0">
                <a:solidFill>
                  <a:schemeClr val="tx1"/>
                </a:solidFill>
              </a:rPr>
              <a:t> жучки, що за ним стежать агенти ФБР, що його телефонні розмови хтось підслуховує.</a:t>
            </a:r>
            <a:endParaRPr lang="uk-UA" sz="2400" dirty="0">
              <a:solidFill>
                <a:schemeClr val="tx1"/>
              </a:solidFill>
            </a:endParaRPr>
          </a:p>
        </p:txBody>
      </p:sp>
      <p:pic>
        <p:nvPicPr>
          <p:cNvPr id="4" name="Содержимое 3" descr="00e1fb.jpg"/>
          <p:cNvPicPr>
            <a:picLocks noGrp="1" noChangeAspect="1"/>
          </p:cNvPicPr>
          <p:nvPr>
            <p:ph idx="1"/>
          </p:nvPr>
        </p:nvPicPr>
        <p:blipFill>
          <a:blip r:embed="rId2" cstate="print"/>
          <a:stretch>
            <a:fillRect/>
          </a:stretch>
        </p:blipFill>
        <p:spPr>
          <a:xfrm>
            <a:off x="6228184" y="1628800"/>
            <a:ext cx="2810170" cy="2481596"/>
          </a:xfrm>
          <a:prstGeom prst="rect">
            <a:avLst/>
          </a:prstGeom>
          <a:ln>
            <a:noFill/>
          </a:ln>
          <a:effectLst>
            <a:outerShdw blurRad="292100" dist="139700" dir="2700000" algn="tl" rotWithShape="0">
              <a:srgbClr val="333333">
                <a:alpha val="65000"/>
              </a:srgbClr>
            </a:outerShdw>
          </a:effectLst>
        </p:spPr>
      </p:pic>
      <p:pic>
        <p:nvPicPr>
          <p:cNvPr id="5" name="Рисунок 4" descr="images.jpg"/>
          <p:cNvPicPr>
            <a:picLocks noChangeAspect="1"/>
          </p:cNvPicPr>
          <p:nvPr/>
        </p:nvPicPr>
        <p:blipFill>
          <a:blip r:embed="rId3" cstate="print"/>
          <a:stretch>
            <a:fillRect/>
          </a:stretch>
        </p:blipFill>
        <p:spPr>
          <a:xfrm>
            <a:off x="6156176" y="4869160"/>
            <a:ext cx="2847975"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496944" cy="4032448"/>
          </a:xfrm>
        </p:spPr>
        <p:txBody>
          <a:bodyPr>
            <a:normAutofit/>
          </a:bodyPr>
          <a:lstStyle/>
          <a:p>
            <a:r>
              <a:rPr lang="uk-UA" sz="2400" dirty="0" smtClean="0">
                <a:solidFill>
                  <a:schemeClr val="tx1"/>
                </a:solidFill>
              </a:rPr>
              <a:t>Рано вранці, поки весь будинок спав, 2 липня 1961 Хемінгуей підійшов до шафи, дістав мисливську двостволку, зарядив її, і вистрілив собі в лоб. Ніякої передсмертної записки не було ... </a:t>
            </a:r>
            <a:br>
              <a:rPr lang="uk-UA" sz="2400" dirty="0" smtClean="0">
                <a:solidFill>
                  <a:schemeClr val="tx1"/>
                </a:solidFill>
              </a:rPr>
            </a:br>
            <a:r>
              <a:rPr lang="uk-UA" sz="2400" dirty="0" smtClean="0">
                <a:solidFill>
                  <a:schemeClr val="tx1"/>
                </a:solidFill>
              </a:rPr>
              <a:t>З дня смерті минуло багато років, </a:t>
            </a:r>
            <a:r>
              <a:rPr lang="uk-UA" sz="2400" dirty="0" smtClean="0">
                <a:solidFill>
                  <a:schemeClr val="tx1"/>
                </a:solidFill>
              </a:rPr>
              <a:t>у ФБР </a:t>
            </a:r>
            <a:r>
              <a:rPr lang="uk-UA" sz="2400" dirty="0" smtClean="0">
                <a:solidFill>
                  <a:schemeClr val="tx1"/>
                </a:solidFill>
              </a:rPr>
              <a:t>був посланий запит про Ернеста Хемінгуея. Відповідь </a:t>
            </a:r>
            <a:r>
              <a:rPr lang="uk-UA" sz="2400" dirty="0" smtClean="0">
                <a:solidFill>
                  <a:schemeClr val="tx1"/>
                </a:solidFill>
              </a:rPr>
              <a:t>вразила </a:t>
            </a:r>
            <a:r>
              <a:rPr lang="uk-UA" sz="2400" dirty="0" smtClean="0">
                <a:solidFill>
                  <a:schemeClr val="tx1"/>
                </a:solidFill>
              </a:rPr>
              <a:t>багатьох: жучки були, стеження було, і </a:t>
            </a:r>
            <a:r>
              <a:rPr lang="uk-UA" sz="2400" dirty="0" err="1" smtClean="0">
                <a:solidFill>
                  <a:schemeClr val="tx1"/>
                </a:solidFill>
              </a:rPr>
              <a:t>прослушка</a:t>
            </a:r>
            <a:r>
              <a:rPr lang="uk-UA" sz="2400" smtClean="0">
                <a:solidFill>
                  <a:schemeClr val="tx1"/>
                </a:solidFill>
              </a:rPr>
              <a:t> </a:t>
            </a:r>
            <a:r>
              <a:rPr lang="uk-UA" sz="2400" smtClean="0">
                <a:solidFill>
                  <a:schemeClr val="tx1"/>
                </a:solidFill>
              </a:rPr>
              <a:t>була…</a:t>
            </a:r>
            <a:endParaRPr lang="uk-UA" sz="2400" dirty="0">
              <a:solidFill>
                <a:schemeClr val="tx1"/>
              </a:solidFill>
            </a:endParaRPr>
          </a:p>
        </p:txBody>
      </p:sp>
      <p:pic>
        <p:nvPicPr>
          <p:cNvPr id="4" name="Содержимое 3" descr="images (1).jpg"/>
          <p:cNvPicPr>
            <a:picLocks noGrp="1" noChangeAspect="1"/>
          </p:cNvPicPr>
          <p:nvPr>
            <p:ph idx="1"/>
          </p:nvPr>
        </p:nvPicPr>
        <p:blipFill>
          <a:blip r:embed="rId2" cstate="print"/>
          <a:stretch>
            <a:fillRect/>
          </a:stretch>
        </p:blipFill>
        <p:spPr>
          <a:xfrm>
            <a:off x="2771800" y="4077072"/>
            <a:ext cx="3816424" cy="25628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84984"/>
            <a:ext cx="8229600" cy="1069848"/>
          </a:xfrm>
        </p:spPr>
        <p:txBody>
          <a:bodyPr/>
          <a:lstStyle/>
          <a:p>
            <a:pPr algn="ctr"/>
            <a:r>
              <a:rPr lang="uk-UA" dirty="0" smtClean="0">
                <a:solidFill>
                  <a:schemeClr val="tx1"/>
                </a:solidFill>
              </a:rPr>
              <a:t>Дякую за увагу!</a:t>
            </a:r>
            <a:endParaRPr lang="uk-U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6192688" cy="4302224"/>
          </a:xfrm>
        </p:spPr>
        <p:txBody>
          <a:bodyPr>
            <a:normAutofit fontScale="90000"/>
          </a:bodyPr>
          <a:lstStyle/>
          <a:p>
            <a:r>
              <a:rPr lang="ru-RU" dirty="0" smtClean="0">
                <a:solidFill>
                  <a:schemeClr val="tx1"/>
                </a:solidFill>
                <a:latin typeface="Monotype Corsiva" pitchFamily="66" charset="0"/>
              </a:rPr>
              <a:t>«</a:t>
            </a:r>
            <a:r>
              <a:rPr lang="en-US" noProof="1" smtClean="0">
                <a:solidFill>
                  <a:schemeClr val="tx1"/>
                </a:solidFill>
                <a:latin typeface="Monotype Corsiva" pitchFamily="66" charset="0"/>
              </a:rPr>
              <a:t>Життя письменника, коли він на висоті, протікає на самоті. Бо творить він один, і, якщо він досить хороший письменник, його справа з дня на день бачити попереду вічність або відсутність її як такої»</a:t>
            </a:r>
            <a:endParaRPr lang="en-US" noProof="1">
              <a:solidFill>
                <a:schemeClr val="tx1"/>
              </a:solidFill>
              <a:latin typeface="Monotype Corsiva" pitchFamily="66" charset="0"/>
            </a:endParaRPr>
          </a:p>
        </p:txBody>
      </p:sp>
      <p:sp>
        <p:nvSpPr>
          <p:cNvPr id="3" name="Содержимое 2"/>
          <p:cNvSpPr>
            <a:spLocks noGrp="1"/>
          </p:cNvSpPr>
          <p:nvPr>
            <p:ph idx="1"/>
          </p:nvPr>
        </p:nvSpPr>
        <p:spPr>
          <a:xfrm>
            <a:off x="2267744" y="5517232"/>
            <a:ext cx="3970784" cy="504056"/>
          </a:xfrm>
        </p:spPr>
        <p:txBody>
          <a:bodyPr>
            <a:normAutofit lnSpcReduction="10000"/>
          </a:bodyPr>
          <a:lstStyle/>
          <a:p>
            <a:pPr>
              <a:buNone/>
            </a:pPr>
            <a:r>
              <a:rPr lang="uk-UA" dirty="0" smtClean="0"/>
              <a:t>Ернест Хемінгуей</a:t>
            </a:r>
            <a:endParaRPr lang="uk-UA" dirty="0"/>
          </a:p>
        </p:txBody>
      </p:sp>
      <p:pic>
        <p:nvPicPr>
          <p:cNvPr id="4" name="Рисунок 3" descr="завантаження (13).jpg"/>
          <p:cNvPicPr>
            <a:picLocks noChangeAspect="1"/>
          </p:cNvPicPr>
          <p:nvPr/>
        </p:nvPicPr>
        <p:blipFill>
          <a:blip r:embed="rId2" cstate="print"/>
          <a:stretch>
            <a:fillRect/>
          </a:stretch>
        </p:blipFill>
        <p:spPr>
          <a:xfrm>
            <a:off x="6444208" y="3140968"/>
            <a:ext cx="2546993" cy="30963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119664" y="6021288"/>
            <a:ext cx="3024336" cy="33855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uk-UA" sz="1600" dirty="0" smtClean="0"/>
              <a:t>21 липня 1899 - 2 </a:t>
            </a:r>
            <a:r>
              <a:rPr lang="uk-UA" sz="1600" dirty="0" err="1" smtClean="0"/>
              <a:t>липня</a:t>
            </a:r>
            <a:r>
              <a:rPr lang="uk-UA" sz="1600" dirty="0" smtClean="0"/>
              <a:t> 1961</a:t>
            </a:r>
            <a:endParaRPr lang="uk-U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6480720" cy="5976664"/>
          </a:xfrm>
        </p:spPr>
        <p:txBody>
          <a:bodyPr>
            <a:normAutofit/>
          </a:bodyPr>
          <a:lstStyle/>
          <a:p>
            <a:r>
              <a:rPr lang="uk-UA" sz="2400" dirty="0" smtClean="0">
                <a:solidFill>
                  <a:schemeClr val="tx1"/>
                </a:solidFill>
              </a:rPr>
              <a:t>21 липня в 1899 році народився Ернест Хемінгуей . Його називали людина-легенда, людина-свято. І це невипадково. Для читача він був Ернест Хемінгуей, для друзів - просто </a:t>
            </a:r>
            <a:r>
              <a:rPr lang="uk-UA" sz="2400" dirty="0" err="1" smtClean="0">
                <a:solidFill>
                  <a:schemeClr val="tx1"/>
                </a:solidFill>
              </a:rPr>
              <a:t>Хем</a:t>
            </a:r>
            <a:r>
              <a:rPr lang="uk-UA" sz="2400" dirty="0" smtClean="0">
                <a:solidFill>
                  <a:schemeClr val="tx1"/>
                </a:solidFill>
              </a:rPr>
              <a:t>, для синів і жінок - Тато. Він був людиною, яка зробила себе сама, яка любила красунь, яка пізнавала і славу і багатство, яка пережила три автомобільні та дві авіаційні катастрофи, яка пішла з життя за власним бажанням... Був він безрозсудним авантюристом, боксером-любителем, людиною дії, чоловік чотирьох дружин, і, найголовніше для прихильників його таланту - блискучим автором романів і оповідань.</a:t>
            </a:r>
            <a:endParaRPr lang="uk-UA" sz="2400" dirty="0">
              <a:solidFill>
                <a:schemeClr val="tx1"/>
              </a:solidFill>
            </a:endParaRPr>
          </a:p>
        </p:txBody>
      </p:sp>
      <p:pic>
        <p:nvPicPr>
          <p:cNvPr id="4" name="Содержимое 3" descr="714201539.jpg"/>
          <p:cNvPicPr>
            <a:picLocks noGrp="1" noChangeAspect="1"/>
          </p:cNvPicPr>
          <p:nvPr>
            <p:ph idx="1"/>
          </p:nvPr>
        </p:nvPicPr>
        <p:blipFill>
          <a:blip r:embed="rId2" cstate="print"/>
          <a:stretch>
            <a:fillRect/>
          </a:stretch>
        </p:blipFill>
        <p:spPr>
          <a:xfrm>
            <a:off x="6732240" y="3429000"/>
            <a:ext cx="2317579"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9c1e0.jpg"/>
          <p:cNvPicPr>
            <a:picLocks noChangeAspect="1"/>
          </p:cNvPicPr>
          <p:nvPr/>
        </p:nvPicPr>
        <p:blipFill>
          <a:blip r:embed="rId2" cstate="print"/>
          <a:stretch>
            <a:fillRect/>
          </a:stretch>
        </p:blipFill>
        <p:spPr>
          <a:xfrm>
            <a:off x="5224018" y="3573016"/>
            <a:ext cx="3919982" cy="3081709"/>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179512" y="332656"/>
            <a:ext cx="5652120" cy="6264696"/>
          </a:xfrm>
        </p:spPr>
        <p:txBody>
          <a:bodyPr>
            <a:normAutofit/>
          </a:bodyPr>
          <a:lstStyle/>
          <a:p>
            <a:r>
              <a:rPr lang="uk-UA" sz="2400" dirty="0" smtClean="0">
                <a:solidFill>
                  <a:schemeClr val="tx1"/>
                </a:solidFill>
              </a:rPr>
              <a:t>Народився Хемінгуей в сім'ї жінки, яка обожнювала музику, і середньостатистичного, за тими мірками, лікаря в липні 1899. Все дитинство батько намагався прищепити синові бажання піти по його стопах, стати видатним лікарем, а мати годинами змушувала його грати на віолончелі. Але вже з дитячих років Хемінгуея цікавили книги, він читав все, що тільки міг знайти в домашній бібліотеці. До речі, за все життя ніхто з батьків </a:t>
            </a:r>
            <a:br>
              <a:rPr lang="uk-UA" sz="2400" dirty="0" smtClean="0">
                <a:solidFill>
                  <a:schemeClr val="tx1"/>
                </a:solidFill>
              </a:rPr>
            </a:br>
            <a:r>
              <a:rPr lang="uk-UA" sz="2400" dirty="0" smtClean="0">
                <a:solidFill>
                  <a:schemeClr val="tx1"/>
                </a:solidFill>
              </a:rPr>
              <a:t>так і не прийняв його як письменника.</a:t>
            </a:r>
            <a:endParaRPr lang="uk-UA" sz="2400" dirty="0">
              <a:solidFill>
                <a:schemeClr val="tx1"/>
              </a:solidFill>
            </a:endParaRPr>
          </a:p>
        </p:txBody>
      </p:sp>
      <p:pic>
        <p:nvPicPr>
          <p:cNvPr id="4" name="Содержимое 3" descr="ErnestHemingwayBabyPicture.gif"/>
          <p:cNvPicPr>
            <a:picLocks noGrp="1" noChangeAspect="1"/>
          </p:cNvPicPr>
          <p:nvPr>
            <p:ph idx="1"/>
          </p:nvPr>
        </p:nvPicPr>
        <p:blipFill>
          <a:blip r:embed="rId3" cstate="print"/>
          <a:srcRect t="10461" r="3704"/>
          <a:stretch>
            <a:fillRect/>
          </a:stretch>
        </p:blipFill>
        <p:spPr>
          <a:xfrm>
            <a:off x="6948264" y="908720"/>
            <a:ext cx="1728192" cy="26999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5256584" cy="5760640"/>
          </a:xfrm>
        </p:spPr>
        <p:txBody>
          <a:bodyPr>
            <a:normAutofit/>
          </a:bodyPr>
          <a:lstStyle/>
          <a:p>
            <a:r>
              <a:rPr lang="uk-UA" sz="2400" dirty="0" smtClean="0">
                <a:solidFill>
                  <a:schemeClr val="tx1"/>
                </a:solidFill>
              </a:rPr>
              <a:t>Бажання стати письменником прийшло після того, як опублікували два його невеликі оповідання в шкільній газеті. Трохи пізніше він робив репортажі, замітки і журналістські розслідування для поліцейських газет. Потім була Перша Світова війна, куди Хемінгуей відправився добровольцем. </a:t>
            </a:r>
            <a:endParaRPr lang="uk-UA" sz="2400" dirty="0">
              <a:solidFill>
                <a:schemeClr val="tx1"/>
              </a:solidFill>
            </a:endParaRPr>
          </a:p>
        </p:txBody>
      </p:sp>
      <p:pic>
        <p:nvPicPr>
          <p:cNvPr id="4" name="Содержимое 3" descr="Ганс_Кале_и_Эрнест_Хемингуэй.jpg"/>
          <p:cNvPicPr>
            <a:picLocks noGrp="1" noChangeAspect="1"/>
          </p:cNvPicPr>
          <p:nvPr>
            <p:ph idx="1"/>
          </p:nvPr>
        </p:nvPicPr>
        <p:blipFill>
          <a:blip r:embed="rId2" cstate="print"/>
          <a:stretch>
            <a:fillRect/>
          </a:stretch>
        </p:blipFill>
        <p:spPr>
          <a:xfrm>
            <a:off x="5724128" y="1844824"/>
            <a:ext cx="3233482" cy="30653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6804248" y="5445224"/>
            <a:ext cx="1872208" cy="864096"/>
          </a:xfrm>
        </p:spPr>
        <p:txBody>
          <a:bodyPr/>
          <a:lstStyle/>
          <a:p>
            <a:endParaRPr lang="uk-UA" dirty="0"/>
          </a:p>
        </p:txBody>
      </p:sp>
      <p:sp>
        <p:nvSpPr>
          <p:cNvPr id="3" name="Содержимое 2"/>
          <p:cNvSpPr>
            <a:spLocks noGrp="1"/>
          </p:cNvSpPr>
          <p:nvPr>
            <p:ph idx="1"/>
          </p:nvPr>
        </p:nvSpPr>
        <p:spPr>
          <a:xfrm>
            <a:off x="179512" y="764704"/>
            <a:ext cx="5760640" cy="5760640"/>
          </a:xfrm>
        </p:spPr>
        <p:txBody>
          <a:bodyPr>
            <a:normAutofit fontScale="92500" lnSpcReduction="10000"/>
          </a:bodyPr>
          <a:lstStyle/>
          <a:p>
            <a:pPr>
              <a:buNone/>
            </a:pPr>
            <a:r>
              <a:rPr lang="uk-UA" dirty="0" smtClean="0"/>
              <a:t>	Про ту війну він пізніше напише: </a:t>
            </a:r>
          </a:p>
          <a:p>
            <a:pPr>
              <a:buNone/>
            </a:pPr>
            <a:r>
              <a:rPr lang="uk-UA" sz="3000" b="1" dirty="0" smtClean="0">
                <a:latin typeface="Monotype Corsiva" pitchFamily="66" charset="0"/>
              </a:rPr>
              <a:t>	«Я був великим дурнем, коли відправився на ту війну.  Я думав, що ми спортивна команда, а австрійці - інша команда, що бере участь у змаганні»</a:t>
            </a:r>
            <a:r>
              <a:rPr lang="uk-UA" dirty="0" smtClean="0"/>
              <a:t/>
            </a:r>
            <a:br>
              <a:rPr lang="uk-UA" dirty="0" smtClean="0"/>
            </a:br>
            <a:endParaRPr lang="uk-UA" dirty="0" smtClean="0"/>
          </a:p>
          <a:p>
            <a:pPr>
              <a:buNone/>
            </a:pPr>
            <a:r>
              <a:rPr lang="uk-UA" dirty="0" smtClean="0"/>
              <a:t>	Першим, по-справжньому, успішним романом був «І сходить сонце». Сенсацією став і другий роман, «Прощавай, зброє», який на той час, </a:t>
            </a:r>
            <a:r>
              <a:rPr lang="uk-UA" dirty="0" err="1" smtClean="0"/>
              <a:t>час</a:t>
            </a:r>
            <a:r>
              <a:rPr lang="uk-UA" dirty="0" smtClean="0"/>
              <a:t> в якому бушувала криза, розійшовся 80000 тиражем.</a:t>
            </a:r>
            <a:endParaRPr lang="uk-UA" dirty="0"/>
          </a:p>
        </p:txBody>
      </p:sp>
      <p:pic>
        <p:nvPicPr>
          <p:cNvPr id="4" name="Рисунок 3" descr="578b02.jpg"/>
          <p:cNvPicPr>
            <a:picLocks noChangeAspect="1"/>
          </p:cNvPicPr>
          <p:nvPr/>
        </p:nvPicPr>
        <p:blipFill>
          <a:blip r:embed="rId2" cstate="print"/>
          <a:srcRect l="16390" b="5283"/>
          <a:stretch>
            <a:fillRect/>
          </a:stretch>
        </p:blipFill>
        <p:spPr>
          <a:xfrm>
            <a:off x="5940152" y="1170204"/>
            <a:ext cx="3084027" cy="44910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4788024" cy="6264696"/>
          </a:xfrm>
        </p:spPr>
        <p:txBody>
          <a:bodyPr>
            <a:normAutofit/>
          </a:bodyPr>
          <a:lstStyle/>
          <a:p>
            <a:r>
              <a:rPr lang="uk-UA" sz="2400" dirty="0" smtClean="0">
                <a:solidFill>
                  <a:schemeClr val="tx1"/>
                </a:solidFill>
              </a:rPr>
              <a:t>Він був ще широко відомий як підкорювач жіночих сердець. Одружений був чотири рази, дуже часто закохувався. Але ні улюблені діти, ні улюблені жінки не могли надовго змусити його залишитися вдома. Тому дамам доводилося подовгу чекати його назад, і писати чоловікові розпачливі листи.</a:t>
            </a:r>
            <a:endParaRPr lang="uk-UA" sz="2400" dirty="0">
              <a:solidFill>
                <a:schemeClr val="tx1"/>
              </a:solidFill>
            </a:endParaRPr>
          </a:p>
        </p:txBody>
      </p:sp>
      <p:pic>
        <p:nvPicPr>
          <p:cNvPr id="7" name="Рисунок 6" descr="images (4).jpg"/>
          <p:cNvPicPr>
            <a:picLocks noChangeAspect="1"/>
          </p:cNvPicPr>
          <p:nvPr/>
        </p:nvPicPr>
        <p:blipFill>
          <a:blip r:embed="rId2" cstate="print"/>
          <a:stretch>
            <a:fillRect/>
          </a:stretch>
        </p:blipFill>
        <p:spPr>
          <a:xfrm>
            <a:off x="5148064" y="476672"/>
            <a:ext cx="2085975" cy="2190750"/>
          </a:xfrm>
          <a:prstGeom prst="rect">
            <a:avLst/>
          </a:prstGeom>
          <a:ln>
            <a:noFill/>
          </a:ln>
          <a:effectLst>
            <a:outerShdw blurRad="292100" dist="139700" dir="2700000" algn="tl" rotWithShape="0">
              <a:srgbClr val="333333">
                <a:alpha val="65000"/>
              </a:srgbClr>
            </a:outerShdw>
          </a:effectLst>
        </p:spPr>
      </p:pic>
      <p:pic>
        <p:nvPicPr>
          <p:cNvPr id="6" name="Рисунок 5" descr="blog_entry_423947.jpg"/>
          <p:cNvPicPr>
            <a:picLocks noChangeAspect="1"/>
          </p:cNvPicPr>
          <p:nvPr/>
        </p:nvPicPr>
        <p:blipFill>
          <a:blip r:embed="rId3" cstate="print"/>
          <a:stretch>
            <a:fillRect/>
          </a:stretch>
        </p:blipFill>
        <p:spPr>
          <a:xfrm>
            <a:off x="5004048" y="2348880"/>
            <a:ext cx="1800200" cy="2124130"/>
          </a:xfrm>
          <a:prstGeom prst="rect">
            <a:avLst/>
          </a:prstGeom>
          <a:ln>
            <a:noFill/>
          </a:ln>
          <a:effectLst>
            <a:outerShdw blurRad="292100" dist="139700" dir="2700000" algn="tl" rotWithShape="0">
              <a:srgbClr val="333333">
                <a:alpha val="65000"/>
              </a:srgbClr>
            </a:outerShdw>
          </a:effectLst>
        </p:spPr>
      </p:pic>
      <p:pic>
        <p:nvPicPr>
          <p:cNvPr id="5" name="Рисунок 4" descr="9fdd67cd9a51t.jpg"/>
          <p:cNvPicPr>
            <a:picLocks noChangeAspect="1"/>
          </p:cNvPicPr>
          <p:nvPr/>
        </p:nvPicPr>
        <p:blipFill>
          <a:blip r:embed="rId4" cstate="print"/>
          <a:stretch>
            <a:fillRect/>
          </a:stretch>
        </p:blipFill>
        <p:spPr>
          <a:xfrm>
            <a:off x="5220072" y="4149080"/>
            <a:ext cx="3696072" cy="2541050"/>
          </a:xfrm>
          <a:prstGeom prst="rect">
            <a:avLst/>
          </a:prstGeom>
          <a:ln>
            <a:noFill/>
          </a:ln>
          <a:effectLst>
            <a:outerShdw blurRad="292100" dist="139700" dir="2700000" algn="tl" rotWithShape="0">
              <a:srgbClr val="333333">
                <a:alpha val="65000"/>
              </a:srgbClr>
            </a:outerShdw>
          </a:effectLst>
        </p:spPr>
      </p:pic>
      <p:pic>
        <p:nvPicPr>
          <p:cNvPr id="4" name="Содержимое 3" descr="завантаження.jpg"/>
          <p:cNvPicPr>
            <a:picLocks noGrp="1" noChangeAspect="1"/>
          </p:cNvPicPr>
          <p:nvPr>
            <p:ph idx="1"/>
          </p:nvPr>
        </p:nvPicPr>
        <p:blipFill>
          <a:blip r:embed="rId5" cstate="print"/>
          <a:stretch>
            <a:fillRect/>
          </a:stretch>
        </p:blipFill>
        <p:spPr>
          <a:xfrm>
            <a:off x="7236296" y="1268760"/>
            <a:ext cx="1663745" cy="27130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5410944" cy="5022304"/>
          </a:xfrm>
        </p:spPr>
        <p:txBody>
          <a:bodyPr>
            <a:normAutofit fontScale="90000"/>
          </a:bodyPr>
          <a:lstStyle/>
          <a:p>
            <a:r>
              <a:rPr lang="uk-UA" sz="2400" dirty="0" smtClean="0">
                <a:solidFill>
                  <a:schemeClr val="tx1"/>
                </a:solidFill>
              </a:rPr>
              <a:t>Вірити його романам читач починає беззастережно вже з перших сторінок, тому, що Хемінгуей брав сюжети зі свого життя, йому навіть не доводилося особливо занурюватися у світ уяви. Наприклад, про захоплення коридою в Іспанії розповідається в «І сходить сонце», повість </a:t>
            </a:r>
            <a:r>
              <a:rPr lang="uk-UA" sz="2400" dirty="0" smtClean="0">
                <a:solidFill>
                  <a:schemeClr val="tx1"/>
                </a:solidFill>
              </a:rPr>
              <a:t>про </a:t>
            </a:r>
            <a:r>
              <a:rPr lang="uk-UA" sz="2400" dirty="0" smtClean="0">
                <a:solidFill>
                  <a:schemeClr val="tx1"/>
                </a:solidFill>
              </a:rPr>
              <a:t>його </a:t>
            </a:r>
            <a:r>
              <a:rPr lang="uk-UA" sz="2400" dirty="0" smtClean="0">
                <a:solidFill>
                  <a:schemeClr val="tx1"/>
                </a:solidFill>
              </a:rPr>
              <a:t>рибалку </a:t>
            </a:r>
            <a:r>
              <a:rPr lang="uk-UA" sz="2400" dirty="0" smtClean="0">
                <a:solidFill>
                  <a:schemeClr val="tx1"/>
                </a:solidFill>
              </a:rPr>
              <a:t>біля берегів Куби - «Старий і море», враження від війни знайшли відображення в романі «По кому подзвін», а </a:t>
            </a:r>
            <a:r>
              <a:rPr lang="uk-UA" sz="2400" dirty="0" smtClean="0">
                <a:solidFill>
                  <a:schemeClr val="tx1"/>
                </a:solidFill>
              </a:rPr>
              <a:t>про </a:t>
            </a:r>
            <a:r>
              <a:rPr lang="uk-UA" sz="2400" dirty="0" smtClean="0">
                <a:solidFill>
                  <a:schemeClr val="tx1"/>
                </a:solidFill>
              </a:rPr>
              <a:t>його </a:t>
            </a:r>
            <a:r>
              <a:rPr lang="uk-UA" sz="2400" dirty="0" smtClean="0">
                <a:solidFill>
                  <a:schemeClr val="tx1"/>
                </a:solidFill>
              </a:rPr>
              <a:t>молодість у </a:t>
            </a:r>
            <a:r>
              <a:rPr lang="uk-UA" sz="2400" dirty="0" smtClean="0">
                <a:solidFill>
                  <a:schemeClr val="tx1"/>
                </a:solidFill>
              </a:rPr>
              <a:t>Франції </a:t>
            </a:r>
            <a:r>
              <a:rPr lang="uk-UA" sz="2400" dirty="0" smtClean="0">
                <a:solidFill>
                  <a:schemeClr val="tx1"/>
                </a:solidFill>
              </a:rPr>
              <a:t>всі </a:t>
            </a:r>
            <a:r>
              <a:rPr lang="uk-UA" sz="2400" dirty="0" smtClean="0">
                <a:solidFill>
                  <a:schemeClr val="tx1"/>
                </a:solidFill>
              </a:rPr>
              <a:t>дізналися з книги «Свято».</a:t>
            </a:r>
            <a:endParaRPr lang="uk-UA" sz="2400" dirty="0">
              <a:solidFill>
                <a:schemeClr val="tx1"/>
              </a:solidFill>
            </a:endParaRPr>
          </a:p>
        </p:txBody>
      </p:sp>
      <p:pic>
        <p:nvPicPr>
          <p:cNvPr id="4" name="Содержимое 3" descr="ae99c0.jpg"/>
          <p:cNvPicPr>
            <a:picLocks noGrp="1" noChangeAspect="1"/>
          </p:cNvPicPr>
          <p:nvPr>
            <p:ph idx="1"/>
          </p:nvPr>
        </p:nvPicPr>
        <p:blipFill>
          <a:blip r:embed="rId2" cstate="print"/>
          <a:stretch>
            <a:fillRect/>
          </a:stretch>
        </p:blipFill>
        <p:spPr>
          <a:xfrm>
            <a:off x="5868144" y="1988840"/>
            <a:ext cx="2980453" cy="30079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5987008" cy="5382344"/>
          </a:xfrm>
        </p:spPr>
        <p:txBody>
          <a:bodyPr>
            <a:normAutofit/>
          </a:bodyPr>
          <a:lstStyle/>
          <a:p>
            <a:r>
              <a:rPr lang="uk-UA" sz="2400" dirty="0" smtClean="0">
                <a:solidFill>
                  <a:schemeClr val="tx1"/>
                </a:solidFill>
              </a:rPr>
              <a:t>Останні роки життя письменника були драматичними. Хемінгуей, який пережив дві Світові війни і кілька серйозних аварій зліг від діабету і гіпертонії, але </a:t>
            </a:r>
            <a:r>
              <a:rPr lang="uk-UA" sz="2400" dirty="0" smtClean="0">
                <a:solidFill>
                  <a:schemeClr val="tx1"/>
                </a:solidFill>
              </a:rPr>
              <a:t>за дивними обставинами, </a:t>
            </a:r>
            <a:r>
              <a:rPr lang="uk-UA" sz="2400" dirty="0" smtClean="0">
                <a:solidFill>
                  <a:schemeClr val="tx1"/>
                </a:solidFill>
              </a:rPr>
              <a:t>він був поміщений на лікування в психіатричну клініку. Лікували людину-легенду електросудинною терапією, 20 сеансів якої знищили пам'ять і здатність формулювати думки письмово...</a:t>
            </a:r>
            <a:endParaRPr lang="uk-UA" sz="2400" dirty="0">
              <a:solidFill>
                <a:schemeClr val="tx1"/>
              </a:solidFill>
            </a:endParaRPr>
          </a:p>
        </p:txBody>
      </p:sp>
      <p:pic>
        <p:nvPicPr>
          <p:cNvPr id="4" name="Содержимое 3" descr="32ec03.jpg"/>
          <p:cNvPicPr>
            <a:picLocks noGrp="1" noChangeAspect="1"/>
          </p:cNvPicPr>
          <p:nvPr>
            <p:ph idx="1"/>
          </p:nvPr>
        </p:nvPicPr>
        <p:blipFill>
          <a:blip r:embed="rId2" cstate="print"/>
          <a:stretch>
            <a:fillRect/>
          </a:stretch>
        </p:blipFill>
        <p:spPr>
          <a:xfrm>
            <a:off x="6300192" y="1268760"/>
            <a:ext cx="2448272" cy="2448272"/>
          </a:xfrm>
          <a:prstGeom prst="rect">
            <a:avLst/>
          </a:prstGeom>
          <a:ln>
            <a:noFill/>
          </a:ln>
          <a:effectLst>
            <a:outerShdw blurRad="292100" dist="139700" dir="2700000" algn="tl" rotWithShape="0">
              <a:srgbClr val="333333">
                <a:alpha val="65000"/>
              </a:srgbClr>
            </a:outerShdw>
          </a:effectLst>
        </p:spPr>
      </p:pic>
      <p:pic>
        <p:nvPicPr>
          <p:cNvPr id="5" name="Рисунок 4" descr="62_main.jpg"/>
          <p:cNvPicPr>
            <a:picLocks noChangeAspect="1"/>
          </p:cNvPicPr>
          <p:nvPr/>
        </p:nvPicPr>
        <p:blipFill>
          <a:blip r:embed="rId3" cstate="print"/>
          <a:stretch>
            <a:fillRect/>
          </a:stretch>
        </p:blipFill>
        <p:spPr>
          <a:xfrm>
            <a:off x="5724128" y="4653136"/>
            <a:ext cx="3156446" cy="20809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TotalTime>
  <Words>525</Words>
  <Application>Microsoft Office PowerPoint</Application>
  <PresentationFormat>Экран (4:3)</PresentationFormat>
  <Paragraphs>17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Ернест Хемінгуей</vt:lpstr>
      <vt:lpstr>«Життя письменника, коли він на висоті, протікає на самоті. Бо творить він один, і, якщо він досить хороший письменник, його справа з дня на день бачити попереду вічність або відсутність її як такої»</vt:lpstr>
      <vt:lpstr>21 липня в 1899 році народився Ернест Хемінгуей . Його називали людина-легенда, людина-свято. І це невипадково. Для читача він був Ернест Хемінгуей, для друзів - просто Хем, для синів і жінок - Тато. Він був людиною, яка зробила себе сама, яка любила красунь, яка пізнавала і славу і багатство, яка пережила три автомобільні та дві авіаційні катастрофи, яка пішла з життя за власним бажанням... Був він безрозсудним авантюристом, боксером-любителем, людиною дії, чоловік чотирьох дружин, і, найголовніше для прихильників його таланту - блискучим автором романів і оповідань.</vt:lpstr>
      <vt:lpstr>Народився Хемінгуей в сім'ї жінки, яка обожнювала музику, і середньостатистичного, за тими мірками, лікаря в липні 1899. Все дитинство батько намагався прищепити синові бажання піти по його стопах, стати видатним лікарем, а мати годинами змушувала його грати на віолончелі. Але вже з дитячих років Хемінгуея цікавили книги, він читав все, що тільки міг знайти в домашній бібліотеці. До речі, за все життя ніхто з батьків  так і не прийняв його як письменника.</vt:lpstr>
      <vt:lpstr>Бажання стати письменником прийшло після того, як опублікували два його невеликі оповідання в шкільній газеті. Трохи пізніше він робив репортажі, замітки і журналістські розслідування для поліцейських газет. Потім була Перша Світова війна, куди Хемінгуей відправився добровольцем. </vt:lpstr>
      <vt:lpstr>Слайд 6</vt:lpstr>
      <vt:lpstr>Він був ще широко відомий як підкорювач жіночих сердець. Одружений був чотири рази, дуже часто закохувався. Але ні улюблені діти, ні улюблені жінки не могли надовго змусити його залишитися вдома. Тому дамам доводилося подовгу чекати його назад, і писати чоловікові розпачливі листи.</vt:lpstr>
      <vt:lpstr>Вірити його романам читач починає беззастережно вже з перших сторінок, тому, що Хемінгуей брав сюжети зі свого життя, йому навіть не доводилося особливо занурюватися у світ уяви. Наприклад, про захоплення коридою в Іспанії розповідається в «І сходить сонце», повість про його рибалку біля берегів Куби - «Старий і море», враження від війни знайшли відображення в романі «По кому подзвін», а про його молодість у Франції всі дізналися з книги «Свято».</vt:lpstr>
      <vt:lpstr>Останні роки життя письменника були драматичними. Хемінгуей, який пережив дві Світові війни і кілька серйозних аварій зліг від діабету і гіпертонії, але за дивними обставинами, він був поміщений на лікування в психіатричну клініку. Лікували людину-легенду електросудинною терапією, 20 сеансів якої знищили пам'ять і здатність формулювати думки письмово...</vt:lpstr>
      <vt:lpstr>Потім виявилося, що він не зможе написати навіть найпростіші слова офіційного привітання. Як говорив сам Хемінгуей:  «Ці  лікарі, що робили мені  електрошок, письменників  не  розуміють... Хай би всі психіатри повчилися писати художні  твори, щоб зрозуміти, що означає  бути письменником... який був сенс  у  тому, щоб руйнувати мій мозок  і прати мою пам'ять, яка  представляє  собою  мій капітал, і викидати  мене  на  узбіччя  життя?».  Письменник занурився в глибоку депресію, у нього з'явилася манія переслідування: йому здавалося, що скрізь стоять прослуховуючі жучки, що за ним стежать агенти ФБР, що його телефонні розмови хтось підслуховує.</vt:lpstr>
      <vt:lpstr>Рано вранці, поки весь будинок спав, 2 липня 1961 Хемінгуей підійшов до шафи, дістав мисливську двостволку, зарядив її, і вистрілив собі в лоб. Ніякої передсмертної записки не було ...  З дня смерті минуло багато років, у ФБР був посланий запит про Ернеста Хемінгуея. Відповідь вразила багатьох: жучки були, стеження було, і прослушка була…</vt:lpstr>
      <vt:lpstr>Дякую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Ернест Хемінгуей</dc:title>
  <dc:creator>ISS</dc:creator>
  <cp:lastModifiedBy>ISS</cp:lastModifiedBy>
  <cp:revision>14</cp:revision>
  <dcterms:created xsi:type="dcterms:W3CDTF">2014-02-10T14:28:44Z</dcterms:created>
  <dcterms:modified xsi:type="dcterms:W3CDTF">2014-02-10T19:05:57Z</dcterms:modified>
</cp:coreProperties>
</file>