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67" r:id="rId2"/>
    <p:sldId id="257" r:id="rId3"/>
    <p:sldId id="264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6600"/>
    <a:srgbClr val="00CC00"/>
    <a:srgbClr val="008000"/>
    <a:srgbClr val="0099FF"/>
    <a:srgbClr val="FF3300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7" autoAdjust="0"/>
    <p:restoredTop sz="94580" autoAdjust="0"/>
  </p:normalViewPr>
  <p:slideViewPr>
    <p:cSldViewPr>
      <p:cViewPr>
        <p:scale>
          <a:sx n="60" d="100"/>
          <a:sy n="60" d="100"/>
        </p:scale>
        <p:origin x="-154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2E77-E1A5-48D2-A298-E18B0F28B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70F3-7CAF-42CD-8410-C3F334DF5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E46C-48B4-4C73-992A-51B54465F4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608B01-18F3-46EC-A469-BDC3AA7946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3C00-4F47-4FBB-A1F6-4B1F77AC3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6934-A3FF-4963-9526-FF4D5028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320EA-1A9B-4C63-A11E-E241C9306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252D-8447-45B2-9B9F-3D1357C97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CF11-25B0-402F-8912-C445692B8C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7186-5177-452F-B890-59FE409C1F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5D8B-C6BF-4F73-8D80-39FDA66BF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D7F3-9A77-4C46-B66A-3F8EAA87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C3B7-3D83-481A-8772-AF28EBD3E8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2936"/>
            <a:ext cx="9144000" cy="1107996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Творчість </a:t>
            </a:r>
            <a:r>
              <a:rPr lang="uk-UA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Волта</a:t>
            </a:r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66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Вітмена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1240735808-411t3pdj3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556792"/>
            <a:ext cx="2726144" cy="393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6" descr="inscribed_leaves_of_g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54701"/>
            <a:ext cx="2519834" cy="470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7" descr="Walt-Whitman-Leaves-of-Grass-Bantam-Classics-198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0"/>
            <a:ext cx="32035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11"/>
          <p:cNvSpPr>
            <a:spLocks noChangeArrowheads="1"/>
          </p:cNvSpPr>
          <p:nvPr/>
        </p:nvSpPr>
        <p:spPr bwMode="auto">
          <a:xfrm>
            <a:off x="2916238" y="6308725"/>
            <a:ext cx="6227762" cy="396875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20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Зразки титульних сторінок американських видань</a:t>
            </a: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itchFamily="18" charset="0"/>
            </a:endParaRPr>
          </a:p>
        </p:txBody>
      </p:sp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0" y="0"/>
            <a:ext cx="6011863" cy="1311275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«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хлопчиком я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мріяв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написати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щось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про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морське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узбережжя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про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той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таємничий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обрій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розділяє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об'єднує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як у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шлюбному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союзі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непорушне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мінливе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... про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велике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зіткнення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дійсного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ідеальним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«»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Волт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Вітмен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the-cambridge-companion-to-walt-whitman-cambridge-companions-to-literature-130916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718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 descr="014243768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347864" y="1916832"/>
            <a:ext cx="2980729" cy="4614653"/>
          </a:xfrm>
          <a:noFill/>
        </p:spPr>
      </p:pic>
      <p:sp>
        <p:nvSpPr>
          <p:cNvPr id="19460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388" y="6381750"/>
            <a:ext cx="6192837" cy="47625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Зразки титульних сторінок американських видань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itchFamily="18" charset="0"/>
            </a:endParaRPr>
          </a:p>
        </p:txBody>
      </p:sp>
      <p:pic>
        <p:nvPicPr>
          <p:cNvPr id="19461" name="Picture 8" descr="Walt_Whitman_Creati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060848"/>
            <a:ext cx="2449512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11"/>
          <p:cNvSpPr>
            <a:spLocks noChangeArrowheads="1"/>
          </p:cNvSpPr>
          <p:nvPr/>
        </p:nvSpPr>
        <p:spPr bwMode="auto">
          <a:xfrm>
            <a:off x="3276600" y="260350"/>
            <a:ext cx="5616575" cy="1323439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Я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божественний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усередині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зовні</a:t>
            </a:r>
            <a:endParaRPr lang="ru-RU" sz="2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/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Я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щодня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щогодини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щомиті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бачу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скрізь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Бога,</a:t>
            </a:r>
          </a:p>
          <a:p>
            <a:pPr algn="ctr"/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обличчях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чоловіків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жінок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своєму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обличчі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. «</a:t>
            </a:r>
            <a:r>
              <a:rPr lang="ru-RU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Пісня</a:t>
            </a:r>
            <a:r>
              <a:rPr lang="ru-RU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про себе»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903913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Сижу и смотрю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itchFamily="18" charset="0"/>
            </a:endParaRP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сижу и наблюдаю все скорби мира, позор и угнетение,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слышу тайные судорожные рыдания юношей,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Испытывающих боль и угрызения совести от содеянного;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На самом дне я вижу мать, обиженную собственными детьми,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Умирающую в отчаянии и полном одиночестве;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вижу обманутую мужем жену;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вижу вероломного соблазнителя юных женщин;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замечаю муки ревности и несчастной любви,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				которые напрасно пытаются скрыть; Я вижу темные пятна на теле земли,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вижу ужасные последствия битв, мора и тирании;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вижу мучеников и палачей;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 открытом море я вижу умирающих от голода моряков,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Бросающих жребий, кому быть съеденным ради спасения 						остальных.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 наблюдаю пренебрежение обличенных властью к людям труда, беднякам, неграм;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Все это, все зло и агонию без конца я наблюдаю, вижу, слышу… и молчу.</a:t>
            </a: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itchFamily="18" charset="0"/>
            </a:endParaRPr>
          </a:p>
          <a:p>
            <a:pPr marL="365760" indent="-365760" algn="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Перевод О.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Красницкой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itchFamily="18" charset="0"/>
            </a:endParaRPr>
          </a:p>
          <a:p>
            <a:pPr marL="365760" indent="-36576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06-07-walt-whitman-meteors_full_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45005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9"/>
          <p:cNvSpPr>
            <a:spLocks noGrp="1" noChangeArrowheads="1"/>
          </p:cNvSpPr>
          <p:nvPr>
            <p:ph idx="1"/>
          </p:nvPr>
        </p:nvSpPr>
        <p:spPr>
          <a:xfrm>
            <a:off x="4716017" y="0"/>
            <a:ext cx="4427984" cy="60932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Вірш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був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написаний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Вітменом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в Нью-Йорку в 1859-60 роках. Припускали,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Вітмен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надихався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подією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дійсно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відбувалася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.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Проте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дослідники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творчості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поета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дотепер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не могли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знайти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згадок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про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астрономічні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явища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небі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Нью-Йорка,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які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могли б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надихнути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поета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.</a:t>
            </a:r>
          </a:p>
        </p:txBody>
      </p:sp>
      <p:sp>
        <p:nvSpPr>
          <p:cNvPr id="29700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024213" cy="720378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"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Рік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метеорів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"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0350"/>
            <a:ext cx="4752975" cy="5329238"/>
          </a:xfrm>
        </p:spPr>
      </p:pic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589588"/>
            <a:ext cx="4392613" cy="1268412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Фрагмент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картини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"Метеор 1860 року"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Фредеріка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Едвіна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Черча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148263" y="404664"/>
            <a:ext cx="3995737" cy="5078313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Техаські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учені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з'ясували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що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образ "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процесії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метеорів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",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оспіваний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Волтом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Вітменом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вірші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"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Рік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метеорів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", не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плід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уяви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поета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, як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вважалося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довгі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роки, 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опис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атмосферного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явища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що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дійсно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мало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місце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.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Комета, про яку в "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Році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метеорів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"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пише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Вітмен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відома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як Велика комета 1860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року,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яку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бачили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всьому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світі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. </a:t>
            </a:r>
          </a:p>
          <a:p>
            <a:pPr algn="just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   </a:t>
            </a:r>
            <a:r>
              <a:rPr lang="uk-U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А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строномам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літературознавцям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в державному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університеті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штату Техас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вдалося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знайти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зв'язок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між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віршем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рідкісним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явищем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-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метеорним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потоком,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що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проходить по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дотичной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до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поверхні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Землі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, про яке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багато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писали в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липні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 1860 року в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Америці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</a:rPr>
              <a:t>.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0825" y="260350"/>
            <a:ext cx="648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/>
              <a:t>Загадка "Року </a:t>
            </a:r>
            <a:r>
              <a:rPr lang="ru-RU" dirty="0" err="1"/>
              <a:t>метеорів</a:t>
            </a:r>
            <a:r>
              <a:rPr lang="ru-RU" dirty="0"/>
              <a:t>" </a:t>
            </a:r>
            <a:r>
              <a:rPr lang="ru-RU" dirty="0" err="1"/>
              <a:t>Волта</a:t>
            </a:r>
            <a:r>
              <a:rPr lang="ru-RU" dirty="0"/>
              <a:t> </a:t>
            </a:r>
            <a:r>
              <a:rPr lang="ru-RU" dirty="0" err="1"/>
              <a:t>Вітмена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98500" y="2247901"/>
            <a:ext cx="7747000" cy="2117204"/>
          </a:xfrm>
          <a:prstGeom prst="rect">
            <a:avLst/>
          </a:prstGeom>
          <a:effectLst>
            <a:outerShdw blurRad="76200" dist="50800" dir="5400000" rotWithShape="0">
              <a:srgbClr val="4E3B30">
                <a:alpha val="60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«Тільки сліпий не побачить, яким дорогоцінним подарунком є «Листя трави». Мудрістю і талантом книга вища і самобутніша за все досі створене Америкою. Я щасливий, що читаю цю книгу, бо велика сила її завжди дарує нам щастя». Емерсон</a:t>
            </a:r>
            <a:endParaRPr kumimoji="0" lang="ru-RU" sz="3200" b="1" i="0" u="none" strike="noStrike" kern="1200" cap="none" spc="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41763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uk-UA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“Листя</a:t>
            </a:r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трави”</a:t>
            </a:r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(1855)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9" name="Рисунок 8" descr="74297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9555" y="476672"/>
            <a:ext cx="4444445" cy="4444445"/>
          </a:xfrm>
          <a:prstGeom prst="rect">
            <a:avLst/>
          </a:prstGeom>
        </p:spPr>
      </p:pic>
      <p:pic>
        <p:nvPicPr>
          <p:cNvPr id="4" name="Picture 6" descr="3010-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132856"/>
            <a:ext cx="29464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251520" y="5805264"/>
            <a:ext cx="3455988" cy="523220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Ілюстрація В.</a:t>
            </a:r>
            <a:r>
              <a:rPr lang="uk-UA" sz="1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Пивоварова</a:t>
            </a:r>
            <a:r>
              <a:rPr lang="uk-UA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книги К.Чуковського </a:t>
            </a:r>
            <a:r>
              <a:rPr lang="uk-UA" sz="1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“Мій</a:t>
            </a:r>
            <a:r>
              <a:rPr lang="uk-UA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1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Вітмен”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alt-whitman-leaves-of-grassjpg-3522c03ad0d9dcfc_large"/>
          <p:cNvPicPr>
            <a:picLocks noChangeAspect="1" noChangeArrowheads="1"/>
          </p:cNvPicPr>
          <p:nvPr/>
        </p:nvPicPr>
        <p:blipFill>
          <a:blip r:embed="rId2" cstate="print"/>
          <a:srcRect l="5018" r="2716" b="4372"/>
          <a:stretch>
            <a:fillRect/>
          </a:stretch>
        </p:blipFill>
        <p:spPr bwMode="auto">
          <a:xfrm>
            <a:off x="0" y="0"/>
            <a:ext cx="93965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2844" y="1785926"/>
            <a:ext cx="8858312" cy="2786082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uk-UA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“Листя</a:t>
            </a:r>
            <a:r>
              <a:rPr lang="uk-UA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uk-UA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трави”-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це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спроба виразити мою власну емоційну та особисту природу..., спроба докладно-від початку й до кінця-відтворити Особу, людське єство (мене самого в 2 пол.19 ст. в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Америці,і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зробити це вільно, вичерпно й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правдиво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00034" y="1500174"/>
            <a:ext cx="8229600" cy="4525963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1855р.-перше видання. Письменник набрав власноруч книгу і видав власним коштом. Всього 12 віршів і поем без назви. Колір обкладинки зелений</a:t>
            </a:r>
          </a:p>
          <a:p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За все життя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Вітмена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вийшло 11 видань збірки.</a:t>
            </a:r>
          </a:p>
          <a:p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1892р., 12-е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видання-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останнє,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“видання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смертного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ліжка”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містить 400 віршів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0" y="765175"/>
            <a:ext cx="9144000" cy="6092825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Зміст книги: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духовний шлях самого поета,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духовний шлях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людини, яка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безупинно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шукає свого шляху у Всесвіті</a:t>
            </a:r>
          </a:p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Тема книги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людина, сам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Ідея книги: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вічна і нерухома віра в перемогу людини</a:t>
            </a:r>
          </a:p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Жанр: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ліро-епічний твір</a:t>
            </a:r>
          </a:p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Тематика: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життя і  смерть,природа,доля    індіанців,рівність людей,чоловік-жінка,    Америка,світова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демократія, поет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поезія</a:t>
            </a:r>
          </a:p>
          <a:p>
            <a:pPr marL="609600" indent="-609600">
              <a:buFontTx/>
              <a:buNone/>
            </a:pPr>
            <a:r>
              <a:rPr lang="uk-U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Новаторство: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використання 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верлібра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(вільного вірша),</a:t>
            </a:r>
            <a:r>
              <a:rPr lang="uk-UA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діалогічность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,каталогізація(перелік реалій для створення ефекту всеосяжності)</a:t>
            </a:r>
          </a:p>
          <a:p>
            <a:pPr marL="609600" indent="-609600">
              <a:buFontTx/>
              <a:buNone/>
            </a:pP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«Я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відкинув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римований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білий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вірш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Білий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вірш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особливо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мені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бридкий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,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але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ритм я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визнаю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, не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зовнішній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,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регулярний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розмірений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: короткий склад,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довгий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склад… Як хода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кульгавого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;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така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поезія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мені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чужа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Морські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хвилі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не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викочуються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на берег через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рівні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проміжки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часу, як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пориви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вітру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між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соснами, а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проте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в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рокоті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хвиль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,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шелесті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вітру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між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дерев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є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чудовий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ритм. А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який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би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він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був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монотонний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, як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стомлювався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б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від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нього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слух,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якби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він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був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правильний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!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Саме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цей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різновид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мелодії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і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ритм я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намагався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1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вловити</a:t>
            </a:r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…»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Себе я прославляю, себе я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оспівую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І те,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що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приймаю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я,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приймете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Бо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кожен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атом,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котрий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належить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мені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,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Так само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належить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вам. «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Пісня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про себе»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Верлібр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0"/>
            <a:ext cx="4500563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 dirty="0">
                <a:solidFill>
                  <a:srgbClr val="800000"/>
                </a:solidFill>
              </a:rPr>
              <a:t>Поетичне </a:t>
            </a:r>
          </a:p>
          <a:p>
            <a:pPr algn="ctr">
              <a:defRPr/>
            </a:pPr>
            <a:r>
              <a:rPr lang="uk-UA" b="1" dirty="0">
                <a:solidFill>
                  <a:srgbClr val="800000"/>
                </a:solidFill>
              </a:rPr>
              <a:t>новаторство митця</a:t>
            </a:r>
            <a:endParaRPr lang="en-US" b="1" dirty="0">
              <a:solidFill>
                <a:srgbClr val="800000"/>
              </a:solidFill>
            </a:endParaRPr>
          </a:p>
          <a:p>
            <a:pPr algn="ctr">
              <a:defRPr/>
            </a:pPr>
            <a:r>
              <a:rPr lang="ru-RU" b="1" dirty="0"/>
              <a:t>«3 </a:t>
            </a:r>
            <a:r>
              <a:rPr lang="ru-RU" b="1" dirty="0" err="1"/>
              <a:t>боротьби</a:t>
            </a:r>
            <a:r>
              <a:rPr lang="ru-RU" b="1" dirty="0"/>
              <a:t> я книжку свою </a:t>
            </a:r>
            <a:r>
              <a:rPr lang="ru-RU" b="1" dirty="0" err="1"/>
              <a:t>зробив</a:t>
            </a:r>
            <a:r>
              <a:rPr lang="ru-RU" b="1" dirty="0"/>
              <a:t>...»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0" y="1988840"/>
            <a:ext cx="7380288" cy="122428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 dirty="0"/>
              <a:t>“каталог” – перелік предметів, явищ навколишнього світу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 dirty="0"/>
              <a:t>( мета  прийому – викликати у читача творчий настрій, відчуття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 dirty="0"/>
              <a:t>радості життя та  власної сили.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4437063"/>
            <a:ext cx="8748713" cy="1225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/>
              <a:t>прийоми ораторського мистецтва: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/>
              <a:t>вигуки, повтори, чергування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/>
              <a:t>запитань і</a:t>
            </a:r>
            <a:r>
              <a:rPr lang="en-US" b="1"/>
              <a:t> </a:t>
            </a:r>
            <a:r>
              <a:rPr lang="uk-UA" b="1"/>
              <a:t>відповідей тощо.</a:t>
            </a:r>
          </a:p>
          <a:p>
            <a:pPr algn="ctr">
              <a:defRPr/>
            </a:pPr>
            <a:endParaRPr lang="ru-RU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0" y="5776913"/>
            <a:ext cx="8964613" cy="1081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/>
              <a:t>збагатив літературну мову Америки, </a:t>
            </a:r>
          </a:p>
          <a:p>
            <a:pPr algn="ctr">
              <a:defRPr/>
            </a:pPr>
            <a:r>
              <a:rPr lang="uk-UA" b="1"/>
              <a:t>увівши до неї живу народну лексику.</a:t>
            </a:r>
          </a:p>
          <a:p>
            <a:pPr algn="ctr">
              <a:defRPr/>
            </a:pPr>
            <a:endParaRPr lang="ru-RU" b="1"/>
          </a:p>
          <a:p>
            <a:pPr algn="ctr">
              <a:defRPr/>
            </a:pPr>
            <a:endParaRPr lang="ru-RU"/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3356992"/>
            <a:ext cx="8137525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 dirty="0"/>
              <a:t>нерозривно поєднував конкретний та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uk-UA" b="1" dirty="0"/>
              <a:t>абстрактний плани.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0" y="980728"/>
            <a:ext cx="5976938" cy="8651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uk-UA" b="1" dirty="0"/>
              <a:t>оригінальні рими (  верлібр </a:t>
            </a:r>
            <a:r>
              <a:rPr lang="uk-UA" b="1" dirty="0" smtClean="0"/>
              <a:t>)</a:t>
            </a:r>
            <a:endParaRPr lang="ru-RU" dirty="0"/>
          </a:p>
        </p:txBody>
      </p:sp>
      <p:pic>
        <p:nvPicPr>
          <p:cNvPr id="27656" name="Picture 11" descr="Hand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200900" y="0"/>
            <a:ext cx="1943100" cy="1944688"/>
          </a:xfr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11" descr="Hand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6851640" y="0"/>
            <a:ext cx="2292360" cy="2132856"/>
          </a:xfr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692696"/>
            <a:ext cx="4968875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 dirty="0"/>
              <a:t>Л</a:t>
            </a:r>
            <a:r>
              <a:rPr lang="uk-UA" b="1" dirty="0" smtClean="0"/>
              <a:t>ейтмотивні </a:t>
            </a:r>
            <a:r>
              <a:rPr lang="uk-UA" b="1" dirty="0"/>
              <a:t>теми Демократії та США</a:t>
            </a:r>
            <a:endParaRPr lang="ru-RU" b="1" dirty="0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0" y="4437112"/>
            <a:ext cx="8389938" cy="8366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uk-UA" b="1" dirty="0" smtClean="0"/>
              <a:t>Зображення </a:t>
            </a:r>
            <a:r>
              <a:rPr lang="uk-UA" b="1" dirty="0"/>
              <a:t>безміру Всесвіту, в якому не існує кордонів між життям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uk-UA" b="1" dirty="0"/>
              <a:t>І смертю, між “я” і </a:t>
            </a:r>
            <a:r>
              <a:rPr lang="uk-UA" b="1" dirty="0" err="1"/>
              <a:t>“ти”</a:t>
            </a:r>
            <a:endParaRPr lang="uk-UA" b="1" dirty="0"/>
          </a:p>
          <a:p>
            <a:pPr algn="ctr">
              <a:buFont typeface="Wingdings" pitchFamily="2" charset="2"/>
              <a:buNone/>
              <a:defRPr/>
            </a:pPr>
            <a:r>
              <a:rPr lang="uk-UA" b="1" dirty="0"/>
              <a:t> </a:t>
            </a:r>
            <a:endParaRPr lang="ru-RU" dirty="0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0" y="0"/>
            <a:ext cx="3529012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uk-UA" b="1" dirty="0"/>
              <a:t>Р</a:t>
            </a:r>
            <a:r>
              <a:rPr lang="uk-UA" b="1" dirty="0" smtClean="0"/>
              <a:t>озвиток </a:t>
            </a:r>
            <a:r>
              <a:rPr lang="uk-UA" b="1" dirty="0"/>
              <a:t>урбаністичної теми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0" y="3645024"/>
            <a:ext cx="763270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/>
              <a:t>ствердження любові-дружби як засадничого принципу</a:t>
            </a:r>
          </a:p>
          <a:p>
            <a:pPr algn="ctr">
              <a:defRPr/>
            </a:pPr>
            <a:r>
              <a:rPr lang="uk-UA" b="1"/>
              <a:t>всесвітнього бутя</a:t>
            </a:r>
            <a:endParaRPr lang="ru-RU" b="1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1" y="1412776"/>
            <a:ext cx="5220072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/>
              <a:t>Космічний масштаб зображуваного</a:t>
            </a:r>
            <a:endParaRPr lang="ru-RU" b="1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0" y="2996953"/>
            <a:ext cx="5796136" cy="5040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/>
              <a:t>Оспівування досягнень точних наук </a:t>
            </a:r>
            <a:endParaRPr lang="ru-RU" b="1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2132856"/>
            <a:ext cx="5400675" cy="720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uk-UA" b="1" dirty="0"/>
              <a:t>Простота стилю, навмисний </a:t>
            </a:r>
            <a:r>
              <a:rPr lang="uk-UA" b="1" dirty="0" err="1"/>
              <a:t>“брак”</a:t>
            </a:r>
            <a:r>
              <a:rPr lang="uk-UA" b="1" dirty="0"/>
              <a:t> метафор,</a:t>
            </a:r>
          </a:p>
          <a:p>
            <a:pPr algn="ctr">
              <a:defRPr/>
            </a:pPr>
            <a:r>
              <a:rPr lang="uk-UA" b="1" dirty="0"/>
              <a:t>широке </a:t>
            </a:r>
            <a:r>
              <a:rPr lang="uk-UA" b="1" dirty="0" smtClean="0"/>
              <a:t>використання верлібру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812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“Листя трави”(1855)</vt:lpstr>
      <vt:lpstr>Слайд 3</vt:lpstr>
      <vt:lpstr>Слайд 4</vt:lpstr>
      <vt:lpstr>Слайд 5</vt:lpstr>
      <vt:lpstr>Слайд 6</vt:lpstr>
      <vt:lpstr>Верлібр</vt:lpstr>
      <vt:lpstr>Слайд 8</vt:lpstr>
      <vt:lpstr>Слайд 9</vt:lpstr>
      <vt:lpstr>Слайд 10</vt:lpstr>
      <vt:lpstr>Зразки титульних сторінок американських видань</vt:lpstr>
      <vt:lpstr>Слайд 12</vt:lpstr>
      <vt:lpstr>"Рік метеорів" </vt:lpstr>
      <vt:lpstr>Фрагмент картини "Метеор 1860 року" Фредеріка Едвіна Черча</vt:lpstr>
      <vt:lpstr>Слайд 15</vt:lpstr>
    </vt:vector>
  </TitlesOfParts>
  <Company>Grand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Волт Вітмен (1819-1892)</dc:title>
  <dc:creator>Class26</dc:creator>
  <cp:lastModifiedBy>ANYA</cp:lastModifiedBy>
  <cp:revision>17</cp:revision>
  <dcterms:created xsi:type="dcterms:W3CDTF">2006-02-07T12:08:48Z</dcterms:created>
  <dcterms:modified xsi:type="dcterms:W3CDTF">2013-03-15T08:53:03Z</dcterms:modified>
</cp:coreProperties>
</file>