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e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FF33"/>
    <a:srgbClr val="3DE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4662" autoAdjust="0"/>
  </p:normalViewPr>
  <p:slideViewPr>
    <p:cSldViewPr>
      <p:cViewPr varScale="1">
        <p:scale>
          <a:sx n="46" d="100"/>
          <a:sy n="46" d="100"/>
        </p:scale>
        <p:origin x="-1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223224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Вольтер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(Марі Франсуа </a:t>
            </a:r>
            <a:r>
              <a:rPr lang="uk-UA" i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Аруе</a:t>
            </a:r>
            <a: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)</a:t>
            </a:r>
            <a:b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(1694 -1778)</a:t>
            </a:r>
            <a:endParaRPr lang="en-US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636912"/>
            <a:ext cx="5040560" cy="4253349"/>
          </a:xfrm>
        </p:spPr>
      </p:pic>
    </p:spTree>
    <p:extLst>
      <p:ext uri="{BB962C8B-B14F-4D97-AF65-F5344CB8AC3E}">
        <p14:creationId xmlns:p14="http://schemas.microsoft.com/office/powerpoint/2010/main" val="376227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332656"/>
            <a:ext cx="7543800" cy="57606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Кар'єра</a:t>
            </a:r>
            <a:r>
              <a:rPr lang="ru-RU" sz="3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придворного та </a:t>
            </a:r>
            <a:r>
              <a:rPr lang="ru-RU" sz="32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еміграція</a:t>
            </a:r>
            <a:endParaRPr lang="ru-RU" sz="32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1744 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року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почалася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коротка і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невдала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кар'єра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Вольтера-придворного.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Літературна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популярність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і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впливові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заступники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забезпечили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йому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місце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придворного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історика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У 1746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році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його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обрали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до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Французької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академії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, але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йому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так і не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вдалося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(попри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всі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намагання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здобути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прихильність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короля.</a:t>
            </a:r>
          </a:p>
          <a:p>
            <a:pPr algn="ctr"/>
            <a:endParaRPr lang="ru-RU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С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мерть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маркізи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дю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Шатле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(1749)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схилили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Вольтера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прийняти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запрошення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прусського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короля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Фрідріха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II, при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дворі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якого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він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з'явився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1750 року в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Берліні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але,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викликавши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невдоволення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короля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непорядними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грошовими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спекуляціями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, а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також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сваркою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з президентом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Академії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Мопертюї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був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змушений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у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грудні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1754 року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переїхати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до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Швейцарії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, де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йому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судилося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провести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решту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життя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16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32656"/>
            <a:ext cx="4680520" cy="5832648"/>
          </a:xfrm>
        </p:spPr>
      </p:pic>
    </p:spTree>
    <p:extLst>
      <p:ext uri="{BB962C8B-B14F-4D97-AF65-F5344CB8AC3E}">
        <p14:creationId xmlns:p14="http://schemas.microsoft.com/office/powerpoint/2010/main" val="42111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0"/>
            <a:ext cx="7622232" cy="5479504"/>
          </a:xfrm>
        </p:spPr>
        <p:txBody>
          <a:bodyPr>
            <a:normAutofit fontScale="92500"/>
          </a:bodyPr>
          <a:lstStyle/>
          <a:p>
            <a:pPr algn="ctr"/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В 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1778 Вольтер —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восьмидесятичотирьохлітній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старий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—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повернувся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до Парижа, де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йому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влаштували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при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ворожій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байдужості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короля — </a:t>
            </a:r>
            <a:r>
              <a:rPr lang="ru-RU" i="1" dirty="0" err="1" smtClean="0">
                <a:solidFill>
                  <a:schemeClr val="accent6">
                    <a:lumMod val="75000"/>
                  </a:schemeClr>
                </a:solidFill>
              </a:rPr>
              <a:t>захопливу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зустріч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придбав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собі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садибу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вулиці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Рішельє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активно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працював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над новою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трагедією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Агафокл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». Постановка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його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останньої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п'єси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</a:rPr>
              <a:t>Irène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»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перетворилася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його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апофеоз. </a:t>
            </a:r>
            <a:endParaRPr lang="ru-RU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Сильні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болі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походження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яких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спочатку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було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незрозуміле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змушували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Вольтера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приймати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великі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дози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опію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. На початку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травня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після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загострення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хвороби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доктор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медицини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Тронше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поставив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невтішний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діагноз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: рак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передміхурової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залози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. Вольтер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ще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тримався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часом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навіть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жартував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але часто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жарти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переривала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гримаса болю.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Кожен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день приносив хворому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дедалі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більші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муки. Часом не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допомагав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навіть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опій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/>
          <a:lstStyle/>
          <a:p>
            <a:pPr algn="ctr"/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У 1791 Конвент постановив перенести останки Вольтера в Пантеон і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перейменувати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«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Набережну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Театінцев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» в «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Набережну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імені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Вольтера».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Перенесення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останків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Вольтера в Пантеон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перетворився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грандіозну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революційну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демонстрацію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У 1814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під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час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Реставрації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ходила чутка,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що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останки Вольтера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були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нібито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викрадені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з Пантеону,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що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не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відповідало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дійсності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В наш час прах Вольтера все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ще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знаходиться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в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Пантеоні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endParaRPr lang="en-US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7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4664"/>
            <a:ext cx="4824535" cy="5760640"/>
          </a:xfrm>
        </p:spPr>
      </p:pic>
    </p:spTree>
    <p:extLst>
      <p:ext uri="{BB962C8B-B14F-4D97-AF65-F5344CB8AC3E}">
        <p14:creationId xmlns:p14="http://schemas.microsoft.com/office/powerpoint/2010/main" val="1007043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Філософські</a:t>
            </a:r>
            <a:r>
              <a:rPr lang="ru-RU" sz="40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0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повісті</a:t>
            </a:r>
            <a:r>
              <a:rPr lang="ru-RU" sz="40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</a:p>
          <a:p>
            <a:endParaRPr lang="ru-RU" dirty="0"/>
          </a:p>
          <a:p>
            <a:pPr algn="ctr"/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Мікромегас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» (1752),</a:t>
            </a:r>
          </a:p>
          <a:p>
            <a:pPr algn="ctr"/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Кандид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чи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Оптимізм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» (1759),</a:t>
            </a:r>
          </a:p>
          <a:p>
            <a:pPr algn="ctr"/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Простодушний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» (1767</a:t>
            </a:r>
            <a:r>
              <a:rPr lang="ru-RU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endParaRPr lang="en-US" sz="32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35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32656"/>
            <a:ext cx="3960440" cy="5832648"/>
          </a:xfrm>
        </p:spPr>
      </p:pic>
    </p:spTree>
    <p:extLst>
      <p:ext uri="{BB962C8B-B14F-4D97-AF65-F5344CB8AC3E}">
        <p14:creationId xmlns:p14="http://schemas.microsoft.com/office/powerpoint/2010/main" val="945973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dirty="0" err="1">
                <a:solidFill>
                  <a:schemeClr val="bg2">
                    <a:lumMod val="50000"/>
                  </a:schemeClr>
                </a:solidFill>
              </a:rPr>
              <a:t>Трагедії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endParaRPr lang="ru-RU" dirty="0"/>
          </a:p>
          <a:p>
            <a:pPr algn="ctr"/>
            <a:r>
              <a:rPr lang="ru-RU" sz="3200" i="1" dirty="0">
                <a:solidFill>
                  <a:schemeClr val="bg2">
                    <a:lumMod val="50000"/>
                  </a:schemeClr>
                </a:solidFill>
              </a:rPr>
              <a:t>«Брут» (1731),</a:t>
            </a:r>
          </a:p>
          <a:p>
            <a:pPr algn="ctr"/>
            <a:r>
              <a:rPr lang="ru-RU" sz="3200" i="1" dirty="0">
                <a:solidFill>
                  <a:schemeClr val="bg2">
                    <a:lumMod val="50000"/>
                  </a:schemeClr>
                </a:solidFill>
              </a:rPr>
              <a:t>«</a:t>
            </a:r>
            <a:r>
              <a:rPr lang="ru-RU" sz="3200" i="1" dirty="0" err="1">
                <a:solidFill>
                  <a:schemeClr val="bg2">
                    <a:lumMod val="50000"/>
                  </a:schemeClr>
                </a:solidFill>
              </a:rPr>
              <a:t>Танкред</a:t>
            </a:r>
            <a:r>
              <a:rPr lang="ru-RU" sz="3200" i="1" dirty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ru-RU" sz="3200" i="1" dirty="0" err="1">
                <a:solidFill>
                  <a:schemeClr val="bg2">
                    <a:lumMod val="50000"/>
                  </a:schemeClr>
                </a:solidFill>
              </a:rPr>
              <a:t>повість</a:t>
            </a:r>
            <a:r>
              <a:rPr lang="ru-RU" sz="3200" i="1" dirty="0">
                <a:solidFill>
                  <a:schemeClr val="bg2">
                    <a:lumMod val="50000"/>
                  </a:schemeClr>
                </a:solidFill>
              </a:rPr>
              <a:t>)» (видана в 1761),</a:t>
            </a:r>
            <a:endParaRPr lang="en-US" sz="32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82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3" y="1124744"/>
            <a:ext cx="4680520" cy="4248472"/>
          </a:xfrm>
        </p:spPr>
      </p:pic>
    </p:spTree>
    <p:extLst>
      <p:ext uri="{BB962C8B-B14F-4D97-AF65-F5344CB8AC3E}">
        <p14:creationId xmlns:p14="http://schemas.microsoft.com/office/powerpoint/2010/main" val="258069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  </a:t>
            </a:r>
            <a:r>
              <a:rPr lang="ru-RU" sz="40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Сатиричні</a:t>
            </a:r>
            <a:r>
              <a:rPr lang="ru-RU" sz="40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000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поеми</a:t>
            </a:r>
            <a:r>
              <a:rPr lang="ru-RU" sz="40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:</a:t>
            </a:r>
          </a:p>
          <a:p>
            <a:endParaRPr lang="ru-RU" dirty="0"/>
          </a:p>
          <a:p>
            <a:r>
              <a:rPr lang="ru-RU" sz="28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«</a:t>
            </a:r>
            <a:r>
              <a:rPr lang="ru-RU" sz="2800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Орлеанська</a:t>
            </a:r>
            <a:r>
              <a:rPr lang="ru-RU" sz="28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незаймана</a:t>
            </a:r>
            <a:r>
              <a:rPr lang="ru-RU" sz="28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», 1735, видана в 1755</a:t>
            </a:r>
            <a:endParaRPr lang="en-US" sz="28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2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0"/>
            <a:ext cx="4536504" cy="6858000"/>
          </a:xfrm>
        </p:spPr>
      </p:pic>
    </p:spTree>
    <p:extLst>
      <p:ext uri="{BB962C8B-B14F-4D97-AF65-F5344CB8AC3E}">
        <p14:creationId xmlns:p14="http://schemas.microsoft.com/office/powerpoint/2010/main" val="305406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04664"/>
            <a:ext cx="3672408" cy="5760640"/>
          </a:xfrm>
        </p:spPr>
      </p:pic>
    </p:spTree>
    <p:extLst>
      <p:ext uri="{BB962C8B-B14F-4D97-AF65-F5344CB8AC3E}">
        <p14:creationId xmlns:p14="http://schemas.microsoft.com/office/powerpoint/2010/main" val="1573464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55151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i="1" dirty="0" err="1">
                <a:solidFill>
                  <a:schemeClr val="accent3">
                    <a:lumMod val="75000"/>
                  </a:schemeClr>
                </a:solidFill>
              </a:rPr>
              <a:t>П'єси</a:t>
            </a:r>
            <a:r>
              <a:rPr lang="ru-RU" sz="4400" i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endParaRPr lang="ru-RU" dirty="0"/>
          </a:p>
          <a:p>
            <a:pPr algn="ctr"/>
            <a:r>
              <a:rPr lang="ru-RU" sz="4000" i="1" dirty="0" smtClean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4000" i="1" dirty="0" err="1">
                <a:solidFill>
                  <a:schemeClr val="accent3">
                    <a:lumMod val="75000"/>
                  </a:schemeClr>
                </a:solidFill>
              </a:rPr>
              <a:t>Едіп</a:t>
            </a:r>
            <a:r>
              <a:rPr lang="ru-RU" sz="4000" i="1" dirty="0">
                <a:solidFill>
                  <a:schemeClr val="accent3">
                    <a:lumMod val="75000"/>
                  </a:schemeClr>
                </a:solidFill>
              </a:rPr>
              <a:t>»</a:t>
            </a:r>
          </a:p>
          <a:p>
            <a:pPr algn="ctr"/>
            <a:r>
              <a:rPr lang="ru-RU" sz="4000" i="1" dirty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4000" i="1" dirty="0" err="1">
                <a:solidFill>
                  <a:schemeClr val="accent3">
                    <a:lumMod val="75000"/>
                  </a:schemeClr>
                </a:solidFill>
              </a:rPr>
              <a:t>Ірена</a:t>
            </a:r>
            <a:r>
              <a:rPr lang="ru-RU" sz="4000" i="1" dirty="0">
                <a:solidFill>
                  <a:schemeClr val="accent3">
                    <a:lumMod val="75000"/>
                  </a:schemeClr>
                </a:solidFill>
              </a:rPr>
              <a:t>» (1776)</a:t>
            </a:r>
            <a:endParaRPr lang="en-US" sz="4000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50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3600399" cy="5832648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04664"/>
            <a:ext cx="3765798" cy="5760639"/>
          </a:xfrm>
        </p:spPr>
      </p:pic>
    </p:spTree>
    <p:extLst>
      <p:ext uri="{BB962C8B-B14F-4D97-AF65-F5344CB8AC3E}">
        <p14:creationId xmlns:p14="http://schemas.microsoft.com/office/powerpoint/2010/main" val="1052941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551512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i="1" dirty="0" err="1">
                <a:solidFill>
                  <a:srgbClr val="00B050"/>
                </a:solidFill>
              </a:rPr>
              <a:t>Історичні</a:t>
            </a:r>
            <a:r>
              <a:rPr lang="ru-RU" sz="4000" i="1" dirty="0">
                <a:solidFill>
                  <a:srgbClr val="00B050"/>
                </a:solidFill>
              </a:rPr>
              <a:t> твори:</a:t>
            </a:r>
          </a:p>
          <a:p>
            <a:pPr algn="ctr"/>
            <a:endParaRPr lang="ru-RU" dirty="0"/>
          </a:p>
          <a:p>
            <a:pPr algn="ctr"/>
            <a:r>
              <a:rPr lang="ru-RU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Історія</a:t>
            </a:r>
            <a:r>
              <a:rPr lang="ru-RU" sz="3200" i="1" dirty="0">
                <a:solidFill>
                  <a:srgbClr val="00B050"/>
                </a:solidFill>
              </a:rPr>
              <a:t> Карла </a:t>
            </a:r>
            <a:r>
              <a:rPr lang="en-US" sz="3200" i="1" dirty="0">
                <a:solidFill>
                  <a:srgbClr val="00B050"/>
                </a:solidFill>
              </a:rPr>
              <a:t>XII» (1730</a:t>
            </a:r>
            <a:r>
              <a:rPr lang="en-US" sz="3200" i="1" dirty="0" smtClean="0">
                <a:solidFill>
                  <a:srgbClr val="00B050"/>
                </a:solidFill>
              </a:rPr>
              <a:t>),</a:t>
            </a:r>
            <a:endParaRPr lang="en-US" sz="3200" i="1" dirty="0">
              <a:solidFill>
                <a:srgbClr val="00B050"/>
              </a:solidFill>
            </a:endParaRPr>
          </a:p>
          <a:p>
            <a:pPr algn="ctr"/>
            <a:r>
              <a:rPr lang="en-US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Філософські</a:t>
            </a:r>
            <a:r>
              <a:rPr lang="ru-RU" sz="3200" i="1" dirty="0">
                <a:solidFill>
                  <a:srgbClr val="00B050"/>
                </a:solidFill>
              </a:rPr>
              <a:t> </a:t>
            </a:r>
            <a:r>
              <a:rPr lang="ru-RU" sz="3200" i="1" dirty="0" err="1">
                <a:solidFill>
                  <a:srgbClr val="00B050"/>
                </a:solidFill>
              </a:rPr>
              <a:t>листи</a:t>
            </a:r>
            <a:r>
              <a:rPr lang="ru-RU" sz="3200" i="1" dirty="0">
                <a:solidFill>
                  <a:srgbClr val="00B050"/>
                </a:solidFill>
              </a:rPr>
              <a:t>» (1733</a:t>
            </a:r>
            <a:r>
              <a:rPr lang="ru-RU" sz="3200" i="1" dirty="0" smtClean="0">
                <a:solidFill>
                  <a:srgbClr val="00B050"/>
                </a:solidFill>
              </a:rPr>
              <a:t>)</a:t>
            </a:r>
            <a:endParaRPr lang="ru-RU" sz="3200" i="1" dirty="0">
              <a:solidFill>
                <a:srgbClr val="00B050"/>
              </a:solidFill>
            </a:endParaRPr>
          </a:p>
          <a:p>
            <a:pPr algn="ctr"/>
            <a:r>
              <a:rPr lang="ru-RU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Філософський</a:t>
            </a:r>
            <a:r>
              <a:rPr lang="ru-RU" sz="3200" i="1" dirty="0">
                <a:solidFill>
                  <a:srgbClr val="00B050"/>
                </a:solidFill>
              </a:rPr>
              <a:t> словник» (1764-69).</a:t>
            </a:r>
          </a:p>
          <a:p>
            <a:pPr algn="ctr"/>
            <a:r>
              <a:rPr lang="ru-RU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Досвід</a:t>
            </a:r>
            <a:r>
              <a:rPr lang="ru-RU" sz="3200" i="1" dirty="0">
                <a:solidFill>
                  <a:srgbClr val="00B050"/>
                </a:solidFill>
              </a:rPr>
              <a:t> про дух і </a:t>
            </a:r>
            <a:r>
              <a:rPr lang="ru-RU" sz="3200" i="1" dirty="0" err="1">
                <a:solidFill>
                  <a:srgbClr val="00B050"/>
                </a:solidFill>
              </a:rPr>
              <a:t>звичаї</a:t>
            </a:r>
            <a:r>
              <a:rPr lang="ru-RU" sz="3200" i="1" dirty="0">
                <a:solidFill>
                  <a:srgbClr val="00B050"/>
                </a:solidFill>
              </a:rPr>
              <a:t> </a:t>
            </a:r>
            <a:r>
              <a:rPr lang="ru-RU" sz="3200" i="1" dirty="0" err="1">
                <a:solidFill>
                  <a:srgbClr val="00B050"/>
                </a:solidFill>
              </a:rPr>
              <a:t>народів</a:t>
            </a:r>
            <a:r>
              <a:rPr lang="ru-RU" sz="3200" i="1" dirty="0">
                <a:solidFill>
                  <a:srgbClr val="00B050"/>
                </a:solidFill>
              </a:rPr>
              <a:t>»</a:t>
            </a:r>
          </a:p>
          <a:p>
            <a:pPr algn="ctr"/>
            <a:r>
              <a:rPr lang="ru-RU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Століття</a:t>
            </a:r>
            <a:r>
              <a:rPr lang="ru-RU" sz="3200" i="1" dirty="0">
                <a:solidFill>
                  <a:srgbClr val="00B050"/>
                </a:solidFill>
              </a:rPr>
              <a:t> </a:t>
            </a:r>
            <a:r>
              <a:rPr lang="ru-RU" sz="3200" i="1" dirty="0" err="1">
                <a:solidFill>
                  <a:srgbClr val="00B050"/>
                </a:solidFill>
              </a:rPr>
              <a:t>Людовіка</a:t>
            </a:r>
            <a:r>
              <a:rPr lang="ru-RU" sz="3200" i="1" dirty="0">
                <a:solidFill>
                  <a:srgbClr val="00B050"/>
                </a:solidFill>
              </a:rPr>
              <a:t> </a:t>
            </a:r>
            <a:r>
              <a:rPr lang="en-US" sz="3200" i="1" dirty="0">
                <a:solidFill>
                  <a:srgbClr val="00B050"/>
                </a:solidFill>
              </a:rPr>
              <a:t>XIV»</a:t>
            </a:r>
          </a:p>
        </p:txBody>
      </p:sp>
    </p:spTree>
    <p:extLst>
      <p:ext uri="{BB962C8B-B14F-4D97-AF65-F5344CB8AC3E}">
        <p14:creationId xmlns:p14="http://schemas.microsoft.com/office/powerpoint/2010/main" val="3445237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8202488" cy="5479504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                                                             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072" y="3697665"/>
            <a:ext cx="4097337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054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/>
              <a:t>Дякую за увагу!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17511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0"/>
            <a:ext cx="7543800" cy="1524000"/>
          </a:xfrm>
        </p:spPr>
        <p:txBody>
          <a:bodyPr/>
          <a:lstStyle/>
          <a:p>
            <a:pPr algn="ctr"/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3068960"/>
            <a:ext cx="6858000" cy="30963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i="1" dirty="0" smtClean="0">
                <a:solidFill>
                  <a:srgbClr val="C00000"/>
                </a:solidFill>
              </a:rPr>
              <a:t>Юність</a:t>
            </a:r>
          </a:p>
          <a:p>
            <a:pPr marL="514350" indent="-514350">
              <a:buFont typeface="+mj-lt"/>
              <a:buAutoNum type="arabicPeriod"/>
            </a:pPr>
            <a:r>
              <a:rPr lang="uk-UA" i="1" dirty="0">
                <a:solidFill>
                  <a:srgbClr val="C00000"/>
                </a:solidFill>
              </a:rPr>
              <a:t>Кар'єра придворного та еміграція</a:t>
            </a:r>
            <a:endParaRPr lang="uk-UA" i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i="1" dirty="0" err="1">
                <a:solidFill>
                  <a:srgbClr val="C00000"/>
                </a:solidFill>
              </a:rPr>
              <a:t>Останні</a:t>
            </a:r>
            <a:r>
              <a:rPr lang="ru-RU" i="1" dirty="0">
                <a:solidFill>
                  <a:srgbClr val="C00000"/>
                </a:solidFill>
              </a:rPr>
              <a:t> роки в </a:t>
            </a:r>
            <a:r>
              <a:rPr lang="ru-RU" i="1" dirty="0" err="1" smtClean="0">
                <a:solidFill>
                  <a:srgbClr val="C00000"/>
                </a:solidFill>
              </a:rPr>
              <a:t>Парижі</a:t>
            </a:r>
            <a:endParaRPr lang="ru-RU" i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C00000"/>
                </a:solidFill>
              </a:rPr>
              <a:t>Твори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4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i="1" dirty="0" smtClean="0">
                <a:solidFill>
                  <a:schemeClr val="accent4">
                    <a:lumMod val="75000"/>
                  </a:schemeClr>
                </a:solidFill>
                <a:cs typeface="Aldhabi" panose="01000000000000000000" pitchFamily="2" charset="-78"/>
              </a:rPr>
              <a:t>Юність</a:t>
            </a:r>
          </a:p>
          <a:p>
            <a:pPr algn="ctr"/>
            <a:r>
              <a:rPr lang="uk-UA" i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ldhabi" panose="01000000000000000000" pitchFamily="2" charset="-78"/>
              </a:rPr>
              <a:t>Вольтер (Марі Франсуа </a:t>
            </a:r>
            <a:r>
              <a:rPr lang="uk-UA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Aldhabi" panose="01000000000000000000" pitchFamily="2" charset="-78"/>
              </a:rPr>
              <a:t>Аруе</a:t>
            </a:r>
            <a:r>
              <a:rPr lang="uk-UA" i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ldhabi" panose="01000000000000000000" pitchFamily="2" charset="-78"/>
              </a:rPr>
              <a:t>) народився 21 листопада 1694 року в Парижі</a:t>
            </a:r>
            <a:r>
              <a:rPr lang="uk-UA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/>
            <a:endParaRPr lang="uk-UA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Мати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Вольтера,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Марі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Маргарет Дома,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була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дочкою секретаря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кримінального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суду, а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батько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Франсуа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Аруе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—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нотаріусом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і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збирачем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податків</a:t>
            </a:r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/>
            <a:endParaRPr lang="ru-RU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Сам Вольтер не любив батька і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його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ремесло, а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пізніше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1744р.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волів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оголосити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себе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позашлюбним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сином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якогось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шевальє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де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Рошбрюна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злиденного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мушкетера і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поета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ніж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залишатися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сином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заможного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буржуа.</a:t>
            </a:r>
            <a:endParaRPr lang="en-US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05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92696"/>
            <a:ext cx="7543800" cy="6165304"/>
          </a:xfrm>
        </p:spPr>
        <p:txBody>
          <a:bodyPr/>
          <a:lstStyle/>
          <a:p>
            <a:pPr algn="ctr"/>
            <a:r>
              <a:rPr lang="ru-RU" i="1" dirty="0">
                <a:solidFill>
                  <a:srgbClr val="00B050"/>
                </a:solidFill>
              </a:rPr>
              <a:t>По </a:t>
            </a:r>
            <a:r>
              <a:rPr lang="ru-RU" i="1" dirty="0" err="1">
                <a:solidFill>
                  <a:srgbClr val="00B050"/>
                </a:solidFill>
              </a:rPr>
              <a:t>кількох</a:t>
            </a:r>
            <a:r>
              <a:rPr lang="ru-RU" i="1" dirty="0">
                <a:solidFill>
                  <a:srgbClr val="00B050"/>
                </a:solidFill>
              </a:rPr>
              <a:t> роках </a:t>
            </a:r>
            <a:r>
              <a:rPr lang="ru-RU" i="1" dirty="0" err="1">
                <a:solidFill>
                  <a:srgbClr val="00B050"/>
                </a:solidFill>
              </a:rPr>
              <a:t>навчання</a:t>
            </a:r>
            <a:r>
              <a:rPr lang="ru-RU" i="1" dirty="0">
                <a:solidFill>
                  <a:srgbClr val="00B050"/>
                </a:solidFill>
              </a:rPr>
              <a:t> в </a:t>
            </a:r>
            <a:r>
              <a:rPr lang="ru-RU" i="1" dirty="0" err="1">
                <a:solidFill>
                  <a:srgbClr val="00B050"/>
                </a:solidFill>
              </a:rPr>
              <a:t>паризькому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єзуїтському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коледжі</a:t>
            </a:r>
            <a:r>
              <a:rPr lang="ru-RU" i="1" dirty="0">
                <a:solidFill>
                  <a:srgbClr val="00B050"/>
                </a:solidFill>
              </a:rPr>
              <a:t> Людовика Великого (1704–1711) </a:t>
            </a:r>
            <a:r>
              <a:rPr lang="ru-RU" i="1" dirty="0" err="1">
                <a:solidFill>
                  <a:srgbClr val="00B050"/>
                </a:solidFill>
              </a:rPr>
              <a:t>юний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Аруе</a:t>
            </a:r>
            <a:r>
              <a:rPr lang="ru-RU" i="1" dirty="0">
                <a:solidFill>
                  <a:srgbClr val="00B050"/>
                </a:solidFill>
              </a:rPr>
              <a:t>, на </a:t>
            </a:r>
            <a:r>
              <a:rPr lang="ru-RU" i="1" dirty="0" err="1">
                <a:solidFill>
                  <a:srgbClr val="00B050"/>
                </a:solidFill>
              </a:rPr>
              <a:t>вимогу</a:t>
            </a:r>
            <a:r>
              <a:rPr lang="ru-RU" i="1" dirty="0">
                <a:solidFill>
                  <a:srgbClr val="00B050"/>
                </a:solidFill>
              </a:rPr>
              <a:t> батька, </a:t>
            </a:r>
            <a:r>
              <a:rPr lang="ru-RU" i="1" dirty="0" err="1">
                <a:solidFill>
                  <a:srgbClr val="00B050"/>
                </a:solidFill>
              </a:rPr>
              <a:t>зайнявся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вивченням</a:t>
            </a:r>
            <a:r>
              <a:rPr lang="ru-RU" i="1" dirty="0">
                <a:solidFill>
                  <a:srgbClr val="00B050"/>
                </a:solidFill>
              </a:rPr>
              <a:t> права</a:t>
            </a:r>
            <a:r>
              <a:rPr lang="ru-RU" i="1" dirty="0" smtClean="0">
                <a:solidFill>
                  <a:srgbClr val="00B050"/>
                </a:solidFill>
              </a:rPr>
              <a:t>.</a:t>
            </a:r>
            <a:endParaRPr lang="uk-UA" i="1" dirty="0" smtClean="0">
              <a:solidFill>
                <a:srgbClr val="00B050"/>
              </a:solidFill>
            </a:endParaRPr>
          </a:p>
          <a:p>
            <a:pPr algn="ctr"/>
            <a:endParaRPr lang="uk-UA" i="1" dirty="0" smtClean="0">
              <a:solidFill>
                <a:srgbClr val="00B050"/>
              </a:solidFill>
            </a:endParaRPr>
          </a:p>
          <a:p>
            <a:pPr algn="ctr"/>
            <a:r>
              <a:rPr lang="ru-RU" i="1" dirty="0" err="1">
                <a:solidFill>
                  <a:srgbClr val="00B050"/>
                </a:solidFill>
              </a:rPr>
              <a:t>Незабаром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він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проти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батькової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волі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проміняв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юриспруденцію</a:t>
            </a:r>
            <a:r>
              <a:rPr lang="ru-RU" i="1" dirty="0">
                <a:solidFill>
                  <a:srgbClr val="00B050"/>
                </a:solidFill>
              </a:rPr>
              <a:t> на </a:t>
            </a:r>
            <a:r>
              <a:rPr lang="ru-RU" i="1" dirty="0" err="1">
                <a:solidFill>
                  <a:srgbClr val="00B050"/>
                </a:solidFill>
              </a:rPr>
              <a:t>лаври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зухвалого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віршотворця</a:t>
            </a:r>
            <a:r>
              <a:rPr lang="ru-RU" i="1" dirty="0">
                <a:solidFill>
                  <a:srgbClr val="00B050"/>
                </a:solidFill>
              </a:rPr>
              <a:t> і </a:t>
            </a:r>
            <a:r>
              <a:rPr lang="ru-RU" i="1" dirty="0" err="1">
                <a:solidFill>
                  <a:srgbClr val="00B050"/>
                </a:solidFill>
              </a:rPr>
              <a:t>радості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світського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життя</a:t>
            </a:r>
            <a:r>
              <a:rPr lang="ru-RU" i="1" dirty="0" smtClean="0">
                <a:solidFill>
                  <a:srgbClr val="00B050"/>
                </a:solidFill>
              </a:rPr>
              <a:t>.</a:t>
            </a:r>
          </a:p>
          <a:p>
            <a:pPr algn="ctr"/>
            <a:endParaRPr lang="ru-RU" i="1" dirty="0">
              <a:solidFill>
                <a:srgbClr val="00B050"/>
              </a:solidFill>
            </a:endParaRPr>
          </a:p>
          <a:p>
            <a:pPr algn="ctr"/>
            <a:r>
              <a:rPr lang="ru-RU" i="1" dirty="0">
                <a:solidFill>
                  <a:srgbClr val="00B050"/>
                </a:solidFill>
              </a:rPr>
              <a:t>У </a:t>
            </a:r>
            <a:r>
              <a:rPr lang="ru-RU" i="1" dirty="0" err="1">
                <a:solidFill>
                  <a:srgbClr val="00B050"/>
                </a:solidFill>
              </a:rPr>
              <a:t>травні</a:t>
            </a:r>
            <a:r>
              <a:rPr lang="ru-RU" i="1" dirty="0">
                <a:solidFill>
                  <a:srgbClr val="00B050"/>
                </a:solidFill>
              </a:rPr>
              <a:t> 1717 за </a:t>
            </a:r>
            <a:r>
              <a:rPr lang="ru-RU" i="1" dirty="0" err="1">
                <a:solidFill>
                  <a:srgbClr val="00B050"/>
                </a:solidFill>
              </a:rPr>
              <a:t>складання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сатири</a:t>
            </a:r>
            <a:r>
              <a:rPr lang="ru-RU" i="1" dirty="0">
                <a:solidFill>
                  <a:srgbClr val="00B050"/>
                </a:solidFill>
              </a:rPr>
              <a:t> на </a:t>
            </a:r>
            <a:r>
              <a:rPr lang="ru-RU" i="1" dirty="0" err="1">
                <a:solidFill>
                  <a:srgbClr val="00B050"/>
                </a:solidFill>
              </a:rPr>
              <a:t>реґента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Франції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герцоґа</a:t>
            </a:r>
            <a:r>
              <a:rPr lang="ru-RU" i="1" dirty="0">
                <a:solidFill>
                  <a:srgbClr val="00B050"/>
                </a:solidFill>
              </a:rPr>
              <a:t> Орлеанского автор-</a:t>
            </a:r>
            <a:r>
              <a:rPr lang="ru-RU" i="1" dirty="0" err="1">
                <a:solidFill>
                  <a:srgbClr val="00B050"/>
                </a:solidFill>
              </a:rPr>
              <a:t>початківець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потрапив</a:t>
            </a:r>
            <a:r>
              <a:rPr lang="ru-RU" i="1" dirty="0">
                <a:solidFill>
                  <a:srgbClr val="00B050"/>
                </a:solidFill>
              </a:rPr>
              <a:t> у </a:t>
            </a:r>
            <a:r>
              <a:rPr lang="ru-RU" i="1" dirty="0" err="1">
                <a:solidFill>
                  <a:srgbClr val="00B050"/>
                </a:solidFill>
              </a:rPr>
              <a:t>Бастилію</a:t>
            </a:r>
            <a:r>
              <a:rPr lang="ru-RU" i="1" dirty="0">
                <a:solidFill>
                  <a:srgbClr val="00B050"/>
                </a:solidFill>
              </a:rPr>
              <a:t>, </a:t>
            </a:r>
            <a:r>
              <a:rPr lang="ru-RU" i="1" dirty="0" err="1">
                <a:solidFill>
                  <a:srgbClr val="00B050"/>
                </a:solidFill>
              </a:rPr>
              <a:t>проте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рік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ув'язнення</a:t>
            </a:r>
            <a:r>
              <a:rPr lang="ru-RU" i="1" dirty="0">
                <a:solidFill>
                  <a:srgbClr val="00B050"/>
                </a:solidFill>
              </a:rPr>
              <a:t> не охолодив </a:t>
            </a:r>
            <a:r>
              <a:rPr lang="ru-RU" i="1" dirty="0" err="1">
                <a:solidFill>
                  <a:srgbClr val="00B050"/>
                </a:solidFill>
              </a:rPr>
              <a:t>його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літературного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smtClean="0">
                <a:solidFill>
                  <a:srgbClr val="00B050"/>
                </a:solidFill>
              </a:rPr>
              <a:t>запалу.</a:t>
            </a:r>
          </a:p>
          <a:p>
            <a:pPr algn="ctr"/>
            <a:r>
              <a:rPr lang="ru-RU" i="1" dirty="0" err="1">
                <a:solidFill>
                  <a:srgbClr val="00B050"/>
                </a:solidFill>
              </a:rPr>
              <a:t>Вже</a:t>
            </a:r>
            <a:r>
              <a:rPr lang="ru-RU" i="1" dirty="0">
                <a:solidFill>
                  <a:srgbClr val="00B050"/>
                </a:solidFill>
              </a:rPr>
              <a:t> в 1718 </a:t>
            </a:r>
            <a:r>
              <a:rPr lang="ru-RU" i="1" dirty="0" err="1">
                <a:solidFill>
                  <a:srgbClr val="00B050"/>
                </a:solidFill>
              </a:rPr>
              <a:t>році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була</a:t>
            </a:r>
            <a:r>
              <a:rPr lang="ru-RU" i="1" dirty="0">
                <a:solidFill>
                  <a:srgbClr val="00B050"/>
                </a:solidFill>
              </a:rPr>
              <a:t> поставлена </a:t>
            </a:r>
            <a:r>
              <a:rPr lang="ru-RU" i="1" dirty="0" err="1">
                <a:solidFill>
                  <a:srgbClr val="00B050"/>
                </a:solidFill>
              </a:rPr>
              <a:t>його</a:t>
            </a:r>
            <a:r>
              <a:rPr lang="ru-RU" i="1" dirty="0">
                <a:solidFill>
                  <a:srgbClr val="00B050"/>
                </a:solidFill>
              </a:rPr>
              <a:t> перша </a:t>
            </a:r>
            <a:r>
              <a:rPr lang="ru-RU" i="1" dirty="0" err="1">
                <a:solidFill>
                  <a:srgbClr val="00B050"/>
                </a:solidFill>
              </a:rPr>
              <a:t>значна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п'єса</a:t>
            </a:r>
            <a:r>
              <a:rPr lang="ru-RU" i="1" dirty="0">
                <a:solidFill>
                  <a:srgbClr val="00B050"/>
                </a:solidFill>
              </a:rPr>
              <a:t> «</a:t>
            </a:r>
            <a:r>
              <a:rPr lang="ru-RU" i="1" dirty="0" err="1">
                <a:solidFill>
                  <a:srgbClr val="00B050"/>
                </a:solidFill>
              </a:rPr>
              <a:t>Едіп</a:t>
            </a:r>
            <a:r>
              <a:rPr lang="ru-RU" i="1" dirty="0">
                <a:solidFill>
                  <a:srgbClr val="00B050"/>
                </a:solidFill>
              </a:rPr>
              <a:t>», </a:t>
            </a:r>
            <a:r>
              <a:rPr lang="ru-RU" i="1" dirty="0" err="1">
                <a:solidFill>
                  <a:srgbClr val="00B050"/>
                </a:solidFill>
              </a:rPr>
              <a:t>прихильно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сприйнята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публікою</a:t>
            </a:r>
            <a:r>
              <a:rPr lang="ru-RU" i="1" dirty="0">
                <a:solidFill>
                  <a:srgbClr val="00B050"/>
                </a:solidFill>
              </a:rPr>
              <a:t>.</a:t>
            </a:r>
          </a:p>
          <a:p>
            <a:pPr algn="ctr"/>
            <a:endParaRPr lang="ru-RU" i="1" dirty="0">
              <a:solidFill>
                <a:srgbClr val="00B050"/>
              </a:solidFill>
            </a:endParaRPr>
          </a:p>
          <a:p>
            <a:pPr algn="ctr"/>
            <a:endParaRPr lang="ru-RU" i="1" dirty="0" smtClean="0">
              <a:solidFill>
                <a:srgbClr val="00B050"/>
              </a:solidFill>
            </a:endParaRPr>
          </a:p>
          <a:p>
            <a:pPr algn="ctr"/>
            <a:endParaRPr lang="en-US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46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48680"/>
            <a:ext cx="7200800" cy="5616624"/>
          </a:xfrm>
        </p:spPr>
      </p:pic>
    </p:spTree>
    <p:extLst>
      <p:ext uri="{BB962C8B-B14F-4D97-AF65-F5344CB8AC3E}">
        <p14:creationId xmlns:p14="http://schemas.microsoft.com/office/powerpoint/2010/main" val="2152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/>
          <a:lstStyle/>
          <a:p>
            <a:pPr algn="ctr"/>
            <a:r>
              <a:rPr lang="ru-RU" i="1" dirty="0">
                <a:solidFill>
                  <a:srgbClr val="0070C0"/>
                </a:solidFill>
              </a:rPr>
              <a:t>На початку 1726 </a:t>
            </a:r>
            <a:r>
              <a:rPr lang="ru-RU" i="1" dirty="0" err="1">
                <a:solidFill>
                  <a:srgbClr val="0070C0"/>
                </a:solidFill>
              </a:rPr>
              <a:t>відбулася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сутичка</a:t>
            </a:r>
            <a:r>
              <a:rPr lang="ru-RU" i="1" dirty="0">
                <a:solidFill>
                  <a:srgbClr val="0070C0"/>
                </a:solidFill>
              </a:rPr>
              <a:t> Вольтера з </a:t>
            </a:r>
            <a:r>
              <a:rPr lang="ru-RU" i="1" dirty="0" err="1">
                <a:solidFill>
                  <a:srgbClr val="0070C0"/>
                </a:solidFill>
              </a:rPr>
              <a:t>шевальє</a:t>
            </a:r>
            <a:r>
              <a:rPr lang="ru-RU" i="1" dirty="0">
                <a:solidFill>
                  <a:srgbClr val="0070C0"/>
                </a:solidFill>
              </a:rPr>
              <a:t> де </a:t>
            </a:r>
            <a:r>
              <a:rPr lang="ru-RU" i="1" dirty="0" err="1">
                <a:solidFill>
                  <a:srgbClr val="0070C0"/>
                </a:solidFill>
              </a:rPr>
              <a:t>Роґаном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який</a:t>
            </a:r>
            <a:r>
              <a:rPr lang="ru-RU" i="1" dirty="0">
                <a:solidFill>
                  <a:srgbClr val="0070C0"/>
                </a:solidFill>
              </a:rPr>
              <a:t> дозволив </a:t>
            </a:r>
            <a:r>
              <a:rPr lang="ru-RU" i="1" dirty="0" err="1">
                <a:solidFill>
                  <a:srgbClr val="0070C0"/>
                </a:solidFill>
              </a:rPr>
              <a:t>собі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привселюдно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насміхатися</a:t>
            </a:r>
            <a:r>
              <a:rPr lang="ru-RU" i="1" dirty="0">
                <a:solidFill>
                  <a:srgbClr val="0070C0"/>
                </a:solidFill>
              </a:rPr>
              <a:t> з </a:t>
            </a:r>
            <a:r>
              <a:rPr lang="ru-RU" i="1" dirty="0" err="1">
                <a:solidFill>
                  <a:srgbClr val="0070C0"/>
                </a:solidFill>
              </a:rPr>
              <a:t>його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спроби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сховати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під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псевдонімом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своє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недворянське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походження</a:t>
            </a:r>
            <a:r>
              <a:rPr lang="ru-RU" i="1" dirty="0">
                <a:solidFill>
                  <a:srgbClr val="0070C0"/>
                </a:solidFill>
              </a:rPr>
              <a:t>. </a:t>
            </a:r>
            <a:r>
              <a:rPr lang="ru-RU" i="1" dirty="0" err="1">
                <a:solidFill>
                  <a:srgbClr val="0070C0"/>
                </a:solidFill>
              </a:rPr>
              <a:t>Озброївшись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пістолетами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Аруе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намагався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помститися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кривднику</a:t>
            </a:r>
            <a:r>
              <a:rPr lang="ru-RU" i="1" dirty="0">
                <a:solidFill>
                  <a:srgbClr val="0070C0"/>
                </a:solidFill>
              </a:rPr>
              <a:t>, але </a:t>
            </a:r>
            <a:r>
              <a:rPr lang="ru-RU" i="1" dirty="0" err="1">
                <a:solidFill>
                  <a:srgbClr val="0070C0"/>
                </a:solidFill>
              </a:rPr>
              <a:t>був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заарештований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кинутий</a:t>
            </a:r>
            <a:r>
              <a:rPr lang="ru-RU" i="1" dirty="0">
                <a:solidFill>
                  <a:srgbClr val="0070C0"/>
                </a:solidFill>
              </a:rPr>
              <a:t> у </a:t>
            </a:r>
            <a:r>
              <a:rPr lang="ru-RU" i="1" dirty="0" err="1">
                <a:solidFill>
                  <a:srgbClr val="0070C0"/>
                </a:solidFill>
              </a:rPr>
              <a:t>Бастилію</a:t>
            </a:r>
            <a:r>
              <a:rPr lang="ru-RU" i="1" dirty="0">
                <a:solidFill>
                  <a:srgbClr val="0070C0"/>
                </a:solidFill>
              </a:rPr>
              <a:t>, а </a:t>
            </a:r>
            <a:r>
              <a:rPr lang="ru-RU" i="1" dirty="0" err="1">
                <a:solidFill>
                  <a:srgbClr val="0070C0"/>
                </a:solidFill>
              </a:rPr>
              <a:t>наприкінці</a:t>
            </a:r>
            <a:r>
              <a:rPr lang="ru-RU" i="1" dirty="0">
                <a:solidFill>
                  <a:srgbClr val="0070C0"/>
                </a:solidFill>
              </a:rPr>
              <a:t> 1726 року — </a:t>
            </a:r>
            <a:r>
              <a:rPr lang="ru-RU" i="1" dirty="0" err="1">
                <a:solidFill>
                  <a:srgbClr val="0070C0"/>
                </a:solidFill>
              </a:rPr>
              <a:t>змушений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залишити</a:t>
            </a:r>
            <a:r>
              <a:rPr lang="ru-RU" i="1" dirty="0">
                <a:solidFill>
                  <a:srgbClr val="0070C0"/>
                </a:solidFill>
              </a:rPr>
              <a:t> Париж</a:t>
            </a:r>
            <a:r>
              <a:rPr lang="ru-RU" i="1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endParaRPr lang="en-US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2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/>
          <a:lstStyle/>
          <a:p>
            <a:pPr algn="ctr"/>
            <a:r>
              <a:rPr lang="ru-RU" i="1" dirty="0" err="1">
                <a:solidFill>
                  <a:srgbClr val="92D050"/>
                </a:solidFill>
              </a:rPr>
              <a:t>Понад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дворічне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перебування</a:t>
            </a:r>
            <a:r>
              <a:rPr lang="ru-RU" i="1" dirty="0">
                <a:solidFill>
                  <a:srgbClr val="92D050"/>
                </a:solidFill>
              </a:rPr>
              <a:t> в </a:t>
            </a:r>
            <a:r>
              <a:rPr lang="ru-RU" i="1" dirty="0" err="1">
                <a:solidFill>
                  <a:srgbClr val="92D050"/>
                </a:solidFill>
              </a:rPr>
              <a:t>Англії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зміцнило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його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прихильність</a:t>
            </a:r>
            <a:r>
              <a:rPr lang="ru-RU" i="1" dirty="0">
                <a:solidFill>
                  <a:srgbClr val="92D050"/>
                </a:solidFill>
              </a:rPr>
              <a:t> до </a:t>
            </a:r>
            <a:r>
              <a:rPr lang="ru-RU" i="1" dirty="0" err="1">
                <a:solidFill>
                  <a:srgbClr val="92D050"/>
                </a:solidFill>
              </a:rPr>
              <a:t>віротерпимості</a:t>
            </a:r>
            <a:r>
              <a:rPr lang="ru-RU" i="1" dirty="0">
                <a:solidFill>
                  <a:srgbClr val="92D050"/>
                </a:solidFill>
              </a:rPr>
              <a:t> і </a:t>
            </a:r>
            <a:r>
              <a:rPr lang="ru-RU" i="1" dirty="0" err="1">
                <a:solidFill>
                  <a:srgbClr val="92D050"/>
                </a:solidFill>
              </a:rPr>
              <a:t>лібералізму</a:t>
            </a:r>
            <a:r>
              <a:rPr lang="ru-RU" i="1" dirty="0">
                <a:solidFill>
                  <a:srgbClr val="92D050"/>
                </a:solidFill>
              </a:rPr>
              <a:t>. </a:t>
            </a:r>
            <a:r>
              <a:rPr lang="ru-RU" i="1" dirty="0" err="1">
                <a:solidFill>
                  <a:srgbClr val="92D050"/>
                </a:solidFill>
              </a:rPr>
              <a:t>Свої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ліберальні</a:t>
            </a:r>
            <a:r>
              <a:rPr lang="ru-RU" i="1" dirty="0">
                <a:solidFill>
                  <a:srgbClr val="92D050"/>
                </a:solidFill>
              </a:rPr>
              <a:t> погляди Вольтер </a:t>
            </a:r>
            <a:r>
              <a:rPr lang="ru-RU" i="1" dirty="0" err="1">
                <a:solidFill>
                  <a:srgbClr val="92D050"/>
                </a:solidFill>
              </a:rPr>
              <a:t>виклав</a:t>
            </a:r>
            <a:r>
              <a:rPr lang="ru-RU" i="1" dirty="0">
                <a:solidFill>
                  <a:srgbClr val="92D050"/>
                </a:solidFill>
              </a:rPr>
              <a:t> у «</a:t>
            </a:r>
            <a:r>
              <a:rPr lang="ru-RU" i="1" dirty="0" err="1">
                <a:solidFill>
                  <a:srgbClr val="92D050"/>
                </a:solidFill>
              </a:rPr>
              <a:t>Філософських</a:t>
            </a:r>
            <a:r>
              <a:rPr lang="ru-RU" i="1" dirty="0">
                <a:solidFill>
                  <a:srgbClr val="92D050"/>
                </a:solidFill>
              </a:rPr>
              <a:t> листах». У 1734 </a:t>
            </a:r>
            <a:r>
              <a:rPr lang="ru-RU" i="1" dirty="0" err="1">
                <a:solidFill>
                  <a:srgbClr val="92D050"/>
                </a:solidFill>
              </a:rPr>
              <a:t>році</a:t>
            </a:r>
            <a:r>
              <a:rPr lang="ru-RU" i="1" dirty="0">
                <a:solidFill>
                  <a:srgbClr val="92D050"/>
                </a:solidFill>
              </a:rPr>
              <a:t>, уже </a:t>
            </a:r>
            <a:r>
              <a:rPr lang="ru-RU" i="1" dirty="0" err="1">
                <a:solidFill>
                  <a:srgbClr val="92D050"/>
                </a:solidFill>
              </a:rPr>
              <a:t>після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повернення</a:t>
            </a:r>
            <a:r>
              <a:rPr lang="ru-RU" i="1" dirty="0">
                <a:solidFill>
                  <a:srgbClr val="92D050"/>
                </a:solidFill>
              </a:rPr>
              <a:t> Вольтера на </a:t>
            </a:r>
            <a:r>
              <a:rPr lang="ru-RU" i="1" dirty="0" err="1">
                <a:solidFill>
                  <a:srgbClr val="92D050"/>
                </a:solidFill>
              </a:rPr>
              <a:t>батьківщину</a:t>
            </a:r>
            <a:r>
              <a:rPr lang="ru-RU" i="1" dirty="0">
                <a:solidFill>
                  <a:srgbClr val="92D050"/>
                </a:solidFill>
              </a:rPr>
              <a:t>, книга </a:t>
            </a:r>
            <a:r>
              <a:rPr lang="ru-RU" i="1" dirty="0" err="1">
                <a:solidFill>
                  <a:srgbClr val="92D050"/>
                </a:solidFill>
              </a:rPr>
              <a:t>була</a:t>
            </a:r>
            <a:r>
              <a:rPr lang="ru-RU" i="1" dirty="0">
                <a:solidFill>
                  <a:srgbClr val="92D050"/>
                </a:solidFill>
              </a:rPr>
              <a:t> спалена за </a:t>
            </a:r>
            <a:r>
              <a:rPr lang="ru-RU" i="1" dirty="0" err="1">
                <a:solidFill>
                  <a:srgbClr val="92D050"/>
                </a:solidFill>
              </a:rPr>
              <a:t>вироком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Паризького</a:t>
            </a:r>
            <a:r>
              <a:rPr lang="ru-RU" i="1" dirty="0">
                <a:solidFill>
                  <a:srgbClr val="92D050"/>
                </a:solidFill>
              </a:rPr>
              <a:t> парламенту, а автор </a:t>
            </a:r>
            <a:r>
              <a:rPr lang="ru-RU" i="1" dirty="0" err="1">
                <a:solidFill>
                  <a:srgbClr val="92D050"/>
                </a:solidFill>
              </a:rPr>
              <a:t>опинився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під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загрозою</a:t>
            </a:r>
            <a:r>
              <a:rPr lang="ru-RU" i="1" dirty="0">
                <a:solidFill>
                  <a:srgbClr val="92D050"/>
                </a:solidFill>
              </a:rPr>
              <a:t> нового </a:t>
            </a:r>
            <a:r>
              <a:rPr lang="ru-RU" i="1" dirty="0" err="1">
                <a:solidFill>
                  <a:srgbClr val="92D050"/>
                </a:solidFill>
              </a:rPr>
              <a:t>арешту</a:t>
            </a:r>
            <a:r>
              <a:rPr lang="ru-RU" i="1" dirty="0">
                <a:solidFill>
                  <a:srgbClr val="92D050"/>
                </a:solidFill>
              </a:rPr>
              <a:t>. Не </a:t>
            </a:r>
            <a:r>
              <a:rPr lang="ru-RU" i="1" dirty="0" err="1">
                <a:solidFill>
                  <a:srgbClr val="92D050"/>
                </a:solidFill>
              </a:rPr>
              <a:t>бажаючи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спокушати</a:t>
            </a:r>
            <a:r>
              <a:rPr lang="ru-RU" i="1" dirty="0">
                <a:solidFill>
                  <a:srgbClr val="92D050"/>
                </a:solidFill>
              </a:rPr>
              <a:t> долю, Вольтер того ж року </a:t>
            </a:r>
            <a:r>
              <a:rPr lang="ru-RU" i="1" dirty="0" err="1">
                <a:solidFill>
                  <a:srgbClr val="92D050"/>
                </a:solidFill>
              </a:rPr>
              <a:t>виїхав</a:t>
            </a:r>
            <a:r>
              <a:rPr lang="ru-RU" i="1" dirty="0">
                <a:solidFill>
                  <a:srgbClr val="92D050"/>
                </a:solidFill>
              </a:rPr>
              <a:t> до </a:t>
            </a:r>
            <a:r>
              <a:rPr lang="ru-RU" i="1" dirty="0" err="1">
                <a:solidFill>
                  <a:srgbClr val="92D050"/>
                </a:solidFill>
              </a:rPr>
              <a:t>Шампані</a:t>
            </a:r>
            <a:r>
              <a:rPr lang="ru-RU" i="1" dirty="0">
                <a:solidFill>
                  <a:srgbClr val="92D050"/>
                </a:solidFill>
              </a:rPr>
              <a:t>, де </a:t>
            </a:r>
            <a:r>
              <a:rPr lang="ru-RU" i="1" dirty="0" err="1">
                <a:solidFill>
                  <a:srgbClr val="92D050"/>
                </a:solidFill>
              </a:rPr>
              <a:t>усамітнився</a:t>
            </a:r>
            <a:r>
              <a:rPr lang="ru-RU" i="1" dirty="0">
                <a:solidFill>
                  <a:srgbClr val="92D050"/>
                </a:solidFill>
              </a:rPr>
              <a:t> в </a:t>
            </a:r>
            <a:r>
              <a:rPr lang="ru-RU" i="1" dirty="0" err="1">
                <a:solidFill>
                  <a:srgbClr val="92D050"/>
                </a:solidFill>
              </a:rPr>
              <a:t>маєтку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своєї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коханки</a:t>
            </a:r>
            <a:r>
              <a:rPr lang="ru-RU" i="1" dirty="0">
                <a:solidFill>
                  <a:srgbClr val="92D050"/>
                </a:solidFill>
              </a:rPr>
              <a:t>, </a:t>
            </a:r>
            <a:r>
              <a:rPr lang="ru-RU" i="1" dirty="0" err="1">
                <a:solidFill>
                  <a:srgbClr val="92D050"/>
                </a:solidFill>
              </a:rPr>
              <a:t>маркізи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дю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Шатле</a:t>
            </a:r>
            <a:r>
              <a:rPr lang="ru-RU" i="1" dirty="0">
                <a:solidFill>
                  <a:srgbClr val="92D050"/>
                </a:solidFill>
              </a:rPr>
              <a:t>. Одна з </a:t>
            </a:r>
            <a:r>
              <a:rPr lang="ru-RU" i="1" dirty="0" err="1">
                <a:solidFill>
                  <a:srgbClr val="92D050"/>
                </a:solidFill>
              </a:rPr>
              <a:t>найосвіченіших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жінок</a:t>
            </a:r>
            <a:r>
              <a:rPr lang="ru-RU" i="1" dirty="0">
                <a:solidFill>
                  <a:srgbClr val="92D050"/>
                </a:solidFill>
              </a:rPr>
              <a:t> того часу</a:t>
            </a:r>
            <a:endParaRPr lang="en-US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03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781800" cy="1600200"/>
          </a:xfrm>
        </p:spPr>
        <p:txBody>
          <a:bodyPr/>
          <a:lstStyle/>
          <a:p>
            <a:pPr algn="ctr"/>
            <a:r>
              <a:rPr lang="ru-RU" i="1" dirty="0" err="1">
                <a:solidFill>
                  <a:srgbClr val="FFC000"/>
                </a:solidFill>
              </a:rPr>
              <a:t>Маркіза</a:t>
            </a:r>
            <a:r>
              <a:rPr lang="ru-RU" i="1" dirty="0">
                <a:solidFill>
                  <a:srgbClr val="FFC000"/>
                </a:solidFill>
              </a:rPr>
              <a:t> </a:t>
            </a:r>
            <a:r>
              <a:rPr lang="ru-RU" i="1" dirty="0" err="1">
                <a:solidFill>
                  <a:srgbClr val="FFC000"/>
                </a:solidFill>
              </a:rPr>
              <a:t>дю</a:t>
            </a:r>
            <a:r>
              <a:rPr lang="ru-RU" i="1" dirty="0">
                <a:solidFill>
                  <a:srgbClr val="FFC000"/>
                </a:solidFill>
              </a:rPr>
              <a:t> </a:t>
            </a:r>
            <a:r>
              <a:rPr lang="ru-RU" i="1" dirty="0" err="1">
                <a:solidFill>
                  <a:srgbClr val="FFC000"/>
                </a:solidFill>
              </a:rPr>
              <a:t>Шатле</a:t>
            </a:r>
            <a:endParaRPr lang="en-US" i="1" dirty="0">
              <a:solidFill>
                <a:srgbClr val="FFC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88840"/>
            <a:ext cx="7632848" cy="4208884"/>
          </a:xfrm>
        </p:spPr>
      </p:pic>
    </p:spTree>
    <p:extLst>
      <p:ext uri="{BB962C8B-B14F-4D97-AF65-F5344CB8AC3E}">
        <p14:creationId xmlns:p14="http://schemas.microsoft.com/office/powerpoint/2010/main" val="30042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136</TotalTime>
  <Words>700</Words>
  <Application>Microsoft Office PowerPoint</Application>
  <PresentationFormat>Экран (4:3)</PresentationFormat>
  <Paragraphs>58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NewsPrint</vt:lpstr>
      <vt:lpstr>Вольтер (Марі Франсуа Аруе) (1694 -1778)</vt:lpstr>
      <vt:lpstr>Презентация PowerPoint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Маркіза дю Шатле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Вольтер (Марі Франсуа Аруе) (1694 -1778)</dc:title>
  <dc:creator>Таня</dc:creator>
  <cp:lastModifiedBy>Таня</cp:lastModifiedBy>
  <cp:revision>11</cp:revision>
  <dcterms:created xsi:type="dcterms:W3CDTF">2014-10-19T13:00:14Z</dcterms:created>
  <dcterms:modified xsi:type="dcterms:W3CDTF">2014-10-19T18:29:48Z</dcterms:modified>
</cp:coreProperties>
</file>