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25F-A2CA-40DD-8DF6-B5F72C14B61A}" type="datetimeFigureOut">
              <a:rPr lang="ru-RU" smtClean="0"/>
              <a:t>28.04.2014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A5A7-EEE6-4C96-8751-5EB007C592C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25F-A2CA-40DD-8DF6-B5F72C14B61A}" type="datetimeFigureOut">
              <a:rPr lang="ru-RU" smtClean="0"/>
              <a:t>28.04.2014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A5A7-EEE6-4C96-8751-5EB007C592C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25F-A2CA-40DD-8DF6-B5F72C14B61A}" type="datetimeFigureOut">
              <a:rPr lang="ru-RU" smtClean="0"/>
              <a:t>28.04.2014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A5A7-EEE6-4C96-8751-5EB007C592C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25F-A2CA-40DD-8DF6-B5F72C14B61A}" type="datetimeFigureOut">
              <a:rPr lang="ru-RU" smtClean="0"/>
              <a:t>28.04.2014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A5A7-EEE6-4C96-8751-5EB007C592C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25F-A2CA-40DD-8DF6-B5F72C14B61A}" type="datetimeFigureOut">
              <a:rPr lang="ru-RU" smtClean="0"/>
              <a:t>28.04.2014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A5A7-EEE6-4C96-8751-5EB007C592C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25F-A2CA-40DD-8DF6-B5F72C14B61A}" type="datetimeFigureOut">
              <a:rPr lang="ru-RU" smtClean="0"/>
              <a:t>28.04.2014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A5A7-EEE6-4C96-8751-5EB007C592C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25F-A2CA-40DD-8DF6-B5F72C14B61A}" type="datetimeFigureOut">
              <a:rPr lang="ru-RU" smtClean="0"/>
              <a:t>28.04.2014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A5A7-EEE6-4C96-8751-5EB007C592C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25F-A2CA-40DD-8DF6-B5F72C14B61A}" type="datetimeFigureOut">
              <a:rPr lang="ru-RU" smtClean="0"/>
              <a:t>28.04.2014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A5A7-EEE6-4C96-8751-5EB007C592C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25F-A2CA-40DD-8DF6-B5F72C14B61A}" type="datetimeFigureOut">
              <a:rPr lang="ru-RU" smtClean="0"/>
              <a:t>28.04.2014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A5A7-EEE6-4C96-8751-5EB007C592C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25F-A2CA-40DD-8DF6-B5F72C14B61A}" type="datetimeFigureOut">
              <a:rPr lang="ru-RU" smtClean="0"/>
              <a:t>28.04.2014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A5A7-EEE6-4C96-8751-5EB007C592C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25F-A2CA-40DD-8DF6-B5F72C14B61A}" type="datetimeFigureOut">
              <a:rPr lang="ru-RU" smtClean="0"/>
              <a:t>28.04.2014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A5A7-EEE6-4C96-8751-5EB007C592C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7B25F-A2CA-40DD-8DF6-B5F72C14B61A}" type="datetimeFigureOut">
              <a:rPr lang="ru-RU" smtClean="0"/>
              <a:t>28.04.2014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2A5A7-EEE6-4C96-8751-5EB007C592C8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5.jpeg"/><Relationship Id="rId18" Type="http://schemas.openxmlformats.org/officeDocument/2006/relationships/image" Target="../media/image20.jpeg"/><Relationship Id="rId3" Type="http://schemas.openxmlformats.org/officeDocument/2006/relationships/image" Target="../media/image7.jpeg"/><Relationship Id="rId7" Type="http://schemas.openxmlformats.org/officeDocument/2006/relationships/image" Target="../media/image10.jpeg"/><Relationship Id="rId12" Type="http://schemas.openxmlformats.org/officeDocument/2006/relationships/image" Target="../media/image14.jpeg"/><Relationship Id="rId17" Type="http://schemas.openxmlformats.org/officeDocument/2006/relationships/image" Target="../media/image19.jpeg"/><Relationship Id="rId2" Type="http://schemas.openxmlformats.org/officeDocument/2006/relationships/image" Target="../media/image6.jpeg"/><Relationship Id="rId16" Type="http://schemas.openxmlformats.org/officeDocument/2006/relationships/image" Target="../media/image18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jpeg"/><Relationship Id="rId11" Type="http://schemas.openxmlformats.org/officeDocument/2006/relationships/image" Target="../media/image2.jpeg"/><Relationship Id="rId5" Type="http://schemas.openxmlformats.org/officeDocument/2006/relationships/image" Target="../media/image1.jpeg"/><Relationship Id="rId15" Type="http://schemas.openxmlformats.org/officeDocument/2006/relationships/image" Target="../media/image17.jpeg"/><Relationship Id="rId10" Type="http://schemas.openxmlformats.org/officeDocument/2006/relationships/image" Target="../media/image13.jpeg"/><Relationship Id="rId4" Type="http://schemas.openxmlformats.org/officeDocument/2006/relationships/image" Target="../media/image8.jpeg"/><Relationship Id="rId9" Type="http://schemas.openxmlformats.org/officeDocument/2006/relationships/image" Target="../media/image12.jpeg"/><Relationship Id="rId1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flower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0034" y="5715016"/>
            <a:ext cx="3089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Виконала учениця 11-м класу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uk-UA" dirty="0" smtClean="0">
                <a:solidFill>
                  <a:schemeClr val="bg1"/>
                </a:solidFill>
              </a:rPr>
              <a:t>Євграфова Марина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10" y="285728"/>
            <a:ext cx="4000528" cy="1928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5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Алхімік</a:t>
            </a:r>
            <a:endParaRPr lang="ru-RU" sz="115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abriola" pitchFamily="82" charset="0"/>
            </a:endParaRPr>
          </a:p>
        </p:txBody>
      </p:sp>
      <p:pic>
        <p:nvPicPr>
          <p:cNvPr id="10" name="Рисунок 9" descr="26217_39185_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2214554"/>
            <a:ext cx="2066925" cy="31051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flower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428596" y="428604"/>
            <a:ext cx="814393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„</a:t>
            </a:r>
            <a:r>
              <a:rPr lang="ru-RU" dirty="0" smtClean="0">
                <a:solidFill>
                  <a:srgbClr val="00B050"/>
                </a:solidFill>
              </a:rPr>
              <a:t>Алхімік” Коельо – назва символічна. Алхімія, як стверджує письменник у повісті, не обмежується пошуком Філософського Каменя чи створенням Еліксиру Безсмертя. Один з героїв твору Англієць не міг осягнути таємниць алхімії, тому що не розумів головного: істинний Алхімік – це той, хто збагнув Душу Світу і знайшов там призначені для тебе скарби, тобто зрозумів свій шлях у житті.</a:t>
            </a:r>
          </a:p>
          <a:p>
            <a:endParaRPr lang="ru-RU" dirty="0" smtClean="0">
              <a:solidFill>
                <a:srgbClr val="00B050"/>
              </a:solidFill>
            </a:endParaRPr>
          </a:p>
          <a:p>
            <a:endParaRPr lang="uk-UA" dirty="0" smtClean="0">
              <a:solidFill>
                <a:srgbClr val="00B050"/>
              </a:solidFill>
            </a:endParaRPr>
          </a:p>
          <a:p>
            <a:endParaRPr lang="uk-UA" dirty="0" smtClean="0">
              <a:solidFill>
                <a:srgbClr val="00B050"/>
              </a:solidFill>
            </a:endParaRPr>
          </a:p>
          <a:p>
            <a:endParaRPr lang="uk-UA" dirty="0" smtClean="0">
              <a:solidFill>
                <a:srgbClr val="00B050"/>
              </a:solidFill>
            </a:endParaRPr>
          </a:p>
          <a:p>
            <a:endParaRPr lang="uk-UA" dirty="0" smtClean="0">
              <a:solidFill>
                <a:srgbClr val="00B050"/>
              </a:solidFill>
            </a:endParaRPr>
          </a:p>
          <a:p>
            <a:endParaRPr lang="uk-UA" dirty="0" smtClean="0">
              <a:solidFill>
                <a:srgbClr val="00B050"/>
              </a:solidFill>
            </a:endParaRPr>
          </a:p>
          <a:p>
            <a:endParaRPr lang="uk-UA" dirty="0" smtClean="0">
              <a:solidFill>
                <a:srgbClr val="00B050"/>
              </a:solidFill>
            </a:endParaRPr>
          </a:p>
          <a:p>
            <a:endParaRPr lang="uk-UA" dirty="0" smtClean="0">
              <a:solidFill>
                <a:srgbClr val="00B050"/>
              </a:solidFill>
            </a:endParaRPr>
          </a:p>
          <a:p>
            <a:endParaRPr lang="uk-UA" dirty="0" smtClean="0">
              <a:solidFill>
                <a:srgbClr val="00B050"/>
              </a:solidFill>
            </a:endParaRPr>
          </a:p>
          <a:p>
            <a:endParaRPr lang="uk-UA" dirty="0" smtClean="0">
              <a:solidFill>
                <a:srgbClr val="00B050"/>
              </a:solidFill>
            </a:endParaRPr>
          </a:p>
          <a:p>
            <a:endParaRPr lang="uk-UA" dirty="0" smtClean="0">
              <a:solidFill>
                <a:srgbClr val="00B050"/>
              </a:solidFill>
            </a:endParaRPr>
          </a:p>
          <a:p>
            <a:endParaRPr lang="uk-UA" dirty="0" smtClean="0">
              <a:solidFill>
                <a:srgbClr val="00B050"/>
              </a:solidFill>
            </a:endParaRPr>
          </a:p>
          <a:p>
            <a:endParaRPr lang="ru-RU" dirty="0" smtClean="0">
              <a:solidFill>
                <a:srgbClr val="00B050"/>
              </a:solidFill>
            </a:endParaRPr>
          </a:p>
          <a:p>
            <a:endParaRPr lang="ru-RU" dirty="0" smtClean="0">
              <a:solidFill>
                <a:srgbClr val="00B050"/>
              </a:solidFill>
            </a:endParaRPr>
          </a:p>
          <a:p>
            <a:endParaRPr lang="ru-RU" dirty="0" smtClean="0">
              <a:solidFill>
                <a:srgbClr val="00B050"/>
              </a:solidFill>
            </a:endParaRP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28596" y="2000240"/>
            <a:ext cx="82153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B050"/>
                </a:solidFill>
              </a:rPr>
              <a:t>За сюжетом „Алхімік” – це твір про пошуки і </a:t>
            </a:r>
            <a:r>
              <a:rPr lang="ru-RU" dirty="0" smtClean="0">
                <a:solidFill>
                  <a:srgbClr val="00B050"/>
                </a:solidFill>
              </a:rPr>
              <a:t>знаходження </a:t>
            </a:r>
            <a:r>
              <a:rPr lang="ru-RU" dirty="0">
                <a:solidFill>
                  <a:srgbClr val="00B050"/>
                </a:solidFill>
              </a:rPr>
              <a:t>істини. Він має кільцеву композицію. Іспанський вівчар Сантьяго, як біблійний блудний син, мандрує по світу, щоб з’ясувати, що обіцяний йому скарб лежить на тому місці, звідки й почались його мандри.  За час подорожі герой набув життєвого досвіду, знайшов справжнє Кохання, пізнав Всесвітню Мову, тобто став Алхіміком, і, нарешті, отримав гроші.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8596" y="3786190"/>
            <a:ext cx="7858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B050"/>
                </a:solidFill>
              </a:rPr>
              <a:t>Як і кожен постмодерновий твір, „Алхімік” </a:t>
            </a:r>
            <a:r>
              <a:rPr lang="ru-RU" dirty="0" smtClean="0">
                <a:solidFill>
                  <a:srgbClr val="00B050"/>
                </a:solidFill>
              </a:rPr>
              <a:t>глибоко </a:t>
            </a:r>
            <a:r>
              <a:rPr lang="ru-RU" dirty="0">
                <a:solidFill>
                  <a:srgbClr val="00B050"/>
                </a:solidFill>
              </a:rPr>
              <a:t>символічний. Але зрозуміти його символіку дуже легко, бо вона розкриває сутність саме тої Всесвітньої істини, про яку „забуло” людство.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8596" y="4857760"/>
            <a:ext cx="7786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B050"/>
                </a:solidFill>
              </a:rPr>
              <a:t>У творі Пауло Коельо ця істина приходить до нас через сон. Сон – дзеркальне відображення реального життя. Окрім того, сон – це спосіб, за допомогою якого людина спілкується з Богом.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flower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500034" y="571480"/>
            <a:ext cx="82868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B050"/>
                </a:solidFill>
              </a:rPr>
              <a:t>Через сон Бог посилає людині знаки, розгадавши які, вона зрозуміє Істину, згідно з якою кожна людина має виконати на землі лише одну місію: навчитися Алхімії Життя. А це означає – навчитися жити в гармонії зі світом, „зрозуміти, що наші долі і уся світова історія написані однією Рукою” – Рукою Творця. Усвідомивши свою роль у світобудові, людина повинна присвятити себе Богу і беззаперечно слідувати і коритися </a:t>
            </a:r>
            <a:r>
              <a:rPr lang="ru-RU" sz="2000" dirty="0" smtClean="0">
                <a:solidFill>
                  <a:srgbClr val="00B050"/>
                </a:solidFill>
              </a:rPr>
              <a:t>божественним </a:t>
            </a:r>
            <a:r>
              <a:rPr lang="ru-RU" sz="2000" dirty="0">
                <a:solidFill>
                  <a:srgbClr val="00B050"/>
                </a:solidFill>
              </a:rPr>
              <a:t>законам. Тоді зникає будь-який страх перед смертю, бо твоя душа – вічна, як вічна Світова Душа. Рука Бога направляє людину до пошуку цієї Істини. </a:t>
            </a:r>
            <a:r>
              <a:rPr lang="ru-RU" sz="2000" dirty="0" smtClean="0">
                <a:solidFill>
                  <a:srgbClr val="00B050"/>
                </a:solidFill>
              </a:rPr>
              <a:t>Кожен </a:t>
            </a:r>
            <a:r>
              <a:rPr lang="ru-RU" sz="2000" dirty="0">
                <a:solidFill>
                  <a:srgbClr val="00B050"/>
                </a:solidFill>
              </a:rPr>
              <a:t>з нас повинен віднайти свою Піраміду і подолати її. В цьому нам допоможуть Еліксир Життя – знання про Світ та Філософський Камінь –досвід, історія людства. Все це і міститься в Архітворі – Книзі Життя. Але наймогутнішою силою, яка допомагає долати будь-які труднощі на шляху до Піраміди, – є Любов. Саме тому Англієць не міг навчитися Алхімії, що не знав про </a:t>
            </a:r>
            <a:r>
              <a:rPr lang="ru-RU" sz="2000" dirty="0" smtClean="0">
                <a:solidFill>
                  <a:srgbClr val="00B050"/>
                </a:solidFill>
              </a:rPr>
              <a:t>Любов</a:t>
            </a:r>
            <a:r>
              <a:rPr lang="ru-RU" sz="2000" dirty="0">
                <a:solidFill>
                  <a:srgbClr val="00B050"/>
                </a:solidFill>
              </a:rPr>
              <a:t>: „Люди так захоплюються малюнками і словами, що забувають Мову Світу”. Мова Світу – це „мова </a:t>
            </a:r>
            <a:r>
              <a:rPr lang="ru-RU" sz="2000" dirty="0" smtClean="0">
                <a:solidFill>
                  <a:srgbClr val="00B050"/>
                </a:solidFill>
              </a:rPr>
              <a:t>завзяття</a:t>
            </a:r>
            <a:r>
              <a:rPr lang="ru-RU" sz="2000" dirty="0">
                <a:solidFill>
                  <a:srgbClr val="00B050"/>
                </a:solidFill>
              </a:rPr>
              <a:t>, коли все робиться з любов'ю і охотою, коли </a:t>
            </a:r>
            <a:r>
              <a:rPr lang="ru-RU" sz="2000" dirty="0" smtClean="0">
                <a:solidFill>
                  <a:srgbClr val="00B050"/>
                </a:solidFill>
              </a:rPr>
              <a:t>шукаєш </a:t>
            </a:r>
            <a:r>
              <a:rPr lang="ru-RU" sz="2000" dirty="0">
                <a:solidFill>
                  <a:srgbClr val="00B050"/>
                </a:solidFill>
              </a:rPr>
              <a:t>те, чого прагнеш і у що віриш”. „Коли чогось </a:t>
            </a:r>
            <a:r>
              <a:rPr lang="ru-RU" sz="2000" dirty="0" smtClean="0">
                <a:solidFill>
                  <a:srgbClr val="00B050"/>
                </a:solidFill>
              </a:rPr>
              <a:t>прагнеш</a:t>
            </a:r>
            <a:r>
              <a:rPr lang="ru-RU" sz="2000" dirty="0">
                <a:solidFill>
                  <a:srgbClr val="00B050"/>
                </a:solidFill>
              </a:rPr>
              <a:t>, весь світ змовляється, щоб допомогти”.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14348" y="642918"/>
            <a:ext cx="80010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B050"/>
                </a:solidFill>
              </a:rPr>
              <a:t>«Алхімік» - це найважливіший з творів Пауло Коельо і одна з кращих книг нашого часу. Це зовсім не дитяча казочка про пастуха, як багато хто вважає, ще не прочитавши роман. «Алхімік» - це серйозна філософська книга про те, як бути особистістю, як досягати втілення своїх бажань і поставлених цілей, про ту любов і внутрішню силу, які є в кожному з нас. Заслуга Пауло Коельо в тому, що він уміє подати складні послання мудрості у невимушеній, красивій формі художньої книги. Отже, раджу всім звернути увагу на «Алхіміка» та інші книги Пауло Коельо.</a:t>
            </a:r>
          </a:p>
        </p:txBody>
      </p:sp>
      <p:pic>
        <p:nvPicPr>
          <p:cNvPr id="4" name="Рисунок 3" descr="374a40ab0021a2a5dc3873cb8ba11e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4429132"/>
            <a:ext cx="3071834" cy="2014543"/>
          </a:xfrm>
          <a:prstGeom prst="rect">
            <a:avLst/>
          </a:prstGeom>
        </p:spPr>
      </p:pic>
      <p:pic>
        <p:nvPicPr>
          <p:cNvPr id="5" name="Рисунок 4" descr="b1e8a648286fa933ccc47259ba40b12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256" y="4429132"/>
            <a:ext cx="3000396" cy="22145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flower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7" name="Рисунок 6" descr="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142852"/>
            <a:ext cx="3324242" cy="2786077"/>
          </a:xfrm>
          <a:prstGeom prst="rect">
            <a:avLst/>
          </a:prstGeom>
        </p:spPr>
      </p:pic>
      <p:cxnSp>
        <p:nvCxnSpPr>
          <p:cNvPr id="9" name="Прямая со стрелкой 8"/>
          <p:cNvCxnSpPr/>
          <p:nvPr/>
        </p:nvCxnSpPr>
        <p:spPr>
          <a:xfrm>
            <a:off x="3571868" y="500042"/>
            <a:ext cx="185738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571868" y="1643050"/>
            <a:ext cx="2071702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H="1">
            <a:off x="3321835" y="3107529"/>
            <a:ext cx="1785950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6200000" flipH="1">
            <a:off x="-214346" y="3857628"/>
            <a:ext cx="207170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7" idx="2"/>
          </p:cNvCxnSpPr>
          <p:nvPr/>
        </p:nvCxnSpPr>
        <p:spPr>
          <a:xfrm rot="16200000" flipH="1">
            <a:off x="1652563" y="3152768"/>
            <a:ext cx="1071575" cy="6238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42844" y="5286388"/>
            <a:ext cx="1734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rgbClr val="00B050"/>
                </a:solidFill>
              </a:rPr>
              <a:t>Журналіст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14480" y="4214818"/>
            <a:ext cx="1587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rgbClr val="00B050"/>
                </a:solidFill>
              </a:rPr>
              <a:t>Рок-зірка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71934" y="4857760"/>
            <a:ext cx="2832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rgbClr val="00B050"/>
                </a:solidFill>
              </a:rPr>
              <a:t>Актор, драматург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29190" y="3000372"/>
            <a:ext cx="2082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solidFill>
                  <a:srgbClr val="00B050"/>
                </a:solidFill>
              </a:rPr>
              <a:t>Телепродюсер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72066" y="1357298"/>
            <a:ext cx="20874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rgbClr val="00B050"/>
                </a:solidFill>
              </a:rPr>
              <a:t>Письменник</a:t>
            </a:r>
            <a:endParaRPr lang="ru-RU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flower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214282" y="357166"/>
            <a:ext cx="74295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</a:rPr>
              <a:t>"Пауло Коельо - майстер зробити звичайні речі унікальними". Одна з пристрастей Пауло Коельо - і він сам зізнається в цій прихильності - це Інтернет. Це канал, який дозволяє йому перебувати в прямому контакті з його читачами, що завжди було дуже важливо для нього. За його власними словами: "Читачі - мій скарб".</a:t>
            </a:r>
            <a:endParaRPr lang="ru-RU" sz="2400" dirty="0">
              <a:solidFill>
                <a:srgbClr val="00B050"/>
              </a:solidFill>
            </a:endParaRPr>
          </a:p>
        </p:txBody>
      </p:sp>
      <p:pic>
        <p:nvPicPr>
          <p:cNvPr id="8" name="Рисунок 7" descr="_Picture_file_path_168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794" y="2857496"/>
            <a:ext cx="3500462" cy="342902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flower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8" name="TextBox 7"/>
          <p:cNvSpPr txBox="1"/>
          <p:nvPr/>
        </p:nvSpPr>
        <p:spPr>
          <a:xfrm>
            <a:off x="500034" y="571480"/>
            <a:ext cx="81439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</a:rPr>
              <a:t>Пауло Коельо - найавторитетніший письменник нового сторіччя. Читачі з 150 країн, незалежно від своєї релігійної і національної приналежності, визнали його провідним прозаїком нашого часу.</a:t>
            </a:r>
            <a:endParaRPr lang="ru-RU" sz="2800" dirty="0">
              <a:solidFill>
                <a:srgbClr val="00B050"/>
              </a:solidFill>
            </a:endParaRPr>
          </a:p>
        </p:txBody>
      </p:sp>
      <p:pic>
        <p:nvPicPr>
          <p:cNvPr id="11" name="Рисунок 10" descr="c5d6d22a1cb14a458fc9809e528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2643182"/>
            <a:ext cx="5334000" cy="35623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fce152e85ab49a20896e2e72dd5fcc6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0958" y="3000372"/>
            <a:ext cx="1524000" cy="2286000"/>
          </a:xfrm>
          <a:prstGeom prst="rect">
            <a:avLst/>
          </a:prstGeom>
        </p:spPr>
      </p:pic>
      <p:pic>
        <p:nvPicPr>
          <p:cNvPr id="24" name="Рисунок 23" descr="c1d56692df71364799d2b80cedecf73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3834" y="3714752"/>
            <a:ext cx="1285884" cy="1928826"/>
          </a:xfrm>
          <a:prstGeom prst="rect">
            <a:avLst/>
          </a:prstGeom>
        </p:spPr>
      </p:pic>
      <p:pic>
        <p:nvPicPr>
          <p:cNvPr id="23" name="Рисунок 22" descr="c1d56692df71364799d2b80cedecf73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0958" y="4071942"/>
            <a:ext cx="1404944" cy="2071698"/>
          </a:xfrm>
          <a:prstGeom prst="rect">
            <a:avLst/>
          </a:prstGeom>
        </p:spPr>
      </p:pic>
      <p:pic>
        <p:nvPicPr>
          <p:cNvPr id="20" name="Рисунок 19" descr="50e6f5e60414606ecb17a78cfecc365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7620" y="2143116"/>
            <a:ext cx="1371607" cy="200026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flowers.jpg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6" name="Рисунок 5" descr="77458070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570776">
            <a:off x="487590" y="357161"/>
            <a:ext cx="1277408" cy="2045995"/>
          </a:xfrm>
          <a:prstGeom prst="rect">
            <a:avLst/>
          </a:prstGeom>
        </p:spPr>
      </p:pic>
      <p:pic>
        <p:nvPicPr>
          <p:cNvPr id="7" name="Рисунок 6" descr="026636e8526cc8d412babe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19534">
            <a:off x="7360493" y="301891"/>
            <a:ext cx="1317406" cy="2029799"/>
          </a:xfrm>
          <a:prstGeom prst="rect">
            <a:avLst/>
          </a:prstGeom>
        </p:spPr>
      </p:pic>
      <p:pic>
        <p:nvPicPr>
          <p:cNvPr id="9" name="Рисунок 8" descr="574230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85918" y="285728"/>
            <a:ext cx="1214446" cy="1928826"/>
          </a:xfrm>
          <a:prstGeom prst="rect">
            <a:avLst/>
          </a:prstGeom>
        </p:spPr>
      </p:pic>
      <p:pic>
        <p:nvPicPr>
          <p:cNvPr id="10" name="Рисунок 9" descr="i (3)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1114800">
            <a:off x="287435" y="2381469"/>
            <a:ext cx="1510308" cy="2162489"/>
          </a:xfrm>
          <a:prstGeom prst="rect">
            <a:avLst/>
          </a:prstGeom>
        </p:spPr>
      </p:pic>
      <p:pic>
        <p:nvPicPr>
          <p:cNvPr id="12" name="Рисунок 11" descr="image_48525_1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928926" y="500042"/>
            <a:ext cx="1571636" cy="2000264"/>
          </a:xfrm>
          <a:prstGeom prst="rect">
            <a:avLst/>
          </a:prstGeom>
        </p:spPr>
      </p:pic>
      <p:pic>
        <p:nvPicPr>
          <p:cNvPr id="14" name="Рисунок 13" descr="26217_39185_k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01174">
            <a:off x="6018279" y="306824"/>
            <a:ext cx="1442916" cy="2313618"/>
          </a:xfrm>
          <a:prstGeom prst="rect">
            <a:avLst/>
          </a:prstGeom>
        </p:spPr>
      </p:pic>
      <p:pic>
        <p:nvPicPr>
          <p:cNvPr id="13" name="Рисунок 12" descr="i (5)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21371735">
            <a:off x="1499028" y="2042892"/>
            <a:ext cx="1357529" cy="2164136"/>
          </a:xfrm>
          <a:prstGeom prst="rect">
            <a:avLst/>
          </a:prstGeom>
        </p:spPr>
      </p:pic>
      <p:pic>
        <p:nvPicPr>
          <p:cNvPr id="16" name="Рисунок 15" descr="3697f86706422448856b724459c7c1ab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500298" y="2214554"/>
            <a:ext cx="1524000" cy="2286000"/>
          </a:xfrm>
          <a:prstGeom prst="rect">
            <a:avLst/>
          </a:prstGeom>
        </p:spPr>
      </p:pic>
      <p:pic>
        <p:nvPicPr>
          <p:cNvPr id="18" name="Рисунок 17" descr="0a6464b9ad958f3cd5e66d083fce0cec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072198" y="2143116"/>
            <a:ext cx="1524000" cy="2286000"/>
          </a:xfrm>
          <a:prstGeom prst="rect">
            <a:avLst/>
          </a:prstGeom>
        </p:spPr>
      </p:pic>
      <p:pic>
        <p:nvPicPr>
          <p:cNvPr id="21" name="Рисунок 20" descr="50e6f5e60414606ecb17a78cfecc365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0562" y="214290"/>
            <a:ext cx="1500198" cy="2286016"/>
          </a:xfrm>
          <a:prstGeom prst="rect">
            <a:avLst/>
          </a:prstGeom>
        </p:spPr>
      </p:pic>
      <p:pic>
        <p:nvPicPr>
          <p:cNvPr id="11" name="Рисунок 10" descr="i (4).jp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735873">
            <a:off x="7474554" y="1557701"/>
            <a:ext cx="1451462" cy="2208274"/>
          </a:xfrm>
          <a:prstGeom prst="rect">
            <a:avLst/>
          </a:prstGeom>
        </p:spPr>
      </p:pic>
      <p:pic>
        <p:nvPicPr>
          <p:cNvPr id="27" name="Рисунок 26" descr="fce152e85ab49a20896e2e72dd5fcc6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396" y="3143248"/>
            <a:ext cx="1357322" cy="214314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00034" y="4786322"/>
            <a:ext cx="7643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</a:rPr>
              <a:t>Він </a:t>
            </a:r>
            <a:r>
              <a:rPr lang="ru-RU" sz="2400" dirty="0">
                <a:solidFill>
                  <a:srgbClr val="00B050"/>
                </a:solidFill>
              </a:rPr>
              <a:t>добре відомий і популярний більш ніж у 150 країнах світу; його твори перекладені близько 60 мовами різних народів; його найвідоміша книга вийшла загальним накладом більш як 40 мільйонів примірників.</a:t>
            </a:r>
          </a:p>
        </p:txBody>
      </p:sp>
      <p:pic>
        <p:nvPicPr>
          <p:cNvPr id="25" name="Рисунок 24" descr="c1d56692df71364799d2b80cedecf73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9586" y="4572008"/>
            <a:ext cx="1214414" cy="1785940"/>
          </a:xfrm>
          <a:prstGeom prst="rect">
            <a:avLst/>
          </a:prstGeom>
        </p:spPr>
      </p:pic>
      <p:pic>
        <p:nvPicPr>
          <p:cNvPr id="28" name="Рисунок 27" descr="b53bec6b64a3427ad222e2c5f50d51ef.jp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072066" y="2786058"/>
            <a:ext cx="1428760" cy="1928816"/>
          </a:xfrm>
          <a:prstGeom prst="rect">
            <a:avLst/>
          </a:prstGeom>
        </p:spPr>
      </p:pic>
      <p:pic>
        <p:nvPicPr>
          <p:cNvPr id="19" name="Рисунок 18" descr="0de176e69bbaa4a1e7d98242da36982f.jp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572000" y="1428736"/>
            <a:ext cx="1333506" cy="2071702"/>
          </a:xfrm>
          <a:prstGeom prst="rect">
            <a:avLst/>
          </a:prstGeom>
        </p:spPr>
      </p:pic>
      <p:pic>
        <p:nvPicPr>
          <p:cNvPr id="17" name="Рисунок 16" descr="698aed96505649c953f6daea00f6b498.jp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571868" y="2428868"/>
            <a:ext cx="1524000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flower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571472" y="2428868"/>
            <a:ext cx="81439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</a:rPr>
              <a:t>«Алхімік», став «культовим» романом Пауло Коельо, - притча саме для нашого часу, і не дарма це улюблена книга мільйонів людей в 117 країнах світу.</a:t>
            </a:r>
            <a:endParaRPr lang="ru-RU" sz="2800" dirty="0">
              <a:solidFill>
                <a:srgbClr val="00B050"/>
              </a:solidFill>
            </a:endParaRPr>
          </a:p>
        </p:txBody>
      </p:sp>
      <p:pic>
        <p:nvPicPr>
          <p:cNvPr id="7" name="Рисунок 6" descr="i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357166"/>
            <a:ext cx="3000396" cy="1928826"/>
          </a:xfrm>
          <a:prstGeom prst="rect">
            <a:avLst/>
          </a:prstGeom>
        </p:spPr>
      </p:pic>
      <p:pic>
        <p:nvPicPr>
          <p:cNvPr id="10" name="Рисунок 9" descr="33510268c63169bb42379aabf3734b9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3929066"/>
            <a:ext cx="1785950" cy="264320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flower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571472" y="928670"/>
            <a:ext cx="728667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B050"/>
                </a:solidFill>
              </a:rPr>
              <a:t>Притча </a:t>
            </a:r>
            <a:r>
              <a:rPr lang="ru-RU" sz="2400" dirty="0" smtClean="0">
                <a:solidFill>
                  <a:srgbClr val="00B050"/>
                </a:solidFill>
              </a:rPr>
              <a:t> -  </a:t>
            </a:r>
            <a:r>
              <a:rPr lang="ru-RU" sz="3600" dirty="0" smtClean="0">
                <a:solidFill>
                  <a:srgbClr val="00B050"/>
                </a:solidFill>
              </a:rPr>
              <a:t>це невелика розповідь, що містить повчання в алегоричній формі. Притча є одним із засобів вираження морально-філософських суджень автора і часто використовується з метою прямої настанови читача в питаннях людської і суспільної поведінки.</a:t>
            </a:r>
            <a:endParaRPr lang="ru-RU" sz="3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flower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714348" y="785794"/>
            <a:ext cx="79296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B050"/>
                </a:solidFill>
              </a:rPr>
              <a:t> </a:t>
            </a:r>
            <a:r>
              <a:rPr lang="ru-RU" sz="2000" b="1" dirty="0">
                <a:solidFill>
                  <a:srgbClr val="00B050"/>
                </a:solidFill>
              </a:rPr>
              <a:t>«Алхімік» </a:t>
            </a:r>
            <a:r>
              <a:rPr lang="ru-RU" sz="2000" dirty="0">
                <a:solidFill>
                  <a:srgbClr val="00B050"/>
                </a:solidFill>
              </a:rPr>
              <a:t>- це філософська казка про мандрівного молодого пастуха, що йде земними шляхами в пошуках досвіду і шляхами духу в пошуках самовдосконалення. Це філософська казка про пошуки своєї дороги в житті. «Ким би ти не був, чого б не хотів, проте якщо чогось дуже сильно бажаєш, то неодмінно отримаєш, бо бажання народилось в душі Всесвіту. Це твоє призначення на Землі».</a:t>
            </a:r>
          </a:p>
          <a:p>
            <a:r>
              <a:rPr lang="ru-RU" sz="2000" dirty="0">
                <a:solidFill>
                  <a:srgbClr val="00B050"/>
                </a:solidFill>
              </a:rPr>
              <a:t>Ключове поняття, що лежить в основі розповіді про мандрівку пастуха Сантьяго, - це поняття «Власна Доля».</a:t>
            </a:r>
          </a:p>
        </p:txBody>
      </p:sp>
      <p:pic>
        <p:nvPicPr>
          <p:cNvPr id="8" name="Рисунок 7" descr="fd7a97bd8e8c49f992b7dbca684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3214686"/>
            <a:ext cx="2428892" cy="3378200"/>
          </a:xfrm>
          <a:prstGeom prst="rect">
            <a:avLst/>
          </a:prstGeom>
        </p:spPr>
      </p:pic>
      <p:pic>
        <p:nvPicPr>
          <p:cNvPr id="9" name="Рисунок 8" descr="books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7290" y="3571876"/>
            <a:ext cx="2071702" cy="307183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Рисунок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28596" y="1357298"/>
            <a:ext cx="828680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Твору притаманні такі риси художнього стилю автора, як: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    -   притчовий характер;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    -   автобіографізм;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    -</a:t>
            </a:r>
            <a:r>
              <a:rPr kumimoji="0" lang="uk-UA" sz="2800" b="0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синтез жанрів, простору, поєднання істин                  багатьох націй та релігій;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    -   лаконічність;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    -   філософічність;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    -   запозиченість сюжету та персонажів твору.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614</Words>
  <Application>Microsoft Office PowerPoint</Application>
  <PresentationFormat>Экран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граф</dc:creator>
  <cp:lastModifiedBy>граф</cp:lastModifiedBy>
  <cp:revision>15</cp:revision>
  <dcterms:created xsi:type="dcterms:W3CDTF">2014-04-28T16:01:00Z</dcterms:created>
  <dcterms:modified xsi:type="dcterms:W3CDTF">2014-04-28T18:22:06Z</dcterms:modified>
</cp:coreProperties>
</file>