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8" r:id="rId1"/>
  </p:sldMasterIdLst>
  <p:notesMasterIdLst>
    <p:notesMasterId r:id="rId21"/>
  </p:notesMasterIdLst>
  <p:sldIdLst>
    <p:sldId id="256" r:id="rId2"/>
    <p:sldId id="273" r:id="rId3"/>
    <p:sldId id="272" r:id="rId4"/>
    <p:sldId id="275" r:id="rId5"/>
    <p:sldId id="274" r:id="rId6"/>
    <p:sldId id="276" r:id="rId7"/>
    <p:sldId id="277" r:id="rId8"/>
    <p:sldId id="279" r:id="rId9"/>
    <p:sldId id="270" r:id="rId10"/>
    <p:sldId id="264" r:id="rId11"/>
    <p:sldId id="263" r:id="rId12"/>
    <p:sldId id="265" r:id="rId13"/>
    <p:sldId id="268" r:id="rId14"/>
    <p:sldId id="269" r:id="rId15"/>
    <p:sldId id="283" r:id="rId16"/>
    <p:sldId id="284" r:id="rId17"/>
    <p:sldId id="286" r:id="rId18"/>
    <p:sldId id="287" r:id="rId19"/>
    <p:sldId id="288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32" autoAdjust="0"/>
    <p:restoredTop sz="94803" autoAdjust="0"/>
  </p:normalViewPr>
  <p:slideViewPr>
    <p:cSldViewPr>
      <p:cViewPr varScale="1">
        <p:scale>
          <a:sx n="69" d="100"/>
          <a:sy n="69" d="100"/>
        </p:scale>
        <p:origin x="-145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60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B140BD-EB63-47D5-98E1-70D470CEACD1}" type="datetimeFigureOut">
              <a:rPr lang="ru-RU" smtClean="0"/>
              <a:pPr/>
              <a:t>22.01.2012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4794C4-2113-4476-A8E4-2BFC39586B7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4794C4-2113-4476-A8E4-2BFC39586B7C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4794C4-2113-4476-A8E4-2BFC39586B7C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hyperlink" Target="http://www.ngogol.ru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835696" y="5877272"/>
            <a:ext cx="5976664" cy="646331"/>
          </a:xfrm>
          <a:prstGeom prst="rect">
            <a:avLst/>
          </a:prstGeom>
          <a:noFill/>
        </p:spPr>
        <p:txBody>
          <a:bodyPr wrap="square" rtlCol="0">
            <a:prstTxWarp prst="textCanUp">
              <a:avLst/>
            </a:prstTxWarp>
            <a:spAutoFit/>
          </a:bodyPr>
          <a:lstStyle/>
          <a:p>
            <a:r>
              <a:rPr lang="ru-RU" sz="3600" i="1" dirty="0" err="1" smtClean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</a:rPr>
              <a:t>Микола</a:t>
            </a:r>
            <a:r>
              <a:rPr lang="ru-RU" sz="3600" dirty="0" smtClean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sz="3600" i="1" dirty="0" err="1" smtClean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</a:rPr>
              <a:t>Васильович</a:t>
            </a:r>
            <a:r>
              <a:rPr lang="ru-RU" sz="3600" dirty="0" smtClean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</a:rPr>
              <a:t> </a:t>
            </a:r>
            <a:r>
              <a:rPr lang="ru-RU" sz="3600" i="1" dirty="0" smtClean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effectLst>
                  <a:reflection blurRad="6350" stA="55000" endA="300" endPos="45500" dir="5400000" sy="-100000" algn="bl" rotWithShape="0"/>
                </a:effectLst>
              </a:rPr>
              <a:t>Гоголь</a:t>
            </a:r>
            <a:endParaRPr lang="ru-RU" sz="3600" i="1" dirty="0">
              <a:ln>
                <a:solidFill>
                  <a:srgbClr val="FFFF00"/>
                </a:solidFill>
              </a:ln>
              <a:solidFill>
                <a:srgbClr val="FF0000"/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  <p:pic>
        <p:nvPicPr>
          <p:cNvPr id="4" name="Рисунок 3" descr="56b9ee5eee7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23728" y="188640"/>
            <a:ext cx="4438352" cy="532602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23528" y="5750004"/>
            <a:ext cx="129614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</a:rPr>
              <a:t>1 </a:t>
            </a:r>
            <a:r>
              <a:rPr lang="ru-RU" sz="2400" dirty="0" err="1" smtClean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</a:rPr>
              <a:t>кв</a:t>
            </a:r>
            <a:r>
              <a:rPr lang="uk-UA" sz="2400" dirty="0" smtClean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</a:rPr>
              <a:t>і</a:t>
            </a:r>
            <a:r>
              <a:rPr lang="ru-RU" sz="2400" dirty="0" err="1" smtClean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</a:rPr>
              <a:t>тня</a:t>
            </a:r>
            <a:r>
              <a:rPr lang="ru-RU" sz="2400" dirty="0" smtClean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</a:rPr>
              <a:t> 1809</a:t>
            </a:r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7884368" y="5661248"/>
            <a:ext cx="10081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</a:rPr>
              <a:t>4 березня 1852</a:t>
            </a:r>
            <a:endParaRPr lang="ru-RU" dirty="0">
              <a:ln>
                <a:solidFill>
                  <a:srgbClr val="FFFF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7400" y="-675456"/>
            <a:ext cx="7086600" cy="1828800"/>
          </a:xfrm>
        </p:spPr>
        <p:txBody>
          <a:bodyPr/>
          <a:lstStyle/>
          <a:p>
            <a:r>
              <a:rPr lang="ru-RU" dirty="0" smtClean="0">
                <a:ln w="6350">
                  <a:solidFill>
                    <a:srgbClr val="00B0F0"/>
                  </a:solidFill>
                </a:ln>
                <a:solidFill>
                  <a:srgbClr val="002060"/>
                </a:solidFill>
              </a:rPr>
              <a:t>Перший цикл</a:t>
            </a:r>
            <a:endParaRPr lang="ru-RU" dirty="0">
              <a:ln w="6350">
                <a:solidFill>
                  <a:srgbClr val="00B0F0"/>
                </a:solidFill>
              </a:ln>
              <a:solidFill>
                <a:srgbClr val="00206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2577398"/>
          </a:xfrm>
        </p:spPr>
        <p:txBody>
          <a:bodyPr>
            <a:noAutofit/>
          </a:bodyPr>
          <a:lstStyle/>
          <a:p>
            <a:r>
              <a:rPr lang="ru-RU" sz="2800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У </a:t>
            </a:r>
            <a:r>
              <a:rPr lang="ru-RU" sz="2800" dirty="0" err="1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першому</a:t>
            </a:r>
            <a:r>
              <a:rPr lang="ru-RU" sz="2800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 </a:t>
            </a:r>
            <a:r>
              <a:rPr lang="uk-UA" sz="2800" dirty="0" smtClean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циклі Гоголь намалював норму, ідеал народної мрії про вільну людину, про світле життя людей, ідеал можливого і на землі  людського існування, ідеал дещо архаїчний та стихійний, але зв’язаний з нормами життя, відображений в поезії народу.</a:t>
            </a:r>
            <a:endParaRPr lang="ru-RU" sz="2800" dirty="0" smtClean="0">
              <a:ln>
                <a:solidFill>
                  <a:srgbClr val="002060"/>
                </a:solidFill>
              </a:ln>
              <a:solidFill>
                <a:srgbClr val="00B0F0"/>
              </a:solidFill>
            </a:endParaRPr>
          </a:p>
          <a:p>
            <a:endParaRPr lang="ru-RU" sz="2800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prstTxWarp prst="textPlain">
              <a:avLst/>
            </a:prstTxWarp>
            <a:normAutofit/>
          </a:bodyPr>
          <a:lstStyle/>
          <a:p>
            <a:r>
              <a:rPr lang="uk-UA" sz="2000" dirty="0" smtClean="0">
                <a:ln w="6350">
                  <a:solidFill>
                    <a:srgbClr val="7030A0"/>
                  </a:solidFill>
                </a:ln>
                <a:solidFill>
                  <a:srgbClr val="7030A0"/>
                </a:solidFill>
              </a:rPr>
              <a:t>До першого циклу відноситься збірка повістей «Вечора на хуторі поблизу Диканьки» До збірника входить</a:t>
            </a:r>
            <a:r>
              <a:rPr lang="uk-UA" sz="900" dirty="0" smtClean="0">
                <a:ln w="6350">
                  <a:solidFill>
                    <a:srgbClr val="7030A0"/>
                  </a:solidFill>
                </a:ln>
                <a:solidFill>
                  <a:srgbClr val="7030A0"/>
                </a:solidFill>
              </a:rPr>
              <a:t>:</a:t>
            </a:r>
            <a:r>
              <a:rPr lang="ru-RU" sz="900" dirty="0" smtClean="0"/>
              <a:t/>
            </a:r>
            <a:br>
              <a:rPr lang="ru-RU" sz="900" dirty="0" smtClean="0"/>
            </a:br>
            <a:endParaRPr lang="ru-RU" sz="9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ln>
                  <a:solidFill>
                    <a:srgbClr val="FF3399"/>
                  </a:solidFill>
                </a:ln>
                <a:solidFill>
                  <a:srgbClr val="FF3399"/>
                </a:solidFill>
              </a:rPr>
              <a:t>«Сорочинська </a:t>
            </a:r>
            <a:r>
              <a:rPr lang="uk-UA" dirty="0" err="1" smtClean="0">
                <a:ln>
                  <a:solidFill>
                    <a:srgbClr val="FF3399"/>
                  </a:solidFill>
                </a:ln>
                <a:solidFill>
                  <a:srgbClr val="FF3399"/>
                </a:solidFill>
              </a:rPr>
              <a:t>ярмарка</a:t>
            </a:r>
            <a:r>
              <a:rPr lang="uk-UA" dirty="0" smtClean="0">
                <a:ln>
                  <a:solidFill>
                    <a:srgbClr val="FF3399"/>
                  </a:solidFill>
                </a:ln>
                <a:solidFill>
                  <a:srgbClr val="FF3399"/>
                </a:solidFill>
              </a:rPr>
              <a:t>»</a:t>
            </a:r>
            <a:endParaRPr lang="ru-RU" dirty="0" smtClean="0">
              <a:ln>
                <a:solidFill>
                  <a:srgbClr val="FF3399"/>
                </a:solidFill>
              </a:ln>
              <a:solidFill>
                <a:srgbClr val="FF3399"/>
              </a:solidFill>
            </a:endParaRPr>
          </a:p>
          <a:p>
            <a:r>
              <a:rPr lang="uk-UA" dirty="0" smtClean="0">
                <a:ln>
                  <a:solidFill>
                    <a:srgbClr val="FF3399"/>
                  </a:solidFill>
                </a:ln>
                <a:solidFill>
                  <a:srgbClr val="FF3399"/>
                </a:solidFill>
              </a:rPr>
              <a:t>«Майська ніч або утоплениця»</a:t>
            </a:r>
            <a:endParaRPr lang="ru-RU" dirty="0" smtClean="0">
              <a:ln>
                <a:solidFill>
                  <a:srgbClr val="FF3399"/>
                </a:solidFill>
              </a:ln>
              <a:solidFill>
                <a:srgbClr val="FF3399"/>
              </a:solidFill>
            </a:endParaRPr>
          </a:p>
          <a:p>
            <a:r>
              <a:rPr lang="uk-UA" dirty="0" smtClean="0">
                <a:ln>
                  <a:solidFill>
                    <a:srgbClr val="FF3399"/>
                  </a:solidFill>
                </a:ln>
                <a:solidFill>
                  <a:srgbClr val="FF3399"/>
                </a:solidFill>
              </a:rPr>
              <a:t>«Зникла грамота»</a:t>
            </a:r>
            <a:endParaRPr lang="ru-RU" dirty="0" smtClean="0">
              <a:ln>
                <a:solidFill>
                  <a:srgbClr val="FF3399"/>
                </a:solidFill>
              </a:ln>
              <a:solidFill>
                <a:srgbClr val="FF3399"/>
              </a:solidFill>
            </a:endParaRPr>
          </a:p>
          <a:p>
            <a:r>
              <a:rPr lang="uk-UA" dirty="0" smtClean="0">
                <a:ln>
                  <a:solidFill>
                    <a:srgbClr val="FF3399"/>
                  </a:solidFill>
                </a:ln>
                <a:solidFill>
                  <a:srgbClr val="FF3399"/>
                </a:solidFill>
              </a:rPr>
              <a:t>«Вечір проти Івана Купала»</a:t>
            </a:r>
            <a:endParaRPr lang="ru-RU" dirty="0" smtClean="0">
              <a:ln>
                <a:solidFill>
                  <a:srgbClr val="FF3399"/>
                </a:solidFill>
              </a:ln>
              <a:solidFill>
                <a:srgbClr val="FF3399"/>
              </a:solidFill>
            </a:endParaRPr>
          </a:p>
          <a:p>
            <a:r>
              <a:rPr lang="uk-UA" dirty="0" smtClean="0">
                <a:ln>
                  <a:solidFill>
                    <a:srgbClr val="FF3399"/>
                  </a:solidFill>
                </a:ln>
                <a:solidFill>
                  <a:srgbClr val="FF3399"/>
                </a:solidFill>
              </a:rPr>
              <a:t>«Страшна помста»</a:t>
            </a:r>
            <a:endParaRPr lang="ru-RU" dirty="0" smtClean="0">
              <a:ln>
                <a:solidFill>
                  <a:srgbClr val="FF3399"/>
                </a:solidFill>
              </a:ln>
              <a:solidFill>
                <a:srgbClr val="FF3399"/>
              </a:solidFill>
            </a:endParaRPr>
          </a:p>
          <a:p>
            <a:r>
              <a:rPr lang="uk-UA" dirty="0" smtClean="0">
                <a:ln>
                  <a:solidFill>
                    <a:srgbClr val="FF3399"/>
                  </a:solidFill>
                </a:ln>
                <a:solidFill>
                  <a:srgbClr val="FF3399"/>
                </a:solidFill>
              </a:rPr>
              <a:t>«Ніч перед Різдвом»</a:t>
            </a:r>
            <a:endParaRPr lang="ru-RU" dirty="0" smtClean="0">
              <a:ln>
                <a:solidFill>
                  <a:srgbClr val="FF3399"/>
                </a:solidFill>
              </a:ln>
              <a:solidFill>
                <a:srgbClr val="FF3399"/>
              </a:solidFill>
            </a:endParaRPr>
          </a:p>
          <a:p>
            <a:r>
              <a:rPr lang="uk-UA" dirty="0" smtClean="0">
                <a:ln>
                  <a:solidFill>
                    <a:srgbClr val="FF3399"/>
                  </a:solidFill>
                </a:ln>
                <a:solidFill>
                  <a:srgbClr val="FF3399"/>
                </a:solidFill>
              </a:rPr>
              <a:t>«Іван Федорович, Шпонька і його тітка»</a:t>
            </a:r>
            <a:endParaRPr lang="ru-RU" dirty="0" smtClean="0">
              <a:ln>
                <a:solidFill>
                  <a:srgbClr val="FF3399"/>
                </a:solidFill>
              </a:ln>
              <a:solidFill>
                <a:srgbClr val="FF3399"/>
              </a:solidFill>
            </a:endParaRPr>
          </a:p>
          <a:p>
            <a:r>
              <a:rPr lang="uk-UA" dirty="0" smtClean="0">
                <a:ln>
                  <a:solidFill>
                    <a:srgbClr val="FF3399"/>
                  </a:solidFill>
                </a:ln>
                <a:solidFill>
                  <a:srgbClr val="FF3399"/>
                </a:solidFill>
              </a:rPr>
              <a:t>«Зачароване місце»</a:t>
            </a:r>
            <a:endParaRPr lang="ru-RU" dirty="0" smtClean="0">
              <a:ln>
                <a:solidFill>
                  <a:srgbClr val="FF3399"/>
                </a:solidFill>
              </a:ln>
              <a:solidFill>
                <a:srgbClr val="FF3399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00"/>
                            </p:stCondLst>
                            <p:childTnLst>
                              <p:par>
                                <p:cTn id="3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500"/>
                            </p:stCondLst>
                            <p:childTnLst>
                              <p:par>
                                <p:cTn id="3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8229600" cy="1828800"/>
          </a:xfrm>
        </p:spPr>
        <p:txBody>
          <a:bodyPr/>
          <a:lstStyle/>
          <a:p>
            <a:r>
              <a:rPr lang="ru-RU" dirty="0" err="1" smtClean="0">
                <a:blipFill>
                  <a:blip r:embed="rId2"/>
                  <a:tile tx="0" ty="0" sx="100000" sy="100000" flip="none" algn="tl"/>
                </a:blipFill>
              </a:rPr>
              <a:t>Другий</a:t>
            </a:r>
            <a:r>
              <a:rPr lang="ru-RU" dirty="0" smtClean="0">
                <a:blipFill>
                  <a:blip r:embed="rId2"/>
                  <a:tile tx="0" ty="0" sx="100000" sy="100000" flip="none" algn="tl"/>
                </a:blipFill>
              </a:rPr>
              <a:t> цикл</a:t>
            </a:r>
            <a:endParaRPr lang="ru-RU" dirty="0">
              <a:blipFill>
                <a:blip r:embed="rId2"/>
                <a:tile tx="0" ty="0" sx="100000" sy="100000" flip="none" algn="tl"/>
              </a:blip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2852936"/>
            <a:ext cx="6400800" cy="1752600"/>
          </a:xfrm>
        </p:spPr>
        <p:txBody>
          <a:bodyPr>
            <a:normAutofit lnSpcReduction="10000"/>
          </a:bodyPr>
          <a:lstStyle/>
          <a:p>
            <a:r>
              <a:rPr lang="uk-UA" dirty="0" smtClean="0">
                <a:solidFill>
                  <a:srgbClr val="FFFF00"/>
                </a:solidFill>
              </a:rPr>
              <a:t> </a:t>
            </a:r>
            <a:endParaRPr lang="ru-RU" dirty="0" smtClean="0">
              <a:solidFill>
                <a:srgbClr val="FFFF00"/>
              </a:solidFill>
            </a:endParaRPr>
          </a:p>
          <a:p>
            <a:r>
              <a:rPr lang="uk-UA" dirty="0" smtClean="0">
                <a:ln>
                  <a:solidFill>
                    <a:srgbClr val="FFFF00"/>
                  </a:solidFill>
                  <a:prstDash val="lgDashDotDot"/>
                </a:ln>
                <a:solidFill>
                  <a:srgbClr val="FFFF00"/>
                </a:solidFill>
              </a:rPr>
              <a:t>В другому циклі два обличчя : </a:t>
            </a:r>
            <a:r>
              <a:rPr lang="uk-UA" dirty="0" err="1" smtClean="0">
                <a:ln>
                  <a:solidFill>
                    <a:srgbClr val="FFFF00"/>
                  </a:solidFill>
                  <a:prstDash val="lgDashDotDot"/>
                </a:ln>
                <a:solidFill>
                  <a:srgbClr val="FFFF00"/>
                </a:solidFill>
              </a:rPr>
              <a:t>заворожуюча</a:t>
            </a:r>
            <a:r>
              <a:rPr lang="uk-UA" dirty="0" smtClean="0">
                <a:ln>
                  <a:solidFill>
                    <a:srgbClr val="FFFF00"/>
                  </a:solidFill>
                  <a:prstDash val="lgDashDotDot"/>
                </a:ln>
                <a:solidFill>
                  <a:srgbClr val="FFFF00"/>
                </a:solidFill>
              </a:rPr>
              <a:t> картина можливого і жорстока картина існуючого</a:t>
            </a:r>
            <a:r>
              <a:rPr lang="uk-UA" dirty="0" smtClean="0">
                <a:ln>
                  <a:solidFill>
                    <a:srgbClr val="FFFF00"/>
                  </a:solidFill>
                  <a:prstDash val="sysDot"/>
                </a:ln>
                <a:solidFill>
                  <a:srgbClr val="FFFF00"/>
                </a:solidFill>
              </a:rPr>
              <a:t>.</a:t>
            </a:r>
            <a:endParaRPr lang="ru-RU" dirty="0" smtClean="0">
              <a:ln>
                <a:solidFill>
                  <a:srgbClr val="FFFF00"/>
                </a:solidFill>
                <a:prstDash val="sysDot"/>
              </a:ln>
              <a:solidFill>
                <a:srgbClr val="FFFF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23528" y="404664"/>
            <a:ext cx="818935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solidFill>
                    <a:srgbClr val="00B050"/>
                  </a:solidFill>
                </a:ln>
                <a:solidFill>
                  <a:srgbClr val="00B05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До другого циклу відноситься збірник повістей «Миргород».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solidFill>
                    <a:srgbClr val="00B050"/>
                  </a:solidFill>
                </a:ln>
                <a:solidFill>
                  <a:srgbClr val="00B05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До збірнику входять такі повісті:</a:t>
            </a:r>
            <a:endParaRPr kumimoji="0" lang="uk-UA" sz="2400" b="0" i="0" u="none" strike="noStrike" cap="none" normalizeH="0" baseline="0" dirty="0" smtClean="0">
              <a:ln>
                <a:solidFill>
                  <a:srgbClr val="00B050"/>
                </a:solidFill>
              </a:ln>
              <a:solidFill>
                <a:srgbClr val="00B05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2276872"/>
            <a:ext cx="610026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 w="3175">
                  <a:solidFill>
                    <a:srgbClr val="00B050"/>
                  </a:solidFill>
                </a:ln>
                <a:blipFill>
                  <a:blip r:embed="rId2"/>
                  <a:tile tx="0" ty="0" sx="100000" sy="100000" flip="none" algn="tl"/>
                </a:blip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«Старосвітські поміщики»</a:t>
            </a:r>
            <a:endParaRPr kumimoji="0" lang="ru-RU" sz="2400" b="0" i="0" u="none" strike="noStrike" cap="none" normalizeH="0" baseline="0" dirty="0" smtClean="0">
              <a:ln w="3175">
                <a:solidFill>
                  <a:srgbClr val="00B050"/>
                </a:solidFill>
              </a:ln>
              <a:blipFill>
                <a:blip r:embed="rId2"/>
                <a:tile tx="0" ty="0" sx="100000" sy="100000" flip="none" algn="tl"/>
              </a:blip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 w="3175">
                  <a:solidFill>
                    <a:srgbClr val="00B050"/>
                  </a:solidFill>
                </a:ln>
                <a:blipFill>
                  <a:blip r:embed="rId2"/>
                  <a:tile tx="0" ty="0" sx="100000" sy="100000" flip="none" algn="tl"/>
                </a:blip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«Тарас Бульба»</a:t>
            </a:r>
            <a:endParaRPr kumimoji="0" lang="ru-RU" sz="2400" b="0" i="0" u="none" strike="noStrike" cap="none" normalizeH="0" baseline="0" dirty="0" smtClean="0">
              <a:ln w="3175">
                <a:solidFill>
                  <a:srgbClr val="00B050"/>
                </a:solidFill>
              </a:ln>
              <a:blipFill>
                <a:blip r:embed="rId2"/>
                <a:tile tx="0" ty="0" sx="100000" sy="100000" flip="none" algn="tl"/>
              </a:blip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 w="3175">
                  <a:solidFill>
                    <a:srgbClr val="00B050"/>
                  </a:solidFill>
                </a:ln>
                <a:blipFill>
                  <a:blip r:embed="rId2"/>
                  <a:tile tx="0" ty="0" sx="100000" sy="100000" flip="none" algn="tl"/>
                </a:blip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«Вій»</a:t>
            </a:r>
            <a:endParaRPr kumimoji="0" lang="ru-RU" sz="2400" b="0" i="0" u="none" strike="noStrike" cap="none" normalizeH="0" baseline="0" dirty="0" smtClean="0">
              <a:ln w="3175">
                <a:solidFill>
                  <a:srgbClr val="00B050"/>
                </a:solidFill>
              </a:ln>
              <a:blipFill>
                <a:blip r:embed="rId2"/>
                <a:tile tx="0" ty="0" sx="100000" sy="100000" flip="none" algn="tl"/>
              </a:blip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 w="3175">
                  <a:solidFill>
                    <a:srgbClr val="00B050"/>
                  </a:solidFill>
                </a:ln>
                <a:blipFill>
                  <a:blip r:embed="rId2"/>
                  <a:tile tx="0" ty="0" sx="100000" sy="100000" flip="none" algn="tl"/>
                </a:blip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«Повість про те, як посварився Іван Іванович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 w="3175">
                  <a:solidFill>
                    <a:srgbClr val="00B050"/>
                  </a:solidFill>
                </a:ln>
                <a:blipFill>
                  <a:blip r:embed="rId2"/>
                  <a:tile tx="0" ty="0" sx="100000" sy="100000" flip="none" algn="tl"/>
                </a:blip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із Іваном </a:t>
            </a:r>
            <a:r>
              <a:rPr kumimoji="0" lang="uk-UA" sz="2400" b="0" i="0" u="none" strike="noStrike" cap="none" normalizeH="0" baseline="0" dirty="0" err="1" smtClean="0">
                <a:ln w="3175">
                  <a:solidFill>
                    <a:srgbClr val="00B050"/>
                  </a:solidFill>
                </a:ln>
                <a:blipFill>
                  <a:blip r:embed="rId2"/>
                  <a:tile tx="0" ty="0" sx="100000" sy="100000" flip="none" algn="tl"/>
                </a:blip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Микифоровичем</a:t>
            </a:r>
            <a:r>
              <a:rPr kumimoji="0" lang="uk-UA" sz="2400" b="0" i="0" u="none" strike="noStrike" cap="none" normalizeH="0" baseline="0" dirty="0" smtClean="0">
                <a:ln w="3175">
                  <a:solidFill>
                    <a:srgbClr val="00B050"/>
                  </a:solidFill>
                </a:ln>
                <a:blipFill>
                  <a:blip r:embed="rId2"/>
                  <a:tile tx="0" ty="0" sx="100000" sy="100000" flip="none" algn="tl"/>
                </a:blip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»</a:t>
            </a:r>
            <a:endParaRPr kumimoji="0" lang="uk-UA" sz="2400" b="0" i="0" u="none" strike="noStrike" cap="none" normalizeH="0" baseline="0" dirty="0" smtClean="0">
              <a:ln w="3175">
                <a:solidFill>
                  <a:srgbClr val="00B050"/>
                </a:solidFill>
              </a:ln>
              <a:blipFill>
                <a:blip r:embed="rId2"/>
                <a:tile tx="0" ty="0" sx="100000" sy="100000" flip="none" algn="tl"/>
              </a:blip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8" descr="081217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2564904"/>
            <a:ext cx="2411412" cy="30686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6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/>
      <p:bldP spid="102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n w="6350">
                  <a:solidFill>
                    <a:sysClr val="windowText" lastClr="000000"/>
                  </a:solidFill>
                </a:ln>
                <a:solidFill>
                  <a:srgbClr val="FF3399"/>
                </a:solidFill>
              </a:rPr>
              <a:t>Третій цикл</a:t>
            </a:r>
            <a:endParaRPr lang="ru-RU" dirty="0">
              <a:ln w="6350">
                <a:solidFill>
                  <a:sysClr val="windowText" lastClr="000000"/>
                </a:solidFill>
              </a:ln>
              <a:solidFill>
                <a:srgbClr val="FF3399"/>
              </a:solidFill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755576" y="1988840"/>
            <a:ext cx="7740352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У третьому і останньому циклі, у </a:t>
            </a:r>
            <a:r>
              <a:rPr kumimoji="0" lang="uk-UA" sz="2800" b="0" i="0" u="none" strike="noStrike" cap="none" normalizeH="0" baseline="0" dirty="0" err="1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пітербурзьких</a:t>
            </a:r>
            <a:r>
              <a:rPr kumimoji="0" lang="uk-UA" sz="2800" b="0" i="0" u="none" strike="noStrike" cap="none" normalizeH="0" baseline="0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повістях, Гоголь вже не зображує ідеалів. Гоголь досі знає, що в глибині душі нещасних людей-жертв приховуються можливості воскрешення їх до всього великого; ще більш пристрасно він проповідує відродження словами ненависті до суспільної брехні</a:t>
            </a:r>
            <a:r>
              <a:rPr kumimoji="0" lang="uk-UA" sz="1100" b="0" i="0" u="none" strike="noStrike" cap="none" normalizeH="0" baseline="0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  </a:t>
            </a:r>
            <a:endParaRPr kumimoji="0" lang="uk-UA" sz="1800" b="0" i="0" u="none" strike="noStrike" cap="none" normalizeH="0" baseline="0" dirty="0" smtClean="0">
              <a:ln>
                <a:solidFill>
                  <a:srgbClr val="FF0000"/>
                </a:solidFill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2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>
                <a:ln w="6350">
                  <a:solidFill>
                    <a:srgbClr val="00B0F0"/>
                  </a:solidFill>
                </a:ln>
                <a:solidFill>
                  <a:srgbClr val="00B0F0"/>
                </a:solidFill>
              </a:rPr>
              <a:t>Москва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-324544" y="1628800"/>
            <a:ext cx="8229600" cy="470916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dirty="0" err="1" smtClean="0">
                <a:ln>
                  <a:solidFill>
                    <a:srgbClr val="FF3399"/>
                  </a:solidFill>
                </a:ln>
                <a:solidFill>
                  <a:srgbClr val="FF3399"/>
                </a:solidFill>
              </a:rPr>
              <a:t>Після</a:t>
            </a:r>
            <a:r>
              <a:rPr lang="ru-RU" dirty="0" smtClean="0">
                <a:ln>
                  <a:solidFill>
                    <a:srgbClr val="FF3399"/>
                  </a:solidFill>
                </a:ln>
                <a:solidFill>
                  <a:srgbClr val="FF3399"/>
                </a:solidFill>
              </a:rPr>
              <a:t>  </a:t>
            </a:r>
            <a:r>
              <a:rPr lang="ru-RU" dirty="0" err="1" smtClean="0">
                <a:ln>
                  <a:solidFill>
                    <a:srgbClr val="FF3399"/>
                  </a:solidFill>
                </a:ln>
                <a:solidFill>
                  <a:srgbClr val="FF3399"/>
                </a:solidFill>
              </a:rPr>
              <a:t>довгих</a:t>
            </a:r>
            <a:r>
              <a:rPr lang="ru-RU" dirty="0" smtClean="0">
                <a:ln>
                  <a:solidFill>
                    <a:srgbClr val="FF3399"/>
                  </a:solidFill>
                </a:ln>
                <a:solidFill>
                  <a:srgbClr val="FF3399"/>
                </a:solidFill>
              </a:rPr>
              <a:t> </a:t>
            </a:r>
            <a:r>
              <a:rPr lang="ru-RU" dirty="0" err="1" smtClean="0">
                <a:ln>
                  <a:solidFill>
                    <a:srgbClr val="FF3399"/>
                  </a:solidFill>
                </a:ln>
                <a:solidFill>
                  <a:srgbClr val="FF3399"/>
                </a:solidFill>
              </a:rPr>
              <a:t>подорожей</a:t>
            </a:r>
            <a:r>
              <a:rPr lang="ru-RU" dirty="0" smtClean="0">
                <a:ln>
                  <a:solidFill>
                    <a:srgbClr val="FF3399"/>
                  </a:solidFill>
                </a:ln>
                <a:solidFill>
                  <a:srgbClr val="FF3399"/>
                </a:solidFill>
              </a:rPr>
              <a:t> у </a:t>
            </a:r>
            <a:r>
              <a:rPr lang="ru-RU" dirty="0" err="1" smtClean="0">
                <a:ln>
                  <a:solidFill>
                    <a:srgbClr val="FF3399"/>
                  </a:solidFill>
                </a:ln>
                <a:solidFill>
                  <a:srgbClr val="FF3399"/>
                </a:solidFill>
              </a:rPr>
              <a:t>різних</a:t>
            </a:r>
            <a:r>
              <a:rPr lang="ru-RU" dirty="0" smtClean="0">
                <a:ln>
                  <a:solidFill>
                    <a:srgbClr val="FF3399"/>
                  </a:solidFill>
                </a:ln>
                <a:solidFill>
                  <a:srgbClr val="FF3399"/>
                </a:solidFill>
              </a:rPr>
              <a:t> </a:t>
            </a:r>
            <a:r>
              <a:rPr lang="ru-RU" dirty="0" err="1" smtClean="0">
                <a:ln>
                  <a:solidFill>
                    <a:srgbClr val="FF3399"/>
                  </a:solidFill>
                </a:ln>
                <a:solidFill>
                  <a:srgbClr val="FF3399"/>
                </a:solidFill>
              </a:rPr>
              <a:t>містах</a:t>
            </a:r>
            <a:r>
              <a:rPr lang="ru-RU" dirty="0" smtClean="0">
                <a:ln>
                  <a:solidFill>
                    <a:srgbClr val="FF3399"/>
                  </a:solidFill>
                </a:ln>
                <a:solidFill>
                  <a:srgbClr val="FF3399"/>
                </a:solidFill>
              </a:rPr>
              <a:t> та </a:t>
            </a:r>
            <a:r>
              <a:rPr lang="ru-RU" dirty="0" err="1" smtClean="0">
                <a:ln>
                  <a:solidFill>
                    <a:srgbClr val="FF3399"/>
                  </a:solidFill>
                </a:ln>
                <a:solidFill>
                  <a:srgbClr val="FF3399"/>
                </a:solidFill>
              </a:rPr>
              <a:t>країнах</a:t>
            </a:r>
            <a:r>
              <a:rPr lang="uk-UA" dirty="0" smtClean="0">
                <a:ln>
                  <a:solidFill>
                    <a:srgbClr val="FF3399"/>
                  </a:solidFill>
                </a:ln>
                <a:solidFill>
                  <a:srgbClr val="FF3399"/>
                </a:solidFill>
              </a:rPr>
              <a:t> Гоголь переїжджає до Москви. У 1849-1850, Гоголь зачитує глави другого тому «Мертвих душ» своїм друзям.  Загальне захоплення  стимулює письменника , який працює тепер з подвійною енергією. Весною 1850 року Гоголь намагається вперше та востаннє  влаштувати своє сімейне життя – робить пропозицію А. М. </a:t>
            </a:r>
            <a:r>
              <a:rPr lang="uk-UA" dirty="0" err="1" smtClean="0">
                <a:ln>
                  <a:solidFill>
                    <a:srgbClr val="FF3399"/>
                  </a:solidFill>
                </a:ln>
                <a:solidFill>
                  <a:srgbClr val="FF3399"/>
                </a:solidFill>
              </a:rPr>
              <a:t>Вієльгорській</a:t>
            </a:r>
            <a:r>
              <a:rPr lang="uk-UA" dirty="0" smtClean="0">
                <a:ln>
                  <a:solidFill>
                    <a:srgbClr val="FF3399"/>
                  </a:solidFill>
                </a:ln>
                <a:solidFill>
                  <a:srgbClr val="FF3399"/>
                </a:solidFill>
              </a:rPr>
              <a:t>, але отримує відмову.</a:t>
            </a:r>
            <a:endParaRPr lang="ru-RU" dirty="0" smtClean="0">
              <a:ln>
                <a:solidFill>
                  <a:srgbClr val="FF3399"/>
                </a:solidFill>
              </a:ln>
              <a:solidFill>
                <a:srgbClr val="FF3399"/>
              </a:solidFill>
            </a:endParaRPr>
          </a:p>
          <a:p>
            <a:pPr eaLnBrk="1" hangingPunct="1">
              <a:defRPr/>
            </a:pPr>
            <a:endParaRPr lang="ru-RU" sz="2800" dirty="0" smtClean="0"/>
          </a:p>
        </p:txBody>
      </p:sp>
      <p:pic>
        <p:nvPicPr>
          <p:cNvPr id="5" name="Picture 9" descr="bi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3833664"/>
            <a:ext cx="2214671" cy="30243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507413" cy="149542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3000" dirty="0" err="1" smtClean="0">
                <a:ln w="6350">
                  <a:solidFill>
                    <a:srgbClr val="FF3399"/>
                  </a:solidFill>
                </a:ln>
                <a:solidFill>
                  <a:srgbClr val="FF3399"/>
                </a:solidFill>
              </a:rPr>
              <a:t>Будинок</a:t>
            </a:r>
            <a:r>
              <a:rPr lang="ru-RU" sz="3000" dirty="0" smtClean="0">
                <a:ln w="6350">
                  <a:solidFill>
                    <a:srgbClr val="FF3399"/>
                  </a:solidFill>
                </a:ln>
                <a:solidFill>
                  <a:srgbClr val="FF3399"/>
                </a:solidFill>
              </a:rPr>
              <a:t> №7 на </a:t>
            </a:r>
            <a:r>
              <a:rPr lang="ru-RU" sz="3000" dirty="0" err="1" smtClean="0">
                <a:ln w="6350">
                  <a:solidFill>
                    <a:srgbClr val="FF3399"/>
                  </a:solidFill>
                </a:ln>
                <a:solidFill>
                  <a:srgbClr val="FF3399"/>
                </a:solidFill>
              </a:rPr>
              <a:t>Микитськом</a:t>
            </a:r>
            <a:r>
              <a:rPr lang="ru-RU" sz="3000" dirty="0" smtClean="0">
                <a:ln w="6350">
                  <a:solidFill>
                    <a:srgbClr val="FF3399"/>
                  </a:solidFill>
                </a:ln>
                <a:solidFill>
                  <a:srgbClr val="FF3399"/>
                </a:solidFill>
              </a:rPr>
              <a:t> </a:t>
            </a:r>
            <a:r>
              <a:rPr lang="ru-RU" sz="3000" dirty="0" err="1" smtClean="0">
                <a:ln w="6350">
                  <a:solidFill>
                    <a:srgbClr val="FF3399"/>
                  </a:solidFill>
                </a:ln>
                <a:solidFill>
                  <a:srgbClr val="FF3399"/>
                </a:solidFill>
              </a:rPr>
              <a:t>бульварі</a:t>
            </a:r>
            <a:r>
              <a:rPr lang="ru-RU" sz="3000" dirty="0" smtClean="0">
                <a:ln w="6350">
                  <a:solidFill>
                    <a:srgbClr val="FF3399"/>
                  </a:solidFill>
                </a:ln>
                <a:solidFill>
                  <a:srgbClr val="FF3399"/>
                </a:solidFill>
              </a:rPr>
              <a:t>. Тут Гоголь </a:t>
            </a:r>
            <a:br>
              <a:rPr lang="ru-RU" sz="3000" dirty="0" smtClean="0">
                <a:ln w="6350">
                  <a:solidFill>
                    <a:srgbClr val="FF3399"/>
                  </a:solidFill>
                </a:ln>
                <a:solidFill>
                  <a:srgbClr val="FF3399"/>
                </a:solidFill>
              </a:rPr>
            </a:br>
            <a:r>
              <a:rPr lang="ru-RU" sz="3000" dirty="0" smtClean="0">
                <a:ln w="6350">
                  <a:solidFill>
                    <a:srgbClr val="FF3399"/>
                  </a:solidFill>
                </a:ln>
                <a:solidFill>
                  <a:srgbClr val="FF3399"/>
                </a:solidFill>
              </a:rPr>
              <a:t>прожив </a:t>
            </a:r>
            <a:r>
              <a:rPr lang="ru-RU" sz="3000" dirty="0" err="1" smtClean="0">
                <a:ln w="6350">
                  <a:solidFill>
                    <a:srgbClr val="FF3399"/>
                  </a:solidFill>
                </a:ln>
                <a:solidFill>
                  <a:srgbClr val="FF3399"/>
                </a:solidFill>
              </a:rPr>
              <a:t>свої</a:t>
            </a:r>
            <a:r>
              <a:rPr lang="ru-RU" sz="3000" dirty="0" smtClean="0">
                <a:ln w="6350">
                  <a:solidFill>
                    <a:srgbClr val="FF3399"/>
                  </a:solidFill>
                </a:ln>
                <a:solidFill>
                  <a:srgbClr val="FF3399"/>
                </a:solidFill>
              </a:rPr>
              <a:t> </a:t>
            </a:r>
            <a:r>
              <a:rPr lang="ru-RU" sz="3000" dirty="0" err="1" smtClean="0">
                <a:ln w="6350">
                  <a:solidFill>
                    <a:srgbClr val="FF3399"/>
                  </a:solidFill>
                </a:ln>
                <a:solidFill>
                  <a:srgbClr val="FF3399"/>
                </a:solidFill>
              </a:rPr>
              <a:t>останні</a:t>
            </a:r>
            <a:r>
              <a:rPr lang="ru-RU" sz="3000" dirty="0" smtClean="0">
                <a:ln w="6350">
                  <a:solidFill>
                    <a:srgbClr val="FF3399"/>
                  </a:solidFill>
                </a:ln>
                <a:solidFill>
                  <a:srgbClr val="FF3399"/>
                </a:solidFill>
              </a:rPr>
              <a:t> пять </a:t>
            </a:r>
            <a:r>
              <a:rPr lang="ru-RU" sz="3000" dirty="0" err="1" smtClean="0">
                <a:ln w="6350">
                  <a:solidFill>
                    <a:srgbClr val="FF3399"/>
                  </a:solidFill>
                </a:ln>
                <a:solidFill>
                  <a:srgbClr val="FF3399"/>
                </a:solidFill>
              </a:rPr>
              <a:t>років</a:t>
            </a:r>
            <a:endParaRPr lang="ru-RU" sz="3800" dirty="0" smtClean="0">
              <a:ln w="6350">
                <a:solidFill>
                  <a:srgbClr val="FF3399"/>
                </a:solidFill>
              </a:ln>
              <a:solidFill>
                <a:srgbClr val="FF3399"/>
              </a:solidFill>
            </a:endParaRPr>
          </a:p>
        </p:txBody>
      </p:sp>
      <p:pic>
        <p:nvPicPr>
          <p:cNvPr id="24579" name="Picture 4" descr="gogol7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628800"/>
            <a:ext cx="3923928" cy="2707510"/>
          </a:xfrm>
          <a:noFill/>
        </p:spPr>
      </p:pic>
      <p:pic>
        <p:nvPicPr>
          <p:cNvPr id="4" name="Picture 3" descr="filename47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4008" y="1700808"/>
            <a:ext cx="4499992" cy="2571424"/>
          </a:xfrm>
          <a:prstGeom prst="rect">
            <a:avLst/>
          </a:prstGeom>
          <a:noFill/>
        </p:spPr>
      </p:pic>
      <p:pic>
        <p:nvPicPr>
          <p:cNvPr id="5" name="Picture 4" descr="filename4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3563888" y="4359453"/>
            <a:ext cx="1872208" cy="2498547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dirty="0" smtClean="0">
                <a:ln w="6350">
                  <a:solidFill>
                    <a:srgbClr val="00B0F0"/>
                  </a:solidFill>
                </a:ln>
                <a:solidFill>
                  <a:srgbClr val="00B0F0"/>
                </a:solidFill>
              </a:rPr>
              <a:t>Останні місяці життя</a:t>
            </a:r>
            <a:endParaRPr lang="ru-RU" dirty="0" smtClean="0">
              <a:ln w="6350">
                <a:solidFill>
                  <a:srgbClr val="00B0F0"/>
                </a:solidFill>
              </a:ln>
              <a:solidFill>
                <a:srgbClr val="00B0F0"/>
              </a:solidFill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0" y="1628775"/>
            <a:ext cx="5915025" cy="4530725"/>
          </a:xfrm>
        </p:spPr>
        <p:txBody>
          <a:bodyPr>
            <a:normAutofit fontScale="92500"/>
          </a:bodyPr>
          <a:lstStyle/>
          <a:p>
            <a:pPr>
              <a:lnSpc>
                <a:spcPct val="80000"/>
              </a:lnSpc>
              <a:defRPr/>
            </a:pPr>
            <a:r>
              <a:rPr lang="uk-UA" dirty="0" smtClean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rPr>
              <a:t>1 січня 1852 р. Гоголь повідомляє Арнольді що другий том </a:t>
            </a:r>
            <a:r>
              <a:rPr lang="uk-UA" dirty="0" err="1" smtClean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rPr>
              <a:t>“Мертвих</a:t>
            </a:r>
            <a:r>
              <a:rPr lang="uk-UA" dirty="0" smtClean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rPr>
              <a:t> </a:t>
            </a:r>
            <a:r>
              <a:rPr lang="uk-UA" dirty="0" err="1" smtClean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rPr>
              <a:t>душ”</a:t>
            </a:r>
            <a:r>
              <a:rPr lang="uk-UA" dirty="0" smtClean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</a:rPr>
              <a:t> закінчений. Але в останніх числах місяця виявились ознаки нової кризи, поштовхом до якої була смерть Е. М. Хом’якової, сестри Язикового, людини, духовно близької  Гоголю. Його  терзають відчуття близької смерті.  7 лютого Гоголь сповідується і причащається,  а у ніч з 11 на 12 спалює рукопись 2-го тому. 21 лютого вранці Гоголь помирає у своїй квартирі в будинку Тализіна у Москві.  </a:t>
            </a:r>
            <a:endParaRPr lang="ru-RU" dirty="0" smtClean="0">
              <a:ln>
                <a:solidFill>
                  <a:srgbClr val="0070C0"/>
                </a:solidFill>
              </a:ln>
              <a:solidFill>
                <a:srgbClr val="0070C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ru-RU" sz="1800" dirty="0" smtClean="0"/>
          </a:p>
        </p:txBody>
      </p:sp>
      <p:pic>
        <p:nvPicPr>
          <p:cNvPr id="29700" name="Picture 4" descr="gogol29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02350" y="1773238"/>
            <a:ext cx="3041650" cy="366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uk-UA" sz="2000" dirty="0" smtClean="0">
                <a:ln w="6350"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Похорони письменника відбулися при великій кількості людей на цвинтарі  </a:t>
            </a:r>
            <a:r>
              <a:rPr lang="ru-RU" sz="2000" dirty="0" err="1" smtClean="0">
                <a:ln w="6350"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Свято-Данилівському</a:t>
            </a:r>
            <a:r>
              <a:rPr lang="uk-UA" sz="2000" dirty="0" smtClean="0">
                <a:ln w="6350"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  монастиря, а у 1931 рештки Гоголя були </a:t>
            </a:r>
            <a:r>
              <a:rPr lang="uk-UA" sz="2000" dirty="0" err="1" smtClean="0">
                <a:ln w="6350"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перезахоронені</a:t>
            </a:r>
            <a:r>
              <a:rPr lang="uk-UA" sz="2000" dirty="0" smtClean="0">
                <a:ln w="6350"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  на </a:t>
            </a:r>
            <a:r>
              <a:rPr lang="uk-UA" sz="2000" dirty="0" err="1" smtClean="0">
                <a:ln w="6350"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Новодівичему</a:t>
            </a:r>
            <a:r>
              <a:rPr lang="uk-UA" sz="2000" dirty="0" smtClean="0">
                <a:ln w="6350"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 цвинтарі. </a:t>
            </a: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3800" dirty="0" smtClean="0"/>
          </a:p>
        </p:txBody>
      </p:sp>
      <p:pic>
        <p:nvPicPr>
          <p:cNvPr id="30723" name="Picture 4" descr="gogol9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979613" y="1628775"/>
            <a:ext cx="5219700" cy="3468688"/>
          </a:xfrm>
          <a:noFill/>
        </p:spPr>
      </p:pic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0" y="5474350"/>
            <a:ext cx="847501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Колишня могила Н. В. Гоголя в </a:t>
            </a:r>
            <a:r>
              <a:rPr kumimoji="0" lang="uk-UA" sz="2400" b="0" i="0" u="none" strike="noStrike" cap="none" normalizeH="0" baseline="0" dirty="0" err="1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Свято-Данилівському</a:t>
            </a:r>
            <a:r>
              <a:rPr kumimoji="0" lang="uk-UA" sz="2400" b="0" i="0" u="none" strike="noStrike" cap="none" normalizeH="0" baseline="0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монастирі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у Москві.</a:t>
            </a:r>
            <a:endParaRPr kumimoji="0" lang="uk-UA" sz="2400" b="0" i="0" u="none" strike="noStrike" cap="none" normalizeH="0" baseline="0" dirty="0" smtClean="0">
              <a:ln>
                <a:solidFill>
                  <a:srgbClr val="FF0000"/>
                </a:solidFill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07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072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3800" dirty="0" smtClean="0">
                <a:ln w="6350">
                  <a:solidFill>
                    <a:srgbClr val="00B0F0"/>
                  </a:solidFill>
                </a:ln>
                <a:solidFill>
                  <a:srgbClr val="00B0F0"/>
                </a:solidFill>
              </a:rPr>
              <a:t>Могила Гоголя на </a:t>
            </a:r>
            <a:r>
              <a:rPr lang="ru-RU" sz="3800" dirty="0" err="1" smtClean="0">
                <a:ln w="6350">
                  <a:solidFill>
                    <a:srgbClr val="00B0F0"/>
                  </a:solidFill>
                </a:ln>
                <a:solidFill>
                  <a:srgbClr val="00B0F0"/>
                </a:solidFill>
              </a:rPr>
              <a:t>Новодівичему</a:t>
            </a:r>
            <a:r>
              <a:rPr lang="ru-RU" sz="3800" dirty="0" smtClean="0">
                <a:ln w="6350">
                  <a:solidFill>
                    <a:srgbClr val="00B0F0"/>
                  </a:solidFill>
                </a:ln>
                <a:solidFill>
                  <a:srgbClr val="00B0F0"/>
                </a:solidFill>
              </a:rPr>
              <a:t> </a:t>
            </a:r>
            <a:r>
              <a:rPr lang="ru-RU" sz="3800" dirty="0" err="1" smtClean="0">
                <a:ln w="6350">
                  <a:solidFill>
                    <a:srgbClr val="00B0F0"/>
                  </a:solidFill>
                </a:ln>
                <a:solidFill>
                  <a:srgbClr val="00B0F0"/>
                </a:solidFill>
              </a:rPr>
              <a:t>цвитнар</a:t>
            </a:r>
            <a:r>
              <a:rPr lang="uk-UA" sz="3800" dirty="0" smtClean="0">
                <a:ln w="6350">
                  <a:solidFill>
                    <a:srgbClr val="00B0F0"/>
                  </a:solidFill>
                </a:ln>
                <a:solidFill>
                  <a:srgbClr val="00B0F0"/>
                </a:solidFill>
              </a:rPr>
              <a:t>і</a:t>
            </a:r>
            <a:endParaRPr lang="ru-RU" sz="3800" dirty="0" smtClean="0">
              <a:ln w="6350">
                <a:solidFill>
                  <a:srgbClr val="00B0F0"/>
                </a:solidFill>
              </a:ln>
              <a:solidFill>
                <a:srgbClr val="00B0F0"/>
              </a:solidFill>
            </a:endParaRPr>
          </a:p>
        </p:txBody>
      </p:sp>
      <p:pic>
        <p:nvPicPr>
          <p:cNvPr id="31747" name="Picture 4" descr="gogol_mogila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04061" y="1600200"/>
            <a:ext cx="3135878" cy="4708525"/>
          </a:xfrm>
          <a:noFill/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3800" dirty="0" err="1" smtClean="0">
                <a:ln w="635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МарІя</a:t>
            </a:r>
            <a:r>
              <a:rPr lang="ru-RU" sz="3800" dirty="0" smtClean="0">
                <a:ln w="635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 </a:t>
            </a:r>
            <a:r>
              <a:rPr lang="ru-RU" sz="3800" dirty="0" err="1" smtClean="0">
                <a:ln w="635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Іванівна</a:t>
            </a:r>
            <a:r>
              <a:rPr lang="ru-RU" sz="3800" dirty="0" smtClean="0">
                <a:ln w="635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 та  </a:t>
            </a:r>
            <a:br>
              <a:rPr lang="ru-RU" sz="3800" dirty="0" smtClean="0">
                <a:ln w="635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</a:br>
            <a:r>
              <a:rPr lang="ru-RU" sz="3800" dirty="0" smtClean="0">
                <a:ln w="635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Василь </a:t>
            </a:r>
            <a:r>
              <a:rPr lang="ru-RU" sz="3800" dirty="0" err="1" smtClean="0">
                <a:ln w="6350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Афанасійович</a:t>
            </a:r>
            <a:endParaRPr lang="ru-RU" sz="3800" dirty="0" smtClean="0">
              <a:ln w="6350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pic>
        <p:nvPicPr>
          <p:cNvPr id="8195" name="Picture 4" descr="gogol_mat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053144" y="1916832"/>
            <a:ext cx="3406048" cy="4407826"/>
          </a:xfrm>
          <a:noFill/>
        </p:spPr>
      </p:pic>
      <p:pic>
        <p:nvPicPr>
          <p:cNvPr id="8196" name="Picture 5" descr="gogol_ote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916832"/>
            <a:ext cx="3502025" cy="454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2000" fill="hold"/>
                                        <p:tgtEl>
                                          <p:spTgt spid="819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dirty="0" smtClean="0">
                <a:ln w="6350">
                  <a:solidFill>
                    <a:srgbClr val="FF3399"/>
                  </a:solidFill>
                </a:ln>
                <a:solidFill>
                  <a:srgbClr val="FF3399"/>
                </a:solidFill>
              </a:rPr>
              <a:t>Сім'я </a:t>
            </a:r>
            <a:endParaRPr lang="ru-RU" dirty="0" smtClean="0">
              <a:ln w="6350">
                <a:solidFill>
                  <a:srgbClr val="FF3399"/>
                </a:solidFill>
              </a:ln>
              <a:solidFill>
                <a:srgbClr val="FF3399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uk-UA" dirty="0" smtClean="0">
                <a:ln>
                  <a:solidFill>
                    <a:srgbClr val="FF3399"/>
                  </a:solidFill>
                </a:ln>
                <a:blipFill>
                  <a:blip r:embed="rId2"/>
                  <a:tile tx="0" ty="0" sx="100000" sy="100000" flip="none" algn="tl"/>
                </a:blipFill>
              </a:rPr>
              <a:t>Батько письменника, Василь Афанасійович  Гоголь-Яновський (1777-1825), слугував при Малоросійському поштамті , в 1805 г. звільнився з чинів </a:t>
            </a:r>
            <a:r>
              <a:rPr lang="uk-UA" dirty="0" err="1" smtClean="0">
                <a:ln>
                  <a:solidFill>
                    <a:srgbClr val="FF3399"/>
                  </a:solidFill>
                </a:ln>
                <a:blipFill>
                  <a:blip r:embed="rId2"/>
                  <a:tile tx="0" ty="0" sx="100000" sy="100000" flip="none" algn="tl"/>
                </a:blipFill>
              </a:rPr>
              <a:t>коллежського</a:t>
            </a:r>
            <a:r>
              <a:rPr lang="uk-UA" dirty="0" smtClean="0">
                <a:ln>
                  <a:solidFill>
                    <a:srgbClr val="FF3399"/>
                  </a:solidFill>
                </a:ln>
                <a:blipFill>
                  <a:blip r:embed="rId2"/>
                  <a:tile tx="0" ty="0" sx="100000" sy="100000" flip="none" algn="tl"/>
                </a:blipFill>
              </a:rPr>
              <a:t>  асесора і одружився з Марією Іванівною </a:t>
            </a:r>
            <a:r>
              <a:rPr lang="uk-UA" dirty="0" err="1" smtClean="0">
                <a:ln>
                  <a:solidFill>
                    <a:srgbClr val="FF3399"/>
                  </a:solidFill>
                </a:ln>
                <a:blipFill>
                  <a:blip r:embed="rId2"/>
                  <a:tile tx="0" ty="0" sx="100000" sy="100000" flip="none" algn="tl"/>
                </a:blipFill>
              </a:rPr>
              <a:t>Косяровською</a:t>
            </a:r>
            <a:r>
              <a:rPr lang="uk-UA" dirty="0" smtClean="0">
                <a:ln>
                  <a:solidFill>
                    <a:srgbClr val="FF3399"/>
                  </a:solidFill>
                </a:ln>
                <a:blipFill>
                  <a:blip r:embed="rId2"/>
                  <a:tile tx="0" ty="0" sx="100000" sy="100000" flip="none" algn="tl"/>
                </a:blipFill>
              </a:rPr>
              <a:t>(1791-1868), яка була із сім’ї поміщиків. За приданим, вона була першою красунею на Полтавщині . Заміж за Василя Афанасійовича  вона вийшла у віці 14 років. У сім’ї, окрім Миколая, було ще п’ятеро дітей. </a:t>
            </a:r>
            <a:endParaRPr lang="ru-RU" sz="2800" dirty="0" smtClean="0">
              <a:ln>
                <a:solidFill>
                  <a:srgbClr val="FF3399"/>
                </a:solidFill>
              </a:ln>
              <a:blipFill>
                <a:blip r:embed="rId2"/>
                <a:tile tx="0" ty="0" sx="100000" sy="100000" flip="none" algn="tl"/>
              </a:blip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dirty="0" err="1" smtClean="0"/>
              <a:t>Батьківський</a:t>
            </a:r>
            <a:r>
              <a:rPr lang="ru-RU" dirty="0" smtClean="0"/>
              <a:t> </a:t>
            </a:r>
            <a:r>
              <a:rPr lang="ru-RU" dirty="0" err="1" smtClean="0"/>
              <a:t>будинок</a:t>
            </a:r>
            <a:r>
              <a:rPr lang="ru-RU" dirty="0" smtClean="0"/>
              <a:t> у </a:t>
            </a:r>
            <a:r>
              <a:rPr lang="ru-RU" dirty="0" err="1" smtClean="0"/>
              <a:t>Васильївці</a:t>
            </a:r>
            <a:endParaRPr lang="ru-RU" dirty="0" smtClean="0"/>
          </a:p>
        </p:txBody>
      </p:sp>
      <p:pic>
        <p:nvPicPr>
          <p:cNvPr id="10243" name="Picture 4" descr="gogol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83768" y="2780928"/>
            <a:ext cx="4305300" cy="23114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024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err="1" smtClean="0">
                <a:solidFill>
                  <a:schemeClr val="accent6">
                    <a:lumMod val="50000"/>
                  </a:schemeClr>
                </a:solidFill>
              </a:rPr>
              <a:t>Васильївка</a:t>
            </a:r>
            <a:endParaRPr lang="ru-RU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defRPr/>
            </a:pP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FC000"/>
                </a:solidFill>
              </a:rPr>
              <a:t>Дитячі роки Гоголь провів в маєтку батьків </a:t>
            </a:r>
            <a:r>
              <a:rPr lang="uk-UA" dirty="0" err="1" smtClean="0">
                <a:ln>
                  <a:solidFill>
                    <a:srgbClr val="FFC000"/>
                  </a:solidFill>
                </a:ln>
                <a:solidFill>
                  <a:srgbClr val="FFC000"/>
                </a:solidFill>
              </a:rPr>
              <a:t>Васильївці</a:t>
            </a: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FC000"/>
                </a:solidFill>
              </a:rPr>
              <a:t> (інша назва - </a:t>
            </a:r>
            <a:r>
              <a:rPr lang="uk-UA" dirty="0" err="1" smtClean="0">
                <a:ln>
                  <a:solidFill>
                    <a:srgbClr val="FFC000"/>
                  </a:solidFill>
                </a:ln>
                <a:solidFill>
                  <a:srgbClr val="FFC000"/>
                </a:solidFill>
              </a:rPr>
              <a:t>Яновщина</a:t>
            </a: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FC000"/>
                </a:solidFill>
              </a:rPr>
              <a:t>). Культурним центром краю являлися </a:t>
            </a:r>
            <a:r>
              <a:rPr lang="uk-UA" dirty="0" err="1" smtClean="0">
                <a:ln>
                  <a:solidFill>
                    <a:srgbClr val="FFC000"/>
                  </a:solidFill>
                </a:ln>
                <a:solidFill>
                  <a:srgbClr val="FFC000"/>
                </a:solidFill>
              </a:rPr>
              <a:t>Кибинці</a:t>
            </a: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FC000"/>
                </a:solidFill>
              </a:rPr>
              <a:t>, маєток Трощинського (1754-1829), дальнього родича Гоголів, колишнього міністра, обраного в повітові маршали;  батько Гоголя виконував у нього обов’язки секретаря. В </a:t>
            </a:r>
            <a:r>
              <a:rPr lang="uk-UA" dirty="0" err="1" smtClean="0">
                <a:ln>
                  <a:solidFill>
                    <a:srgbClr val="FFC000"/>
                  </a:solidFill>
                </a:ln>
                <a:solidFill>
                  <a:srgbClr val="FFC000"/>
                </a:solidFill>
              </a:rPr>
              <a:t>Кибинцях</a:t>
            </a: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FC000"/>
                </a:solidFill>
              </a:rPr>
              <a:t> знаходилась велика бібліотека, існував домашній театр, для якого батько Гоголя писав комедії, будучи також його </a:t>
            </a:r>
            <a:r>
              <a:rPr lang="uk-UA" dirty="0" err="1" smtClean="0">
                <a:ln>
                  <a:solidFill>
                    <a:srgbClr val="FFC000"/>
                  </a:solidFill>
                </a:ln>
                <a:solidFill>
                  <a:srgbClr val="FFC000"/>
                </a:solidFill>
              </a:rPr>
              <a:t>дерижером</a:t>
            </a:r>
            <a:r>
              <a:rPr lang="uk-UA" dirty="0" smtClean="0">
                <a:ln>
                  <a:solidFill>
                    <a:srgbClr val="FFC000"/>
                  </a:solidFill>
                </a:ln>
                <a:solidFill>
                  <a:srgbClr val="FFC000"/>
                </a:solidFill>
              </a:rPr>
              <a:t>  та актором. </a:t>
            </a:r>
            <a:endParaRPr lang="ru-RU" dirty="0" smtClean="0">
              <a:ln>
                <a:solidFill>
                  <a:srgbClr val="FFC000"/>
                </a:solidFill>
              </a:ln>
              <a:solidFill>
                <a:srgbClr val="FFC00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ru-RU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err="1" smtClean="0">
                <a:blipFill>
                  <a:blip r:embed="rId2"/>
                  <a:tile tx="0" ty="0" sx="100000" sy="100000" flip="none" algn="tl"/>
                </a:blipFill>
              </a:rPr>
              <a:t>Ніжин</a:t>
            </a:r>
            <a:endParaRPr lang="ru-RU" dirty="0" smtClean="0">
              <a:blipFill>
                <a:blip r:embed="rId2"/>
                <a:tile tx="0" ty="0" sx="100000" sy="100000" flip="none" algn="tl"/>
              </a:blip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lnSpc>
                <a:spcPct val="90000"/>
              </a:lnSpc>
              <a:defRPr/>
            </a:pPr>
            <a:r>
              <a:rPr lang="uk-UA" sz="2400" dirty="0" smtClean="0">
                <a:blipFill>
                  <a:blip r:embed="rId3"/>
                  <a:tile tx="0" ty="0" sx="100000" sy="100000" flip="none" algn="tl"/>
                </a:blipFill>
              </a:rPr>
              <a:t>У 1818-1819 Гоголь разом із братом  Іваном навчався у Полтавському училищі, а потім у 1820-1821, брав уроки у полтавського вчителя </a:t>
            </a:r>
            <a:r>
              <a:rPr lang="uk-UA" sz="2400" dirty="0" err="1" smtClean="0">
                <a:blipFill>
                  <a:blip r:embed="rId3"/>
                  <a:tile tx="0" ty="0" sx="100000" sy="100000" flip="none" algn="tl"/>
                </a:blipFill>
              </a:rPr>
              <a:t>Гавриїла</a:t>
            </a:r>
            <a:r>
              <a:rPr lang="uk-UA" sz="2400" dirty="0" smtClean="0">
                <a:blipFill>
                  <a:blip r:embed="rId3"/>
                  <a:tile tx="0" ty="0" sx="100000" sy="100000" flip="none" algn="tl"/>
                </a:blipFill>
              </a:rPr>
              <a:t> Сорочинського, проживаючи у його квартирі. У травні 1821 вступив у гімназію вищих наук в Ніжині. Там він займався живописом, брав участь у спектаклях – як художник-декоратор і як актор, з особливим успіхом  виконував комічні ролі.  Випробовує себе у різних літературних жанрах (пише елегійні вірші, трагедії, історичні поеми, повісті). Тоді ж пише сатиру «Дещо про Ніжин, або Дурням закон не писаний » (не збереглось)</a:t>
            </a:r>
            <a:endParaRPr lang="ru-RU" sz="2400" dirty="0" smtClean="0">
              <a:blipFill>
                <a:blip r:embed="rId3"/>
                <a:tile tx="0" ty="0" sx="100000" sy="100000" flip="none" algn="tl"/>
              </a:blipFill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ru-RU" sz="2400" dirty="0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dirty="0" err="1" smtClean="0">
                <a:ln w="6350">
                  <a:solidFill>
                    <a:schemeClr val="tx1"/>
                  </a:solidFill>
                  <a:prstDash val="dashDot"/>
                </a:ln>
                <a:solidFill>
                  <a:schemeClr val="accent3">
                    <a:lumMod val="75000"/>
                  </a:schemeClr>
                </a:solidFill>
              </a:rPr>
              <a:t>Ніжин</a:t>
            </a:r>
            <a:r>
              <a:rPr lang="ru-RU" dirty="0" smtClean="0">
                <a:ln w="6350">
                  <a:solidFill>
                    <a:schemeClr val="tx1"/>
                  </a:solidFill>
                  <a:prstDash val="dashDot"/>
                </a:ln>
                <a:solidFill>
                  <a:schemeClr val="accent3">
                    <a:lumMod val="75000"/>
                  </a:schemeClr>
                </a:solidFill>
              </a:rPr>
              <a:t>. </a:t>
            </a:r>
            <a:r>
              <a:rPr lang="ru-RU" dirty="0" err="1" smtClean="0">
                <a:ln w="6350">
                  <a:solidFill>
                    <a:schemeClr val="tx1"/>
                  </a:solidFill>
                  <a:prstDash val="dashDot"/>
                </a:ln>
                <a:solidFill>
                  <a:schemeClr val="accent3">
                    <a:lumMod val="75000"/>
                  </a:schemeClr>
                </a:solidFill>
              </a:rPr>
              <a:t>Гимназія</a:t>
            </a:r>
            <a:r>
              <a:rPr lang="ru-RU" dirty="0" smtClean="0">
                <a:ln w="6350">
                  <a:solidFill>
                    <a:schemeClr val="tx1"/>
                  </a:solidFill>
                  <a:prstDash val="dashDot"/>
                </a:ln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ln w="6350">
                  <a:solidFill>
                    <a:schemeClr val="tx1"/>
                  </a:solidFill>
                  <a:prstDash val="dashDot"/>
                </a:ln>
                <a:solidFill>
                  <a:schemeClr val="accent3">
                    <a:lumMod val="75000"/>
                  </a:schemeClr>
                </a:solidFill>
              </a:rPr>
              <a:t>вищих</a:t>
            </a:r>
            <a:r>
              <a:rPr lang="ru-RU" dirty="0" smtClean="0">
                <a:ln w="6350">
                  <a:solidFill>
                    <a:schemeClr val="tx1"/>
                  </a:solidFill>
                  <a:prstDash val="dashDot"/>
                </a:ln>
                <a:solidFill>
                  <a:schemeClr val="accent3">
                    <a:lumMod val="75000"/>
                  </a:schemeClr>
                </a:solidFill>
              </a:rPr>
              <a:t> наук </a:t>
            </a:r>
          </a:p>
        </p:txBody>
      </p:sp>
      <p:pic>
        <p:nvPicPr>
          <p:cNvPr id="12291" name="Picture 4" descr="gogol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71550" y="1677988"/>
            <a:ext cx="7131050" cy="4125912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47725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smtClean="0">
                <a:ln w="6350">
                  <a:solidFill>
                    <a:srgbClr val="00B0F0"/>
                  </a:solidFill>
                </a:ln>
                <a:solidFill>
                  <a:srgbClr val="00B0F0"/>
                </a:solidFill>
              </a:rPr>
              <a:t>Петербург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0" y="1341438"/>
            <a:ext cx="5651500" cy="5256212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uk-UA" sz="2400" dirty="0" smtClean="0">
                <a:ln>
                  <a:solidFill>
                    <a:srgbClr val="00B0F0"/>
                  </a:solidFill>
                </a:ln>
                <a:solidFill>
                  <a:srgbClr val="00B0F0"/>
                </a:solidFill>
              </a:rPr>
              <a:t>Закінчивши гімназію у 1828 р. , Гоголь у грудні разом з іншим випускником Данилевським (1809-1888), їде до Петербургу. Відчуваючи грошову нестачу Гоголь робить перші літературні проби:  на початку 1829 р. з’являється вірш «Італія» , а на весні того ж року під псевдонімом «В. </a:t>
            </a:r>
            <a:r>
              <a:rPr lang="uk-UA" sz="2400" dirty="0" err="1" smtClean="0">
                <a:ln>
                  <a:solidFill>
                    <a:srgbClr val="00B0F0"/>
                  </a:solidFill>
                </a:ln>
                <a:solidFill>
                  <a:srgbClr val="00B0F0"/>
                </a:solidFill>
              </a:rPr>
              <a:t>Алов</a:t>
            </a:r>
            <a:r>
              <a:rPr lang="uk-UA" sz="2400" dirty="0" smtClean="0">
                <a:ln>
                  <a:solidFill>
                    <a:srgbClr val="00B0F0"/>
                  </a:solidFill>
                </a:ln>
                <a:solidFill>
                  <a:srgbClr val="00B0F0"/>
                </a:solidFill>
              </a:rPr>
              <a:t>» Гоголь пише «ідилію в картинах» «</a:t>
            </a:r>
            <a:r>
              <a:rPr lang="uk-UA" sz="2400" dirty="0" err="1" smtClean="0">
                <a:ln>
                  <a:solidFill>
                    <a:srgbClr val="00B0F0"/>
                  </a:solidFill>
                </a:ln>
                <a:solidFill>
                  <a:srgbClr val="00B0F0"/>
                </a:solidFill>
              </a:rPr>
              <a:t>Ганц</a:t>
            </a:r>
            <a:r>
              <a:rPr lang="uk-UA" sz="2400" dirty="0" smtClean="0">
                <a:ln>
                  <a:solidFill>
                    <a:srgbClr val="00B0F0"/>
                  </a:solidFill>
                </a:ln>
                <a:solidFill>
                  <a:srgbClr val="00B0F0"/>
                </a:solidFill>
              </a:rPr>
              <a:t> </a:t>
            </a:r>
            <a:r>
              <a:rPr lang="uk-UA" sz="2400" dirty="0" err="1" smtClean="0">
                <a:ln>
                  <a:solidFill>
                    <a:srgbClr val="00B0F0"/>
                  </a:solidFill>
                </a:ln>
                <a:solidFill>
                  <a:srgbClr val="00B0F0"/>
                </a:solidFill>
              </a:rPr>
              <a:t>Кюхельгартен</a:t>
            </a:r>
            <a:r>
              <a:rPr lang="uk-UA" sz="2400" dirty="0" smtClean="0">
                <a:ln>
                  <a:solidFill>
                    <a:srgbClr val="00B0F0"/>
                  </a:solidFill>
                </a:ln>
                <a:solidFill>
                  <a:srgbClr val="00B0F0"/>
                </a:solidFill>
              </a:rPr>
              <a:t>». Поема викликала різкі та </a:t>
            </a:r>
            <a:r>
              <a:rPr lang="uk-UA" sz="2400" dirty="0" err="1" smtClean="0">
                <a:ln>
                  <a:solidFill>
                    <a:srgbClr val="00B0F0"/>
                  </a:solidFill>
                </a:ln>
                <a:solidFill>
                  <a:srgbClr val="00B0F0"/>
                </a:solidFill>
              </a:rPr>
              <a:t>насішливі</a:t>
            </a:r>
            <a:r>
              <a:rPr lang="uk-UA" sz="2400" dirty="0" smtClean="0">
                <a:ln>
                  <a:solidFill>
                    <a:srgbClr val="00B0F0"/>
                  </a:solidFill>
                </a:ln>
                <a:solidFill>
                  <a:srgbClr val="00B0F0"/>
                </a:solidFill>
              </a:rPr>
              <a:t> відголоси Н. А. Полевого і пізніше співчутливі відголос О. М. Сомова (1830 р.), що посилило тяжкий настрій Гоголя. </a:t>
            </a:r>
          </a:p>
          <a:p>
            <a:pPr>
              <a:lnSpc>
                <a:spcPct val="80000"/>
              </a:lnSpc>
              <a:defRPr/>
            </a:pPr>
            <a:endParaRPr lang="ru-RU" sz="2400" dirty="0" smtClean="0">
              <a:ln>
                <a:solidFill>
                  <a:srgbClr val="00B0F0"/>
                </a:solidFill>
              </a:ln>
              <a:solidFill>
                <a:srgbClr val="00B0F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ru-RU" sz="2200" dirty="0" smtClean="0"/>
          </a:p>
        </p:txBody>
      </p:sp>
      <p:pic>
        <p:nvPicPr>
          <p:cNvPr id="22529" name="Picture 1" descr="C:\Users\Иришка&amp;Юляшка\Desktop\Снимок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1412776"/>
            <a:ext cx="3499931" cy="42484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2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ln w="6350">
                  <a:solidFill>
                    <a:srgbClr val="00B0F0"/>
                  </a:solidFill>
                </a:ln>
                <a:solidFill>
                  <a:srgbClr val="00B0F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114300" dist="101600" dir="2700000" algn="tl" rotWithShape="0">
                    <a:srgbClr val="000000">
                      <a:alpha val="40000"/>
                    </a:srgbClr>
                  </a:outerShdw>
                  <a:reflection blurRad="6350" stA="55000" endA="50" endPos="85000" dist="60007" dir="5400000" sy="-100000" algn="bl" rotWithShape="0"/>
                </a:effectLst>
              </a:rPr>
              <a:t>Творчість Гоголя поділяється н три цикли</a:t>
            </a:r>
            <a:endParaRPr lang="ru-RU" dirty="0">
              <a:ln w="6350">
                <a:solidFill>
                  <a:srgbClr val="00B0F0"/>
                </a:solidFill>
              </a:ln>
              <a:solidFill>
                <a:srgbClr val="00B0F0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outerShdw blurRad="114300" dist="101600" dir="2700000" algn="tl" rotWithShape="0">
                  <a:srgbClr val="000000">
                    <a:alpha val="40000"/>
                  </a:srgbClr>
                </a:outerShdw>
                <a:reflection blurRad="6350" stA="55000" endA="50" endPos="85000" dist="60007" dir="5400000" sy="-100000" algn="bl" rotWithShape="0"/>
              </a:effectLst>
            </a:endParaRPr>
          </a:p>
        </p:txBody>
      </p:sp>
      <p:pic>
        <p:nvPicPr>
          <p:cNvPr id="1026" name="Picture 2" descr="D:\юлия\гоголь\gogol2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4425" y="1585913"/>
            <a:ext cx="6540500" cy="508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380</TotalTime>
  <Words>770</Words>
  <Application>Microsoft Office PowerPoint</Application>
  <PresentationFormat>Экран (4:3)</PresentationFormat>
  <Paragraphs>49</Paragraphs>
  <Slides>19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Апекс</vt:lpstr>
      <vt:lpstr>Слайд 1</vt:lpstr>
      <vt:lpstr>МарІя Іванівна та   Василь Афанасійович</vt:lpstr>
      <vt:lpstr>Сім'я </vt:lpstr>
      <vt:lpstr>Батьківський будинок у Васильївці</vt:lpstr>
      <vt:lpstr>Васильївка</vt:lpstr>
      <vt:lpstr>Ніжин</vt:lpstr>
      <vt:lpstr>Ніжин. Гимназія вищих наук </vt:lpstr>
      <vt:lpstr>Петербург</vt:lpstr>
      <vt:lpstr>Творчість Гоголя поділяється н три цикли</vt:lpstr>
      <vt:lpstr>Перший цикл</vt:lpstr>
      <vt:lpstr>До першого циклу відноситься збірка повістей «Вечора на хуторі поблизу Диканьки» До збірника входить: </vt:lpstr>
      <vt:lpstr>Другий цикл</vt:lpstr>
      <vt:lpstr>Слайд 13</vt:lpstr>
      <vt:lpstr>Третій цикл</vt:lpstr>
      <vt:lpstr>Москва</vt:lpstr>
      <vt:lpstr>Будинок №7 на Микитськом бульварі. Тут Гоголь  прожив свої останні пять років</vt:lpstr>
      <vt:lpstr>Останні місяці життя</vt:lpstr>
      <vt:lpstr>Похорони письменника відбулися при великій кількості людей на цвинтарі  Свято-Данилівському  монастиря, а у 1931 рештки Гоголя були перезахоронені  на Новодівичему цвинтарі.  </vt:lpstr>
      <vt:lpstr>Могила Гоголя на Новодівичему цвитнарі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Иришка&amp;Юляшка</dc:creator>
  <cp:lastModifiedBy>Иришка&amp;Юляшка</cp:lastModifiedBy>
  <cp:revision>42</cp:revision>
  <dcterms:created xsi:type="dcterms:W3CDTF">2012-01-21T20:31:53Z</dcterms:created>
  <dcterms:modified xsi:type="dcterms:W3CDTF">2012-01-22T17:48:28Z</dcterms:modified>
</cp:coreProperties>
</file>