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214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5C579-DB39-44BB-B7E3-BFFE1F5C15CE}" type="datetimeFigureOut">
              <a:rPr lang="ru-RU" smtClean="0"/>
              <a:t>05.06.2014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BC24C-FA1D-4ED2-A385-8354EE3A74C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BC24C-FA1D-4ED2-A385-8354EE3A74CD}" type="slidenum">
              <a:rPr lang="uk-UA" smtClean="0"/>
              <a:t>13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5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90" y="0"/>
            <a:ext cx="635798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i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tx1">
                      <a:lumMod val="50000"/>
                      <a:lumOff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Анна</a:t>
            </a:r>
            <a:r>
              <a:rPr lang="en-US" sz="6600" b="1" i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tx1">
                      <a:lumMod val="50000"/>
                      <a:lumOff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uk-UA" sz="6600" b="1" i="1" cap="none" spc="0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228600">
                    <a:schemeClr val="tx1">
                      <a:lumMod val="50000"/>
                      <a:lumOff val="5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Ахматова</a:t>
            </a:r>
            <a:endParaRPr lang="ru-RU" sz="6600" b="1" i="1" cap="none" spc="0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228600">
                  <a:schemeClr val="tx1">
                    <a:lumMod val="50000"/>
                    <a:lumOff val="5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94" y="8066782"/>
            <a:ext cx="6072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Monotype Corsiva" pitchFamily="66" charset="0"/>
              </a:rPr>
              <a:t>Я – голос ваш, жар вашего дыханья,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en-US" sz="2800" dirty="0" smtClean="0">
                <a:latin typeface="Monotype Corsiva" pitchFamily="66" charset="0"/>
              </a:rPr>
              <a:t>		</a:t>
            </a:r>
            <a:r>
              <a:rPr lang="ru-RU" sz="2800" dirty="0" smtClean="0">
                <a:latin typeface="Monotype Corsiva" pitchFamily="66" charset="0"/>
              </a:rPr>
              <a:t>Я – отраженье вашего лица.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9" name="Рисунок 8" descr="0c2c5c8cbc96c7cb279e70effeab5e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56" y="1142976"/>
            <a:ext cx="5286412" cy="6984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80" y="0"/>
            <a:ext cx="6286520" cy="917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З початком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Другої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Ахматову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евакуювали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в Москву, а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— у Ташкент, де вона жила до 1944 року. В роки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вона створила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яскравий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цикл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патріотичних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віршів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(«Клятва», «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Мужність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en-US" sz="205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050" dirty="0" smtClean="0">
                <a:latin typeface="Times New Roman" pitchFamily="18" charset="0"/>
                <a:cs typeface="Times New Roman" pitchFamily="18" charset="0"/>
              </a:rPr>
              <a:t>x. 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Статуя», «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Літнім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саду «та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повернення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Ленінград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поетеса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опублікувала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віршів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у журналах «Ленинград»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«Звезда», а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незабаром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розпочалася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чергова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кампанія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проти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антирадянських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Ахматової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. 14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серпня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1946 р. у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пресі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з'явилася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горезвісна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постанова ЦК ВКП(б) «Про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журнали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«Звезда» та «Ленинград», у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ідеологічно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чужа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поетеси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піддана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анафемі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. «Тематика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Ахматової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наскрізь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індивідуалістична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, —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проголошував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доповіді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тодішній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партійний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ідеолог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О. Жданов. — До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вбозтва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обмежений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діапазон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, —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оскаженілої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панійки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метається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поміж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будуаром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молитовнею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Основне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любовно-еротичні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мотиви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переплетені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мотивами суму, туги,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містики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приреченості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то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черниця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блудниця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вірніше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блудниця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черниця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блуд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змішаний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молитвою».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Президія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правління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Спілки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письменників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СРСР 7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вересня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1946 р.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ухвалила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рішення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виключення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Анни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Ахматової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лав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письменницької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організації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цієї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постанови Ахматова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замовчала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продовжувала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писати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«у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шухляду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». В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цей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час вона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укладала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збірки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власних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віршів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сподіваючись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на те,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вийдуть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друком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. До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безумовних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шедеврів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лірики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належать «У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спогадів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три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епохи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...», «Сон», «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Ізнову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осінь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суне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Тамерланом...», «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Вервиця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чотиривіршів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5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05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50" dirty="0" smtClean="0">
                <a:latin typeface="Times New Roman" pitchFamily="18" charset="0"/>
                <a:cs typeface="Times New Roman" pitchFamily="18" charset="0"/>
              </a:rPr>
            </a:br>
            <a:endParaRPr lang="ru-RU" sz="2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42" y="285720"/>
            <a:ext cx="292895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Визначним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літературно-художнім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набутком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тогочасної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стала «Поема без героя»,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відображена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цілюща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атмосфера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минулої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срібної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епохи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невідворотний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пропущені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через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совість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ліричної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героїні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плани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минулого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теперішнього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майбутнього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постійно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перетинаються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епоха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відображається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дзеркалі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42" y="6429388"/>
            <a:ext cx="635795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Наприкінці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Ахматової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прийшло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світове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 1964 р.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Римі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присуджена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Міжнародна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літературна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премія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Етна-Таорміна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нагоди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50-ліття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літературної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за книгу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вибраних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творів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видану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Італії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ж року, 15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грудня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Оксфордський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університет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Англія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присудив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Ахматовій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почесного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доктора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літератури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ЛУКНИЦКИЙ.-А.-АХМАТОВА-и-Н.-ПУНИН.-ВО-ДВОРЕ-ФОНТАННОГО-ДОМА-1920г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62" y="285720"/>
            <a:ext cx="3304704" cy="51435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00042" y="5500694"/>
            <a:ext cx="6143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(«Я пишу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дзеркальним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письмом... «), а душа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бачить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відображення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епосі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Коровін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Своєрідним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підсумком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повоєнної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лірики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Ахматової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збірка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Біг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часу» («Бег времени», 1965).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>
                <a:lumMod val="6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80" y="0"/>
            <a:ext cx="62865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Переживши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чотири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інфаркти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Ахматова померла 5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1966 року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підмосковному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Домодедово,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кардіологічному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санаторії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Поховали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поетесу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Комаровському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кладовищі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Ленінграда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1234882669Ahmatova.JPG"/>
          <p:cNvPicPr>
            <a:picLocks noChangeAspect="1"/>
          </p:cNvPicPr>
          <p:nvPr/>
        </p:nvPicPr>
        <p:blipFill>
          <a:blip r:embed="rId2" cstate="print"/>
          <a:srcRect r="-474" b="2841"/>
          <a:stretch>
            <a:fillRect/>
          </a:stretch>
        </p:blipFill>
        <p:spPr>
          <a:xfrm>
            <a:off x="857232" y="1519795"/>
            <a:ext cx="5500726" cy="7409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500166"/>
            <a:ext cx="6858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Презентацію виконала</a:t>
            </a:r>
          </a:p>
          <a:p>
            <a:pPr algn="ctr"/>
            <a:r>
              <a:rPr lang="uk-UA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Учениця 11-А класу</a:t>
            </a:r>
          </a:p>
          <a:p>
            <a:pPr algn="ctr"/>
            <a:r>
              <a:rPr lang="uk-UA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ЗОШ№32</a:t>
            </a:r>
          </a:p>
          <a:p>
            <a:pPr algn="ctr"/>
            <a:r>
              <a:rPr lang="uk-UA" sz="6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Шавурська</a:t>
            </a:r>
            <a:r>
              <a:rPr lang="uk-UA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itchFamily="66" charset="0"/>
              </a:rPr>
              <a:t> Марія</a:t>
            </a:r>
          </a:p>
          <a:p>
            <a:endParaRPr lang="uk-UA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42" y="142844"/>
            <a:ext cx="6143668" cy="17473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b="1" dirty="0" err="1" smtClean="0">
                <a:ln w="11430"/>
                <a:latin typeface="Times New Roman" pitchFamily="18" charset="0"/>
                <a:cs typeface="Times New Roman" pitchFamily="18" charset="0"/>
              </a:rPr>
              <a:t>народженні</a:t>
            </a:r>
            <a:r>
              <a:rPr lang="ru-RU" sz="2800" b="1" dirty="0" smtClean="0">
                <a:ln w="11430"/>
                <a:latin typeface="Times New Roman" pitchFamily="18" charset="0"/>
                <a:cs typeface="Times New Roman" pitchFamily="18" charset="0"/>
              </a:rPr>
              <a:t>: Анна </a:t>
            </a:r>
            <a:r>
              <a:rPr lang="ru-RU" sz="2800" b="1" dirty="0" err="1" smtClean="0">
                <a:ln w="11430"/>
                <a:latin typeface="Times New Roman" pitchFamily="18" charset="0"/>
                <a:cs typeface="Times New Roman" pitchFamily="18" charset="0"/>
              </a:rPr>
              <a:t>Андріївна</a:t>
            </a:r>
            <a:r>
              <a:rPr lang="ru-RU" sz="2800" b="1" dirty="0" smtClean="0">
                <a:ln w="11430"/>
                <a:latin typeface="Times New Roman" pitchFamily="18" charset="0"/>
                <a:cs typeface="Times New Roman" pitchFamily="18" charset="0"/>
              </a:rPr>
              <a:t> Горенко </a:t>
            </a:r>
            <a:r>
              <a:rPr lang="en-US" sz="2800" b="1" dirty="0" smtClean="0">
                <a:ln w="11430"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n w="11430"/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err="1" smtClean="0">
                <a:ln w="11430"/>
                <a:latin typeface="Times New Roman" pitchFamily="18" charset="0"/>
                <a:cs typeface="Times New Roman" pitchFamily="18" charset="0"/>
              </a:rPr>
              <a:t>Псевдоніми</a:t>
            </a:r>
            <a:r>
              <a:rPr lang="ru-RU" sz="2800" b="1" dirty="0" smtClean="0">
                <a:ln w="11430"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ln w="11430"/>
                <a:latin typeface="Times New Roman" pitchFamily="18" charset="0"/>
                <a:cs typeface="Times New Roman" pitchFamily="18" charset="0"/>
              </a:rPr>
              <a:t>криптоніми</a:t>
            </a:r>
            <a:r>
              <a:rPr lang="ru-RU" sz="2800" b="1" dirty="0" smtClean="0">
                <a:ln w="11430"/>
                <a:latin typeface="Times New Roman" pitchFamily="18" charset="0"/>
                <a:cs typeface="Times New Roman" pitchFamily="18" charset="0"/>
              </a:rPr>
              <a:t>: Анна </a:t>
            </a:r>
            <a:r>
              <a:rPr lang="ru-RU" sz="2800" b="1" dirty="0" err="1" smtClean="0">
                <a:ln w="11430"/>
                <a:latin typeface="Times New Roman" pitchFamily="18" charset="0"/>
                <a:cs typeface="Times New Roman" pitchFamily="18" charset="0"/>
              </a:rPr>
              <a:t>Андріївна</a:t>
            </a:r>
            <a:r>
              <a:rPr lang="ru-RU" sz="2800" b="1" dirty="0" smtClean="0">
                <a:ln w="11430"/>
                <a:latin typeface="Times New Roman" pitchFamily="18" charset="0"/>
                <a:cs typeface="Times New Roman" pitchFamily="18" charset="0"/>
              </a:rPr>
              <a:t> Ахматова</a:t>
            </a:r>
            <a:endParaRPr lang="ru-RU" sz="2800" b="1" dirty="0">
              <a:ln w="11430"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_4028f_a4c7aca3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42" y="2191219"/>
            <a:ext cx="5929354" cy="629246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9000">
              <a:srgbClr val="FFFF00">
                <a:alpha val="62000"/>
              </a:srgbClr>
            </a:gs>
            <a:gs pos="19000">
              <a:srgbClr val="FFFF00">
                <a:alpha val="62000"/>
              </a:srgbClr>
            </a:gs>
            <a:gs pos="19000">
              <a:srgbClr val="FFFF00">
                <a:alpha val="62000"/>
              </a:srgbClr>
            </a:gs>
            <a:gs pos="19000">
              <a:srgbClr val="FFFF00">
                <a:alpha val="62000"/>
              </a:srgbClr>
            </a:gs>
            <a:gs pos="50000">
              <a:schemeClr val="accent1">
                <a:tint val="44500"/>
                <a:satMod val="160000"/>
              </a:schemeClr>
            </a:gs>
            <a:gs pos="50000">
              <a:schemeClr val="accent1">
                <a:tint val="23500"/>
                <a:satMod val="16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_1646_i_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42" y="214282"/>
            <a:ext cx="3214710" cy="4873033"/>
          </a:xfrm>
        </p:spPr>
      </p:pic>
      <p:sp>
        <p:nvSpPr>
          <p:cNvPr id="6" name="Прямоугольник 5"/>
          <p:cNvSpPr/>
          <p:nvPr/>
        </p:nvSpPr>
        <p:spPr>
          <a:xfrm>
            <a:off x="3714752" y="214282"/>
            <a:ext cx="314324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Ахматова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народилася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дачному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передмісті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Одеси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морського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інженера-механіка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капітана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2-го рангу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Андрія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Антоновича Горенка,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Еразмівни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заміжжя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Стогової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Дитячі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роки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майбутня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поетеса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провела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Царському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переїхала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Горенків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1891 р.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42" y="5357818"/>
            <a:ext cx="61436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 1900 р. вона вступила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Царськосельську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Марийську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гімназію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спогади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царськосельські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зелена, сира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розкіш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парків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вигін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мене водила няня,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іподром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гарцювали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маленькі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строкаті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лошата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старий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вокзал...»).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розлучення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чоловіком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забрала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дітей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переїхала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1906 р. замешкала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родичів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Києві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2">
                <a:lumMod val="75000"/>
              </a:schemeClr>
            </a:gs>
            <a:gs pos="50000">
              <a:schemeClr val="bg2">
                <a:lumMod val="75000"/>
              </a:schemeClr>
            </a:gs>
            <a:gs pos="50000">
              <a:schemeClr val="bg2">
                <a:lumMod val="9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hmatova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80" y="4786314"/>
            <a:ext cx="6072230" cy="4164511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Прямоугольник 4"/>
          <p:cNvSpPr/>
          <p:nvPr/>
        </p:nvSpPr>
        <p:spPr>
          <a:xfrm>
            <a:off x="428580" y="0"/>
            <a:ext cx="64294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 1907 р. Ахматова вступила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останній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клас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київської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Фундукліївської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гімназії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відтак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навчалася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юридичному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відділенні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Вищих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київських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жіночих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курсів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одруження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видатним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російським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поетом-акмеїстом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Гумільовим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вінчання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відбулося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квітня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1910 р.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Нікольській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церкві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села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Нікольська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Слобідка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 Ахматова стала студенткою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Вищих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історико-літературних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жіночих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курсів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Петербурзі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проминуло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У 1910 та 1911 роках Ахматова разом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чоловіком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двічі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побувала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Парижі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 в 1912 р. —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Італії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них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Лев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Гумільов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майбутній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історик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географ.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хматова_Н.Гумилев_Л.Гумиле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66" y="4357686"/>
            <a:ext cx="6301356" cy="4615681"/>
          </a:xfrm>
        </p:spPr>
      </p:pic>
      <p:sp>
        <p:nvSpPr>
          <p:cNvPr id="5" name="Прямоугольник 4"/>
          <p:cNvSpPr/>
          <p:nvPr/>
        </p:nvSpPr>
        <p:spPr>
          <a:xfrm>
            <a:off x="428604" y="214282"/>
            <a:ext cx="61436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Публікуватися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Ахматова почала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1907 р.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вірш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«На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руці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твоїй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... «у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паризькому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російському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щотижневику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Сіріус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»),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пов'язавши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ранню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творчість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акмеїзмом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Одні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йшли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футуризм,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— в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акмеїзм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Разом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моїми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товаришами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— Мандельштамом, Зенкевичем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Нарбутом — я стала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акмеїсткою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», —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згадувала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пізніше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Ахматова. 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ранній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ліриці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поетеса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творчо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сприйнявши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на-бутки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символізму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відмовилася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символістської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містики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абстрактності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намагаючись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передавати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земний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характер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8449675_ahmatova.jpg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222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317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8580" y="0"/>
            <a:ext cx="6429420" cy="8586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Перша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збірка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Ахматової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Вечір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(«Вечер»)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вийшла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друком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початку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березня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1912 р.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видавництві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«Цех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поетів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накладом 300 прим.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змістовим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наповненням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Вечір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своєрідний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поетичний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щоденник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наявна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зауважив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передмові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збірки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Кузмін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гостра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сприйнятливість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прийняття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сонячній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плоті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внутрішня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трагедійність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свідомості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 книгу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увійшло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46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віршів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написаних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основному, у 1910-1911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pp.</a:t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Друга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поетична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збірка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Ахматової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Вервиця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(«Чётки»), яка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з'явилася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через два роки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Вечора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», принесла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їй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всеросійську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славу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висунула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перші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ряди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російської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З-поміж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численних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критичних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відгуків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збірку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найглибшою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найпроникливішою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Ахматова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вважала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статтю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М. Недоброво,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котрий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підмітив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Вервиці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ліричну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душу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жорстку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надто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м'яку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жорстоку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слізливу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відверто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пануючу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а не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пригноблену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2">
                <a:lumMod val="60000"/>
                <a:lumOff val="40000"/>
                <a:alpha val="68000"/>
              </a:schemeClr>
            </a:gs>
            <a:gs pos="50000">
              <a:schemeClr val="tx2">
                <a:lumMod val="40000"/>
                <a:lumOff val="60000"/>
                <a:alpha val="72000"/>
              </a:schemeClr>
            </a:gs>
            <a:gs pos="69000">
              <a:schemeClr val="tx2">
                <a:lumMod val="20000"/>
                <a:lumOff val="80000"/>
                <a:alpha val="73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80" y="0"/>
            <a:ext cx="6286520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анній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період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Ахматової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завершила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поетична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книга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Біла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зграя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»(«Белая стая», 1917),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позначена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глибокими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роздумами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ліричної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героїні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тривожну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крихкість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непевність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сучасного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Намагаючись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вивищитися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над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проминущим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повсякденним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наблизитися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глибоких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психологічних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етичних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узагальнень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Ахматова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мимовільно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свідомо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виходить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межі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декларованих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акмеїстами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конкретності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відчутності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речевості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образів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мовної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простоти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 першу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чергу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пояснюється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особливостями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світосприйняття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крізь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призму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людської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Натомість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теми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нерозділеного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втраченого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домінувала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у перших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збірках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прийшла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інша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тема —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всеперемагаючого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зцілюючого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Твій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білий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дім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тихий сад лишаю...»,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Відповідь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царевич, я не та...», «Любому»).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поетеса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по-новому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осмислює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тему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батьківщини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війни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пам'яті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совісті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(«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Усамітнення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», «Все забрано: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сила,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...», «Липень 1914», «Молитва»,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Пам'яті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19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липня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1914»). До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визначальних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характерологічних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ознак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поетичної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манери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Ахматової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віднести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філігранне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нюансування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епіграматичність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рефлексійність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сюжетність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ліричних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мініатюр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tx2">
                <a:lumMod val="60000"/>
                <a:lumOff val="40000"/>
                <a:alpha val="68000"/>
              </a:schemeClr>
            </a:gs>
            <a:gs pos="50000">
              <a:schemeClr val="tx2">
                <a:lumMod val="40000"/>
                <a:lumOff val="60000"/>
                <a:alpha val="72000"/>
              </a:schemeClr>
            </a:gs>
            <a:gs pos="69000">
              <a:schemeClr val="tx2">
                <a:lumMod val="20000"/>
                <a:lumOff val="80000"/>
                <a:alpha val="73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42" y="0"/>
            <a:ext cx="6357958" cy="901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квітні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1918 р. Ахматова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розлучилася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Гумільовим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Отримавши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офіційні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документи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розлучення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восени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самого року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вийшла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заміж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за друга М.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Гумільова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В</a:t>
            </a:r>
            <a:r>
              <a:rPr lang="en-US" sz="207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Шилейко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вченого-ассирієзнавця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фахівця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клинописних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Покинути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революційну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Росію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Ахматова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відмовилася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сприйнявши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революцію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неминучу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розплату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гріховність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en-US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7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Внутрішній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конфлікт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поетеси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дійсністю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неприйняття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заперечення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більшовицької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сваволі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відобразилися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збірках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«Подорожник» («Подорожник», 1921) та «</a:t>
            </a:r>
            <a:r>
              <a:rPr lang="en-US" sz="2070" dirty="0" smtClean="0">
                <a:latin typeface="Times New Roman" pitchFamily="18" charset="0"/>
                <a:cs typeface="Times New Roman" pitchFamily="18" charset="0"/>
              </a:rPr>
              <a:t>Anno Domini»(1921),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середини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30-х </a:t>
            </a:r>
            <a:r>
              <a:rPr lang="en-US" sz="2070" dirty="0" smtClean="0">
                <a:latin typeface="Times New Roman" pitchFamily="18" charset="0"/>
                <a:cs typeface="Times New Roman" pitchFamily="18" charset="0"/>
              </a:rPr>
              <a:t>pp. 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настало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вимушене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мовчання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у 1920-х </a:t>
            </a:r>
            <a:r>
              <a:rPr lang="en-US" sz="2070" dirty="0" smtClean="0">
                <a:latin typeface="Times New Roman" pitchFamily="18" charset="0"/>
                <a:cs typeface="Times New Roman" pitchFamily="18" charset="0"/>
              </a:rPr>
              <a:t>pp.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життєва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доля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Ахматової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набула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трагічного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забарвлення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серпні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1921 р.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більшовики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заарештували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без суду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розстріляли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Гумільова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брехливо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звинувативши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контрреволюційній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змові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. У 1925 р. Ахматову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виключили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ленінградського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відділення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Всеросійської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Спілки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письменників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як «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непролетарського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звинувативши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у «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декадентських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настроях»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відриві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соціалістичного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». У 1934 р. на очах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Ахматової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заарештували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О. Мандельштама, а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наступного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року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потрапили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в'язницю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Лев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Гумільов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третій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чоловік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— М.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Пунін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мистецтвознавець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музейний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працівник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. Лев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Гумільов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переживе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арешти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проведе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 у таборах 14 </a:t>
            </a:r>
            <a:r>
              <a:rPr lang="ru-RU" sz="2070" dirty="0" err="1" smtClean="0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7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7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80" y="357158"/>
            <a:ext cx="32147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Восени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1935 р. Ахматова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розпочала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роботу над знаменитою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поемою-циклом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Реквієм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(«Реквием»),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трагічні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події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особистого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нерозривно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переплелися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великою народною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трагедією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значною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мірою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завдяки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оригінальній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поетичній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формі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близькій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народних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голосінь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(О.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Павловський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42" y="6281678"/>
            <a:ext cx="635795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пристрасна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поліфонічна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розповідь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мученицьку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долю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народу («...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смерті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спасенній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боюсь // Забути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гуркіт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зловісних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марусь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//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двері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розчахнуті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нагло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двір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// Про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жінку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вила,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ранений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звір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вперше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опублікована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окремим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виданням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Мюнхені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1963 р. 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Росії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поема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Реквієм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вийшла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друком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 1987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p.,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тексту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поеми-циклу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(пролог, десять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фрагментів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епілог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створювалися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1935 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весни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1940 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42" y="4357686"/>
            <a:ext cx="464345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такому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горі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никнуть гори.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Кам'яніє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тікищем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Незворушні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лиш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в'язниць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затвори,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Поза ними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каторжанські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журба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як смерть,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гірка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(Пер.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Затуливітра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/>
          </a:p>
        </p:txBody>
      </p:sp>
      <p:pic>
        <p:nvPicPr>
          <p:cNvPr id="7" name="Рисунок 6" descr="1327238235_al_book_39675.jpg"/>
          <p:cNvPicPr>
            <a:picLocks noChangeAspect="1"/>
          </p:cNvPicPr>
          <p:nvPr/>
        </p:nvPicPr>
        <p:blipFill>
          <a:blip r:embed="rId2" cstate="print"/>
          <a:srcRect l="8203" t="6836" r="15624" b="7910"/>
          <a:stretch>
            <a:fillRect/>
          </a:stretch>
        </p:blipFill>
        <p:spPr>
          <a:xfrm>
            <a:off x="3786190" y="357158"/>
            <a:ext cx="2831765" cy="4225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1210</Words>
  <Application>Microsoft Office PowerPoint</Application>
  <PresentationFormat>Экран (4:3)</PresentationFormat>
  <Paragraphs>23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При народженні: Анна Андріївна Горенко  Псевдоніми, криптоніми: Анна Андріївна Ахматова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18</cp:revision>
  <dcterms:modified xsi:type="dcterms:W3CDTF">2014-06-05T13:53:09Z</dcterms:modified>
</cp:coreProperties>
</file>