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8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0EE346-491C-472F-A99A-F8ABD289DE6E}" type="datetimeFigureOut">
              <a:rPr lang="ru-RU" smtClean="0"/>
              <a:t>15.12.2013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833ADD-FCED-44BD-94C0-9942C28433C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E%D1%8F%D1%81_%D0%B0%D1%81%D1%82%D0%B5%D1%80%D0%BE%D1%97%D0%B4%D1%96%D0%B2" TargetMode="External"/><Relationship Id="rId2" Type="http://schemas.openxmlformats.org/officeDocument/2006/relationships/hyperlink" Target="http://uk.wikipedia.org/wiki/%D0%90%D1%81%D1%82%D0%B5%D1%80%D0%BE%D1%97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5%D1%80%D0%B3%D1%96%D0%B9_%D0%84%D1%81%D0%B5%D0%BD%D1%96%D0%BD" TargetMode="External"/><Relationship Id="rId5" Type="http://schemas.openxmlformats.org/officeDocument/2006/relationships/hyperlink" Target="http://uk.wikipedia.org/wiki/1974" TargetMode="External"/><Relationship Id="rId4" Type="http://schemas.openxmlformats.org/officeDocument/2006/relationships/hyperlink" Target="http://uk.wikipedia.org/wiki/17_%D1%81%D0%B5%D1%80%D0%BF%D0%BD%D1%8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772816"/>
            <a:ext cx="7498080" cy="1143000"/>
          </a:xfrm>
        </p:spPr>
        <p:txBody>
          <a:bodyPr>
            <a:noAutofit/>
          </a:bodyPr>
          <a:lstStyle/>
          <a:p>
            <a:r>
              <a:rPr lang="uk-UA" sz="8800" dirty="0" smtClean="0">
                <a:latin typeface="Monotype Corsiva" pitchFamily="66" charset="0"/>
                <a:cs typeface="Kalinga" pitchFamily="34" charset="0"/>
              </a:rPr>
              <a:t>Єсенін Сергій Олександрович</a:t>
            </a:r>
            <a:br>
              <a:rPr lang="uk-UA" sz="8800" dirty="0" smtClean="0">
                <a:latin typeface="Monotype Corsiva" pitchFamily="66" charset="0"/>
                <a:cs typeface="Kalinga" pitchFamily="34" charset="0"/>
              </a:rPr>
            </a:br>
            <a:endParaRPr lang="ru-RU" sz="8800" dirty="0">
              <a:latin typeface="Monotype Corsiva" pitchFamily="66" charset="0"/>
              <a:cs typeface="Kaling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89040"/>
            <a:ext cx="5796136" cy="18722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жовтня 1895 ( Костянтинове , Рязанської області ) – 28 грудня 1925 (Ленінград)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 descr="https://encrypted-tbn1.gstatic.com/images?q=tbn:ANd9GcT11H16h6nqV4QVk289lbKo2GXY7-Lfsfl_mQq-vLhbS8Znd2-u6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708920"/>
            <a:ext cx="2783664" cy="3847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786210"/>
          </a:xfrm>
        </p:spPr>
        <p:txBody>
          <a:bodyPr>
            <a:noAutofit/>
          </a:bodyPr>
          <a:lstStyle/>
          <a:p>
            <a:r>
              <a:rPr lang="uk-UA" sz="6000" dirty="0" smtClean="0">
                <a:latin typeface="Monotype Corsiva" pitchFamily="66" charset="0"/>
              </a:rPr>
              <a:t>Хронологія творів  </a:t>
            </a:r>
            <a:r>
              <a:rPr lang="uk-UA" sz="6000" dirty="0" smtClean="0">
                <a:latin typeface="Monotype Corsiva" pitchFamily="66" charset="0"/>
              </a:rPr>
              <a:t>С</a:t>
            </a:r>
            <a:r>
              <a:rPr lang="uk-UA" sz="6000" dirty="0" smtClean="0">
                <a:latin typeface="Monotype Corsiva" pitchFamily="66" charset="0"/>
              </a:rPr>
              <a:t>ергія </a:t>
            </a:r>
            <a:r>
              <a:rPr lang="uk-UA" sz="6000" dirty="0" smtClean="0">
                <a:latin typeface="Monotype Corsiva" pitchFamily="66" charset="0"/>
              </a:rPr>
              <a:t>Є</a:t>
            </a:r>
            <a:r>
              <a:rPr lang="uk-UA" sz="6000" dirty="0" smtClean="0">
                <a:latin typeface="Monotype Corsiva" pitchFamily="66" charset="0"/>
              </a:rPr>
              <a:t>сеніна</a:t>
            </a:r>
            <a:r>
              <a:rPr lang="uk-UA" sz="6000" dirty="0" smtClean="0">
                <a:latin typeface="Monotype Corsiva" pitchFamily="66" charset="0"/>
              </a:rPr>
              <a:t>:</a:t>
            </a:r>
            <a:endParaRPr lang="ru-RU" sz="60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538152" cy="48691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1914 - Перша </a:t>
            </a:r>
            <a:r>
              <a:rPr lang="ru-RU" dirty="0" err="1" smtClean="0"/>
              <a:t>публікація</a:t>
            </a:r>
            <a:r>
              <a:rPr lang="ru-RU" dirty="0" smtClean="0"/>
              <a:t>: </a:t>
            </a:r>
            <a:r>
              <a:rPr lang="ru-RU" dirty="0" err="1" smtClean="0"/>
              <a:t>вірш</a:t>
            </a:r>
            <a:r>
              <a:rPr lang="ru-RU" dirty="0" smtClean="0"/>
              <a:t> "Береза"</a:t>
            </a:r>
          </a:p>
          <a:p>
            <a:r>
              <a:rPr lang="ru-RU" dirty="0" smtClean="0"/>
              <a:t>1916 -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опублікований</a:t>
            </a:r>
            <a:r>
              <a:rPr lang="ru-RU" dirty="0" smtClean="0"/>
              <a:t> перший </a:t>
            </a:r>
            <a:r>
              <a:rPr lang="ru-RU" dirty="0" err="1" smtClean="0"/>
              <a:t>віршований</a:t>
            </a:r>
            <a:r>
              <a:rPr lang="ru-RU" dirty="0" smtClean="0"/>
              <a:t> </a:t>
            </a:r>
            <a:r>
              <a:rPr lang="ru-RU" dirty="0" err="1" smtClean="0"/>
              <a:t>збірник</a:t>
            </a:r>
            <a:r>
              <a:rPr lang="ru-RU" dirty="0" smtClean="0"/>
              <a:t> </a:t>
            </a:r>
            <a:r>
              <a:rPr lang="ru-RU" dirty="0" err="1" smtClean="0"/>
              <a:t>Єсеніна</a:t>
            </a:r>
            <a:r>
              <a:rPr lang="ru-RU" dirty="0" smtClean="0"/>
              <a:t> "</a:t>
            </a:r>
            <a:r>
              <a:rPr lang="ru-RU" dirty="0" err="1" smtClean="0"/>
              <a:t>Радуниця</a:t>
            </a:r>
            <a:r>
              <a:rPr lang="ru-RU" dirty="0" smtClean="0"/>
              <a:t>".</a:t>
            </a:r>
          </a:p>
          <a:p>
            <a:r>
              <a:rPr lang="ru-RU" dirty="0" smtClean="0"/>
              <a:t>1918 - "</a:t>
            </a:r>
            <a:r>
              <a:rPr lang="ru-RU" dirty="0" err="1" smtClean="0"/>
              <a:t>Преображення</a:t>
            </a:r>
            <a:r>
              <a:rPr lang="ru-RU" dirty="0" smtClean="0"/>
              <a:t>" та "</a:t>
            </a:r>
            <a:r>
              <a:rPr lang="ru-RU" dirty="0" err="1" smtClean="0"/>
              <a:t>Голубень</a:t>
            </a:r>
            <a:r>
              <a:rPr lang="ru-RU" dirty="0" smtClean="0"/>
              <a:t>",</a:t>
            </a:r>
          </a:p>
          <a:p>
            <a:r>
              <a:rPr lang="ru-RU" dirty="0" smtClean="0"/>
              <a:t>1920 - "</a:t>
            </a:r>
            <a:r>
              <a:rPr lang="ru-RU" dirty="0" err="1" smtClean="0"/>
              <a:t>Трерядніца</a:t>
            </a:r>
            <a:r>
              <a:rPr lang="ru-RU" dirty="0" smtClean="0"/>
              <a:t>",</a:t>
            </a:r>
          </a:p>
          <a:p>
            <a:r>
              <a:rPr lang="ru-RU" dirty="0" smtClean="0"/>
              <a:t>1924 - "Москва кабацкая" 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Вірші</a:t>
            </a:r>
            <a:r>
              <a:rPr lang="ru-RU" dirty="0" smtClean="0"/>
              <a:t>",</a:t>
            </a:r>
          </a:p>
          <a:p>
            <a:r>
              <a:rPr lang="ru-RU" dirty="0" smtClean="0"/>
              <a:t>1925 - "</a:t>
            </a:r>
            <a:r>
              <a:rPr lang="ru-RU" dirty="0" err="1" smtClean="0"/>
              <a:t>Перські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"Про </a:t>
            </a:r>
            <a:r>
              <a:rPr lang="ru-RU" dirty="0" err="1" smtClean="0"/>
              <a:t>Росію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Революцію</a:t>
            </a:r>
            <a:r>
              <a:rPr lang="ru-RU" dirty="0" smtClean="0"/>
              <a:t>". На початок 1920-х </a:t>
            </a:r>
            <a:r>
              <a:rPr lang="ru-RU" dirty="0" err="1" smtClean="0"/>
              <a:t>відносяться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твори </a:t>
            </a:r>
            <a:r>
              <a:rPr lang="ru-RU" dirty="0" err="1" smtClean="0"/>
              <a:t>Єсеніна</a:t>
            </a:r>
            <a:r>
              <a:rPr lang="ru-RU" dirty="0" smtClean="0"/>
              <a:t>: </a:t>
            </a:r>
            <a:r>
              <a:rPr lang="ru-RU" dirty="0" err="1" smtClean="0"/>
              <a:t>поеми</a:t>
            </a:r>
            <a:r>
              <a:rPr lang="ru-RU" dirty="0" smtClean="0"/>
              <a:t> "Русь </a:t>
            </a:r>
            <a:r>
              <a:rPr lang="ru-RU" dirty="0" err="1" smtClean="0"/>
              <a:t>йде</a:t>
            </a:r>
            <a:r>
              <a:rPr lang="ru-RU" dirty="0" smtClean="0"/>
              <a:t>", "</a:t>
            </a:r>
            <a:r>
              <a:rPr lang="ru-RU" dirty="0" err="1" smtClean="0"/>
              <a:t>Пісня</a:t>
            </a:r>
            <a:r>
              <a:rPr lang="ru-RU" dirty="0" smtClean="0"/>
              <a:t> про великий </a:t>
            </a:r>
            <a:r>
              <a:rPr lang="ru-RU" dirty="0" err="1" smtClean="0"/>
              <a:t>похід</a:t>
            </a:r>
            <a:r>
              <a:rPr lang="ru-RU" dirty="0" smtClean="0"/>
              <a:t>", "Русь </a:t>
            </a:r>
            <a:r>
              <a:rPr lang="ru-RU" dirty="0" err="1" smtClean="0"/>
              <a:t>радянська</a:t>
            </a:r>
            <a:r>
              <a:rPr lang="ru-RU" dirty="0" smtClean="0"/>
              <a:t>", "Анна </a:t>
            </a:r>
            <a:r>
              <a:rPr lang="ru-RU" dirty="0" err="1" smtClean="0"/>
              <a:t>Снегина</a:t>
            </a:r>
            <a:r>
              <a:rPr lang="ru-RU" dirty="0" smtClean="0"/>
              <a:t>", "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"; </a:t>
            </a:r>
            <a:r>
              <a:rPr lang="ru-RU" dirty="0" err="1" smtClean="0"/>
              <a:t>драматичні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 "</a:t>
            </a:r>
            <a:r>
              <a:rPr lang="ru-RU" dirty="0" err="1" smtClean="0"/>
              <a:t>Пугачов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негідників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Поштова</a:t>
            </a:r>
            <a:r>
              <a:rPr lang="ru-RU" dirty="0" smtClean="0"/>
              <a:t> </a:t>
            </a:r>
            <a:r>
              <a:rPr lang="ru-RU" dirty="0" smtClean="0"/>
              <a:t>марка СРСР </a:t>
            </a:r>
            <a:r>
              <a:rPr lang="ru-RU" dirty="0" err="1" smtClean="0"/>
              <a:t>присвячена</a:t>
            </a:r>
            <a:r>
              <a:rPr lang="ru-RU" dirty="0" smtClean="0"/>
              <a:t> С. О. </a:t>
            </a:r>
            <a:r>
              <a:rPr lang="ru-RU" dirty="0" err="1" smtClean="0"/>
              <a:t>Єсеніну</a:t>
            </a:r>
            <a:r>
              <a:rPr lang="ru-RU" dirty="0" smtClean="0"/>
              <a:t>, 1975 (Каталог ЦФА 4505, Скотт 4369)</a:t>
            </a:r>
          </a:p>
          <a:p>
            <a:endParaRPr lang="ru-RU" dirty="0"/>
          </a:p>
        </p:txBody>
      </p:sp>
      <p:pic>
        <p:nvPicPr>
          <p:cNvPr id="36865" name="Picture 1" descr="C:\Users\TARAS\Desktop\250px-USSR_stamp_S.Esenin_1975_6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76672"/>
            <a:ext cx="5544616" cy="3904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2576 </a:t>
            </a:r>
            <a:r>
              <a:rPr lang="ru-RU" b="1" dirty="0" err="1" smtClean="0"/>
              <a:t>Єсенін</a:t>
            </a:r>
            <a:r>
              <a:rPr lang="ru-RU" dirty="0" smtClean="0"/>
              <a:t> (2576 </a:t>
            </a:r>
            <a:r>
              <a:rPr lang="ru-RU" dirty="0" err="1" smtClean="0"/>
              <a:t>Yesenin</a:t>
            </a:r>
            <a:r>
              <a:rPr lang="ru-RU" dirty="0" smtClean="0"/>
              <a:t>) — </a:t>
            </a:r>
            <a:r>
              <a:rPr lang="ru-RU" dirty="0" err="1" smtClean="0">
                <a:hlinkClick r:id="rId2" tooltip="Астероїд"/>
              </a:rPr>
              <a:t>астероїд</a:t>
            </a:r>
            <a:r>
              <a:rPr lang="ru-RU" dirty="0" smtClean="0"/>
              <a:t> </a:t>
            </a:r>
            <a:r>
              <a:rPr lang="ru-RU" dirty="0" smtClean="0">
                <a:hlinkClick r:id="rId3" tooltip="Пояс астероїдів"/>
              </a:rPr>
              <a:t>головного поясу</a:t>
            </a:r>
            <a:r>
              <a:rPr lang="ru-RU" dirty="0" smtClean="0"/>
              <a:t>, </a:t>
            </a:r>
            <a:r>
              <a:rPr lang="ru-RU" dirty="0" err="1" smtClean="0"/>
              <a:t>відкритий</a:t>
            </a:r>
            <a:r>
              <a:rPr lang="ru-RU" dirty="0" smtClean="0"/>
              <a:t> </a:t>
            </a:r>
            <a:r>
              <a:rPr lang="ru-RU" dirty="0" smtClean="0">
                <a:hlinkClick r:id="rId4" tooltip="17 серпня"/>
              </a:rPr>
              <a:t>17 </a:t>
            </a:r>
            <a:r>
              <a:rPr lang="ru-RU" dirty="0" err="1" smtClean="0">
                <a:hlinkClick r:id="rId4" tooltip="17 серпня"/>
              </a:rPr>
              <a:t>серпня</a:t>
            </a:r>
            <a:r>
              <a:rPr lang="ru-RU" dirty="0" smtClean="0"/>
              <a:t> </a:t>
            </a:r>
            <a:r>
              <a:rPr lang="ru-RU" dirty="0" smtClean="0">
                <a:hlinkClick r:id="rId5" tooltip="1974"/>
              </a:rPr>
              <a:t>1974</a:t>
            </a:r>
            <a:r>
              <a:rPr lang="ru-RU" dirty="0" smtClean="0"/>
              <a:t> року.</a:t>
            </a:r>
          </a:p>
          <a:p>
            <a:r>
              <a:rPr lang="ru-RU" dirty="0" smtClean="0"/>
              <a:t>Названо </a:t>
            </a:r>
            <a:r>
              <a:rPr lang="ru-RU" dirty="0" smtClean="0"/>
              <a:t>на честь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Сергій Єсенін"/>
              </a:rPr>
              <a:t>Сергія</a:t>
            </a:r>
            <a:r>
              <a:rPr lang="ru-RU" dirty="0" smtClean="0">
                <a:hlinkClick r:id="rId6" tooltip="Сергій Єсенін"/>
              </a:rPr>
              <a:t> </a:t>
            </a:r>
            <a:r>
              <a:rPr lang="ru-RU" dirty="0" err="1" smtClean="0">
                <a:hlinkClick r:id="rId6" tooltip="Сергій Єсенін"/>
              </a:rPr>
              <a:t>Єсеніна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3384376" cy="213285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Пам’ятник Єсеніну у Рязані</a:t>
            </a:r>
            <a:br>
              <a:rPr lang="uk-UA" sz="3200" dirty="0" smtClean="0"/>
            </a:br>
            <a:r>
              <a:rPr lang="uk-UA" sz="3200" dirty="0" smtClean="0"/>
              <a:t>2001р.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52120" y="0"/>
            <a:ext cx="2921528" cy="2027312"/>
          </a:xfrm>
        </p:spPr>
        <p:txBody>
          <a:bodyPr>
            <a:normAutofit lnSpcReduction="10000"/>
          </a:bodyPr>
          <a:lstStyle/>
          <a:p>
            <a:r>
              <a:rPr lang="uk-UA" dirty="0" err="1" smtClean="0"/>
              <a:t>Пям’ятник</a:t>
            </a:r>
            <a:r>
              <a:rPr lang="uk-UA" dirty="0" smtClean="0"/>
              <a:t>  у Москві </a:t>
            </a:r>
          </a:p>
          <a:p>
            <a:pPr>
              <a:buNone/>
            </a:pPr>
            <a:r>
              <a:rPr lang="uk-UA" dirty="0" smtClean="0"/>
              <a:t>Сергію Єсеніну</a:t>
            </a:r>
          </a:p>
          <a:p>
            <a:pPr>
              <a:buNone/>
            </a:pPr>
            <a:r>
              <a:rPr lang="uk-UA" dirty="0" smtClean="0"/>
              <a:t>1995 р.</a:t>
            </a:r>
            <a:endParaRPr lang="ru-RU" dirty="0"/>
          </a:p>
        </p:txBody>
      </p:sp>
      <p:pic>
        <p:nvPicPr>
          <p:cNvPr id="34817" name="Picture 1" descr="C:\Users\TARAS\Desktop\240px-Moscow_Tver_blvr_Yesenin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348880"/>
            <a:ext cx="3120008" cy="4160011"/>
          </a:xfrm>
          <a:prstGeom prst="rect">
            <a:avLst/>
          </a:prstGeom>
          <a:noFill/>
        </p:spPr>
      </p:pic>
      <p:pic>
        <p:nvPicPr>
          <p:cNvPr id="5" name="Picture 2" descr="C:\Users\TARAS\Desktop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420888"/>
            <a:ext cx="3096048" cy="4073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03" name="Picture 3" descr="C:\Users\TARAS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3017788" cy="4028903"/>
          </a:xfrm>
          <a:prstGeom prst="rect">
            <a:avLst/>
          </a:prstGeom>
          <a:noFill/>
        </p:spPr>
      </p:pic>
      <p:pic>
        <p:nvPicPr>
          <p:cNvPr id="51204" name="Picture 4" descr="C:\Users\TARAS\Desktop\1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51351">
            <a:off x="685499" y="3741219"/>
            <a:ext cx="2185856" cy="2914475"/>
          </a:xfrm>
          <a:prstGeom prst="rect">
            <a:avLst/>
          </a:prstGeom>
          <a:noFill/>
        </p:spPr>
      </p:pic>
      <p:pic>
        <p:nvPicPr>
          <p:cNvPr id="51205" name="Picture 5" descr="C:\Users\TARAS\Desktop\загруженное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476231">
            <a:off x="3629783" y="639117"/>
            <a:ext cx="4541837" cy="3401994"/>
          </a:xfrm>
          <a:prstGeom prst="rect">
            <a:avLst/>
          </a:prstGeom>
          <a:noFill/>
        </p:spPr>
      </p:pic>
      <p:pic>
        <p:nvPicPr>
          <p:cNvPr id="51206" name="Picture 6" descr="C:\Users\TARAS\Desktop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25047" y="3587566"/>
            <a:ext cx="2618953" cy="3270434"/>
          </a:xfrm>
          <a:prstGeom prst="rect">
            <a:avLst/>
          </a:prstGeom>
          <a:noFill/>
        </p:spPr>
      </p:pic>
      <p:pic>
        <p:nvPicPr>
          <p:cNvPr id="51207" name="Picture 7" descr="C:\Users\TARAS\Desktop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4149080"/>
            <a:ext cx="2667744" cy="2375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latin typeface="Monotype Corsiva" pitchFamily="66" charset="0"/>
              </a:rPr>
              <a:t>Підготувала </a:t>
            </a:r>
          </a:p>
          <a:p>
            <a:r>
              <a:rPr lang="uk-UA" sz="4400" dirty="0" smtClean="0">
                <a:latin typeface="Monotype Corsiva" pitchFamily="66" charset="0"/>
              </a:rPr>
              <a:t>Учениця 11-А класу</a:t>
            </a:r>
          </a:p>
          <a:p>
            <a:r>
              <a:rPr lang="uk-UA" sz="4400" dirty="0" err="1" smtClean="0">
                <a:latin typeface="Monotype Corsiva" pitchFamily="66" charset="0"/>
              </a:rPr>
              <a:t>Костопільської</a:t>
            </a:r>
            <a:r>
              <a:rPr lang="uk-UA" sz="4400" dirty="0" smtClean="0">
                <a:latin typeface="Monotype Corsiva" pitchFamily="66" charset="0"/>
              </a:rPr>
              <a:t> загальноосвітньої</a:t>
            </a:r>
          </a:p>
          <a:p>
            <a:r>
              <a:rPr lang="uk-UA" sz="4400" dirty="0" smtClean="0">
                <a:latin typeface="Monotype Corsiva" pitchFamily="66" charset="0"/>
              </a:rPr>
              <a:t>Школи №3 </a:t>
            </a:r>
            <a:r>
              <a:rPr lang="en-US" sz="4400" i="1" dirty="0" smtClean="0">
                <a:latin typeface="Monotype Corsiva" pitchFamily="66" charset="0"/>
              </a:rPr>
              <a:t>I-III </a:t>
            </a:r>
            <a:r>
              <a:rPr lang="uk-UA" sz="4400" i="1" dirty="0" smtClean="0">
                <a:latin typeface="Monotype Corsiva" pitchFamily="66" charset="0"/>
              </a:rPr>
              <a:t>ступенів</a:t>
            </a:r>
          </a:p>
          <a:p>
            <a:r>
              <a:rPr lang="uk-UA" sz="4400" i="1" dirty="0" smtClean="0">
                <a:latin typeface="Monotype Corsiva" pitchFamily="66" charset="0"/>
              </a:rPr>
              <a:t>Ткач Вікторія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latin typeface="Monotype Corsiva" pitchFamily="66" charset="0"/>
              </a:rPr>
              <a:t>Біографія :</a:t>
            </a:r>
            <a:endParaRPr lang="ru-RU" sz="66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394136" cy="4835624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Костянтинові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Рязанської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1895 року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селянській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Дитинство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Сергія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пройшло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релігійним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відбилося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ранній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поета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Навчався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 — писав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себе.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написав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чимало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віршів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надсилав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московські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петроградські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приїхав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Москви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відвідував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літературно-музичного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гуртка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Івана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Сурикова,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об'єднував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поетів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вихідців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народу.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                                           1914 р.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                                   Фотопортрет</a:t>
            </a:r>
          </a:p>
          <a:p>
            <a:pPr>
              <a:buNone/>
            </a:pPr>
            <a:r>
              <a:rPr lang="uk-UA" dirty="0" smtClean="0"/>
              <a:t>                                                Сергія Єсеніна                                  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         </a:t>
            </a:r>
            <a:endParaRPr lang="ru-RU" dirty="0"/>
          </a:p>
        </p:txBody>
      </p:sp>
      <p:pic>
        <p:nvPicPr>
          <p:cNvPr id="43009" name="Picture 1" descr="C:\Users\TARAS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3219475" cy="4589464"/>
          </a:xfrm>
          <a:prstGeom prst="rect">
            <a:avLst/>
          </a:prstGeom>
          <a:noFill/>
        </p:spPr>
      </p:pic>
      <p:pic>
        <p:nvPicPr>
          <p:cNvPr id="43011" name="Picture 3" descr="http://eseninivera.narod.ru/pictu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429000"/>
            <a:ext cx="1937826" cy="2924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610160" cy="65253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березні</a:t>
            </a:r>
            <a:r>
              <a:rPr lang="ru-RU" dirty="0" smtClean="0"/>
              <a:t> 1913 </a:t>
            </a:r>
            <a:r>
              <a:rPr lang="ru-RU" dirty="0" err="1" smtClean="0"/>
              <a:t>Єсенін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відправляється</a:t>
            </a:r>
            <a:r>
              <a:rPr lang="ru-RU" dirty="0" smtClean="0"/>
              <a:t> в Москву. Тут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влаштовується</a:t>
            </a:r>
            <a:r>
              <a:rPr lang="ru-RU" dirty="0" smtClean="0"/>
              <a:t> </a:t>
            </a:r>
            <a:r>
              <a:rPr lang="ru-RU" dirty="0" err="1" smtClean="0"/>
              <a:t>помічником</a:t>
            </a:r>
            <a:r>
              <a:rPr lang="ru-RU" dirty="0" smtClean="0"/>
              <a:t> </a:t>
            </a:r>
            <a:r>
              <a:rPr lang="ru-RU" dirty="0" err="1" smtClean="0"/>
              <a:t>коректора</a:t>
            </a:r>
            <a:r>
              <a:rPr lang="ru-RU" dirty="0" smtClean="0"/>
              <a:t> в </a:t>
            </a:r>
            <a:r>
              <a:rPr lang="ru-RU" dirty="0" err="1" smtClean="0"/>
              <a:t>друкарню</a:t>
            </a:r>
            <a:r>
              <a:rPr lang="ru-RU" dirty="0" smtClean="0"/>
              <a:t> І. Д. </a:t>
            </a:r>
            <a:r>
              <a:rPr lang="ru-RU" dirty="0" err="1" smtClean="0"/>
              <a:t>Ситіна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Ганна </a:t>
            </a:r>
            <a:r>
              <a:rPr lang="ru-RU" dirty="0" err="1" smtClean="0"/>
              <a:t>Изряднова</a:t>
            </a:r>
            <a:r>
              <a:rPr lang="ru-RU" dirty="0" smtClean="0"/>
              <a:t>, перша дружина </a:t>
            </a:r>
            <a:r>
              <a:rPr lang="ru-RU" dirty="0" err="1" smtClean="0"/>
              <a:t>поета</a:t>
            </a:r>
            <a:r>
              <a:rPr lang="ru-RU" dirty="0" smtClean="0"/>
              <a:t>, так </a:t>
            </a:r>
            <a:r>
              <a:rPr lang="ru-RU" dirty="0" err="1" smtClean="0"/>
              <a:t>описує</a:t>
            </a:r>
            <a:r>
              <a:rPr lang="ru-RU" dirty="0" smtClean="0"/>
              <a:t> </a:t>
            </a:r>
            <a:r>
              <a:rPr lang="ru-RU" dirty="0" err="1" smtClean="0"/>
              <a:t>Єсеніна</a:t>
            </a:r>
            <a:r>
              <a:rPr lang="ru-RU" dirty="0" smtClean="0"/>
              <a:t> тих </a:t>
            </a:r>
            <a:r>
              <a:rPr lang="ru-RU" dirty="0" err="1" smtClean="0"/>
              <a:t>років</a:t>
            </a:r>
            <a:r>
              <a:rPr lang="ru-RU" dirty="0" smtClean="0"/>
              <a:t>: «</a:t>
            </a:r>
            <a:r>
              <a:rPr lang="ru-RU" dirty="0" err="1" smtClean="0"/>
              <a:t>Настрій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занепадницького</a:t>
            </a:r>
            <a:r>
              <a:rPr lang="ru-RU" dirty="0" smtClean="0"/>
              <a:t> - </a:t>
            </a:r>
            <a:r>
              <a:rPr lang="ru-RU" dirty="0" err="1" smtClean="0"/>
              <a:t>він</a:t>
            </a:r>
            <a:r>
              <a:rPr lang="ru-RU" dirty="0" smtClean="0"/>
              <a:t> поет, 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, </a:t>
            </a:r>
            <a:r>
              <a:rPr lang="ru-RU" dirty="0" err="1" smtClean="0"/>
              <a:t>редакції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до </a:t>
            </a:r>
            <a:r>
              <a:rPr lang="ru-RU" dirty="0" err="1" smtClean="0"/>
              <a:t>друку</a:t>
            </a:r>
            <a:r>
              <a:rPr lang="ru-RU" dirty="0" smtClean="0"/>
              <a:t>,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картає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не справою, треба </a:t>
            </a:r>
            <a:r>
              <a:rPr lang="ru-RU" dirty="0" err="1" smtClean="0"/>
              <a:t>працювати</a:t>
            </a:r>
            <a:r>
              <a:rPr lang="ru-RU" dirty="0" smtClean="0"/>
              <a:t> ... </a:t>
            </a:r>
            <a:r>
              <a:rPr lang="ru-RU" dirty="0" err="1" smtClean="0"/>
              <a:t>славилися</a:t>
            </a:r>
            <a:r>
              <a:rPr lang="ru-RU" dirty="0" smtClean="0"/>
              <a:t> за передового,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r>
              <a:rPr lang="ru-RU" dirty="0" smtClean="0"/>
              <a:t>, </a:t>
            </a:r>
            <a:r>
              <a:rPr lang="ru-RU" dirty="0" err="1" smtClean="0"/>
              <a:t>поширював</a:t>
            </a:r>
            <a:r>
              <a:rPr lang="ru-RU" dirty="0" smtClean="0"/>
              <a:t> </a:t>
            </a:r>
            <a:r>
              <a:rPr lang="ru-RU" dirty="0" err="1" smtClean="0"/>
              <a:t>нелегальну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 smtClean="0"/>
              <a:t>. На книги </a:t>
            </a:r>
            <a:r>
              <a:rPr lang="ru-RU" dirty="0" err="1" smtClean="0"/>
              <a:t>накидався</a:t>
            </a:r>
            <a:r>
              <a:rPr lang="ru-RU" dirty="0" smtClean="0"/>
              <a:t>, весь </a:t>
            </a:r>
            <a:r>
              <a:rPr lang="ru-RU" dirty="0" err="1" smtClean="0"/>
              <a:t>вільний</a:t>
            </a:r>
            <a:r>
              <a:rPr lang="ru-RU" dirty="0" smtClean="0"/>
              <a:t> час читав, все свою плату </a:t>
            </a:r>
            <a:r>
              <a:rPr lang="ru-RU" dirty="0" err="1" smtClean="0"/>
              <a:t>витрачав</a:t>
            </a:r>
            <a:r>
              <a:rPr lang="ru-RU" dirty="0" smtClean="0"/>
              <a:t> на книги, </a:t>
            </a:r>
            <a:r>
              <a:rPr lang="ru-RU" dirty="0" err="1" smtClean="0"/>
              <a:t>журнали</a:t>
            </a:r>
            <a:r>
              <a:rPr lang="ru-RU" dirty="0" smtClean="0"/>
              <a:t>, </a:t>
            </a:r>
            <a:r>
              <a:rPr lang="ru-RU" dirty="0" err="1" smtClean="0"/>
              <a:t>аніскільки</a:t>
            </a:r>
            <a:r>
              <a:rPr lang="ru-RU" dirty="0" smtClean="0"/>
              <a:t> не думав, як </a:t>
            </a:r>
            <a:r>
              <a:rPr lang="ru-RU" dirty="0" err="1" smtClean="0"/>
              <a:t>жити</a:t>
            </a:r>
            <a:r>
              <a:rPr lang="ru-RU" dirty="0" smtClean="0"/>
              <a:t> ... ». У </a:t>
            </a:r>
            <a:r>
              <a:rPr lang="ru-RU" dirty="0" err="1" smtClean="0"/>
              <a:t>грудні</a:t>
            </a:r>
            <a:r>
              <a:rPr lang="ru-RU" dirty="0" smtClean="0"/>
              <a:t> 1914 </a:t>
            </a:r>
            <a:r>
              <a:rPr lang="ru-RU" dirty="0" err="1" smtClean="0"/>
              <a:t>Єсенін</a:t>
            </a:r>
            <a:r>
              <a:rPr lang="ru-RU" dirty="0" smtClean="0"/>
              <a:t> </a:t>
            </a:r>
            <a:r>
              <a:rPr lang="ru-RU" dirty="0" err="1" smtClean="0"/>
              <a:t>кидає</a:t>
            </a:r>
            <a:r>
              <a:rPr lang="ru-RU" dirty="0" smtClean="0"/>
              <a:t> роботу </a:t>
            </a:r>
            <a:r>
              <a:rPr lang="ru-RU" dirty="0" err="1" smtClean="0"/>
              <a:t>і</a:t>
            </a:r>
            <a:r>
              <a:rPr lang="ru-RU" dirty="0" smtClean="0"/>
              <a:t>, за словами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Ізрядновой</a:t>
            </a:r>
            <a:r>
              <a:rPr lang="ru-RU" dirty="0" smtClean="0"/>
              <a:t>, «</a:t>
            </a:r>
            <a:r>
              <a:rPr lang="ru-RU" dirty="0" err="1" smtClean="0"/>
              <a:t>віддається</a:t>
            </a:r>
            <a:r>
              <a:rPr lang="ru-RU" dirty="0" smtClean="0"/>
              <a:t> весь </a:t>
            </a:r>
            <a:r>
              <a:rPr lang="ru-RU" dirty="0" err="1" smtClean="0"/>
              <a:t>віршам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Пише</a:t>
            </a:r>
            <a:r>
              <a:rPr lang="ru-RU" dirty="0" smtClean="0"/>
              <a:t> </a:t>
            </a:r>
            <a:r>
              <a:rPr lang="ru-RU" dirty="0" err="1" smtClean="0"/>
              <a:t>цілими</a:t>
            </a:r>
            <a:r>
              <a:rPr lang="ru-RU" dirty="0" smtClean="0"/>
              <a:t> днями. У </a:t>
            </a:r>
            <a:r>
              <a:rPr lang="ru-RU" dirty="0" err="1" smtClean="0"/>
              <a:t>січні</a:t>
            </a:r>
            <a:r>
              <a:rPr lang="ru-RU" dirty="0" smtClean="0"/>
              <a:t> </a:t>
            </a:r>
            <a:r>
              <a:rPr lang="ru-RU" dirty="0" err="1" smtClean="0"/>
              <a:t>друкуються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в </a:t>
            </a:r>
            <a:r>
              <a:rPr lang="ru-RU" dirty="0" err="1" smtClean="0"/>
              <a:t>газеті</a:t>
            </a:r>
            <a:r>
              <a:rPr lang="ru-RU" dirty="0" smtClean="0"/>
              <a:t> "Новина", "Парус", "Зоря" ... ». </a:t>
            </a:r>
            <a:r>
              <a:rPr lang="ru-RU" dirty="0" err="1" smtClean="0"/>
              <a:t>Згадка</a:t>
            </a:r>
            <a:r>
              <a:rPr lang="ru-RU" dirty="0" smtClean="0"/>
              <a:t> </a:t>
            </a:r>
            <a:r>
              <a:rPr lang="ru-RU" dirty="0" err="1" smtClean="0"/>
              <a:t>Ізрядновой</a:t>
            </a:r>
            <a:r>
              <a:rPr lang="ru-RU" dirty="0" smtClean="0"/>
              <a:t> про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нелегальної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пов`язане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Єсеніна</a:t>
            </a:r>
            <a:r>
              <a:rPr lang="ru-RU" dirty="0" smtClean="0"/>
              <a:t> у </a:t>
            </a:r>
            <a:r>
              <a:rPr lang="ru-RU" dirty="0" err="1" smtClean="0"/>
              <a:t>літературно-музичному</a:t>
            </a:r>
            <a:r>
              <a:rPr lang="ru-RU" dirty="0" smtClean="0"/>
              <a:t> </a:t>
            </a:r>
            <a:r>
              <a:rPr lang="ru-RU" dirty="0" err="1" smtClean="0"/>
              <a:t>гуртку</a:t>
            </a:r>
            <a:r>
              <a:rPr lang="ru-RU" dirty="0" smtClean="0"/>
              <a:t> </a:t>
            </a:r>
            <a:r>
              <a:rPr lang="ru-RU" dirty="0" err="1" smtClean="0"/>
              <a:t>селянського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І.Сурікова</a:t>
            </a:r>
            <a:r>
              <a:rPr lang="ru-RU" dirty="0" smtClean="0"/>
              <a:t> - </a:t>
            </a:r>
            <a:r>
              <a:rPr lang="ru-RU" dirty="0" err="1" smtClean="0"/>
              <a:t>зборах</a:t>
            </a:r>
            <a:r>
              <a:rPr lang="ru-RU" dirty="0" smtClean="0"/>
              <a:t> вельми </a:t>
            </a:r>
            <a:r>
              <a:rPr lang="ru-RU" dirty="0" err="1" smtClean="0"/>
              <a:t>строкатому</a:t>
            </a:r>
            <a:r>
              <a:rPr lang="ru-RU" dirty="0" smtClean="0"/>
              <a:t>, як в </a:t>
            </a:r>
            <a:r>
              <a:rPr lang="ru-RU" dirty="0" err="1" smtClean="0"/>
              <a:t>естетичному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 (</a:t>
            </a:r>
            <a:r>
              <a:rPr lang="ru-RU" dirty="0" err="1" smtClean="0"/>
              <a:t>його</a:t>
            </a:r>
            <a:r>
              <a:rPr lang="ru-RU" dirty="0" smtClean="0"/>
              <a:t> членами </a:t>
            </a:r>
            <a:r>
              <a:rPr lang="ru-RU" dirty="0" err="1" smtClean="0"/>
              <a:t>перебували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есери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меншовики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більшовицькому</a:t>
            </a:r>
            <a:r>
              <a:rPr lang="ru-RU" dirty="0" smtClean="0"/>
              <a:t> </a:t>
            </a:r>
            <a:r>
              <a:rPr lang="ru-RU" dirty="0" err="1" smtClean="0"/>
              <a:t>настроєні</a:t>
            </a:r>
            <a:r>
              <a:rPr lang="ru-RU" dirty="0" smtClean="0"/>
              <a:t> </a:t>
            </a:r>
            <a:r>
              <a:rPr lang="ru-RU" dirty="0" err="1" smtClean="0"/>
              <a:t>робітники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0178" name="Picture 2" descr="C:\Users\TARAS\Desktop\a9edbcf529d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620000" cy="5038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3722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Єсенін</a:t>
            </a:r>
            <a:r>
              <a:rPr lang="ru-RU" dirty="0" smtClean="0"/>
              <a:t> </a:t>
            </a:r>
            <a:r>
              <a:rPr lang="ru-RU" dirty="0" err="1" smtClean="0"/>
              <a:t>переїжджає</a:t>
            </a:r>
            <a:r>
              <a:rPr lang="ru-RU" dirty="0" smtClean="0"/>
              <a:t> до Петрограда, де </a:t>
            </a:r>
            <a:r>
              <a:rPr lang="ru-RU" dirty="0" err="1" smtClean="0"/>
              <a:t>особисто</a:t>
            </a:r>
            <a:r>
              <a:rPr lang="ru-RU" dirty="0" smtClean="0"/>
              <a:t> </a:t>
            </a:r>
            <a:r>
              <a:rPr lang="ru-RU" dirty="0" err="1" smtClean="0"/>
              <a:t>знайомиться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О.Блоком.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знайомство</a:t>
            </a:r>
            <a:r>
              <a:rPr lang="ru-RU" dirty="0" smtClean="0"/>
              <a:t> </a:t>
            </a:r>
            <a:r>
              <a:rPr lang="ru-RU" dirty="0" err="1" smtClean="0"/>
              <a:t>окрилило</a:t>
            </a:r>
            <a:r>
              <a:rPr lang="ru-RU" dirty="0" smtClean="0"/>
              <a:t> юнака.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розібратися</a:t>
            </a:r>
            <a:r>
              <a:rPr lang="ru-RU" dirty="0" smtClean="0"/>
              <a:t> у складному </a:t>
            </a:r>
            <a:r>
              <a:rPr lang="ru-RU" dirty="0" err="1" smtClean="0"/>
              <a:t>петроградському</a:t>
            </a:r>
            <a:r>
              <a:rPr lang="ru-RU" dirty="0" smtClean="0"/>
              <a:t> </a:t>
            </a:r>
            <a:r>
              <a:rPr lang="ru-RU" dirty="0" err="1" smtClean="0"/>
              <a:t>літературному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: тут </a:t>
            </a:r>
            <a:r>
              <a:rPr lang="ru-RU" dirty="0" err="1" smtClean="0"/>
              <a:t>існувало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(</a:t>
            </a:r>
            <a:r>
              <a:rPr lang="ru-RU" dirty="0" err="1" smtClean="0"/>
              <a:t>імажинізм</a:t>
            </a:r>
            <a:r>
              <a:rPr lang="ru-RU" dirty="0" smtClean="0"/>
              <a:t>, футуризм). У </a:t>
            </a:r>
            <a:r>
              <a:rPr lang="ru-RU" dirty="0" err="1" smtClean="0"/>
              <a:t>літературних</a:t>
            </a:r>
            <a:r>
              <a:rPr lang="ru-RU" dirty="0" smtClean="0"/>
              <a:t> салонах, де </a:t>
            </a:r>
            <a:r>
              <a:rPr lang="ru-RU" dirty="0" err="1" smtClean="0"/>
              <a:t>Єсенін</a:t>
            </a:r>
            <a:r>
              <a:rPr lang="ru-RU" dirty="0" smtClean="0"/>
              <a:t> читав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«</a:t>
            </a:r>
            <a:r>
              <a:rPr lang="ru-RU" dirty="0" err="1" smtClean="0"/>
              <a:t>селянським</a:t>
            </a:r>
            <a:r>
              <a:rPr lang="ru-RU" dirty="0" smtClean="0"/>
              <a:t> пастушком».</a:t>
            </a:r>
          </a:p>
          <a:p>
            <a:r>
              <a:rPr lang="ru-RU" dirty="0" err="1" smtClean="0"/>
              <a:t>Популярність</a:t>
            </a:r>
            <a:r>
              <a:rPr lang="ru-RU" dirty="0" smtClean="0"/>
              <a:t> </a:t>
            </a:r>
            <a:r>
              <a:rPr lang="ru-RU" dirty="0" err="1" smtClean="0"/>
              <a:t>Єсеніна</a:t>
            </a:r>
            <a:r>
              <a:rPr lang="ru-RU" dirty="0" smtClean="0"/>
              <a:t> </a:t>
            </a:r>
            <a:r>
              <a:rPr lang="ru-RU" dirty="0" err="1" smtClean="0"/>
              <a:t>зростала</a:t>
            </a:r>
            <a:r>
              <a:rPr lang="ru-RU" dirty="0" smtClean="0"/>
              <a:t>, особливо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smtClean="0"/>
              <a:t>«Радуница» </a:t>
            </a:r>
            <a:r>
              <a:rPr lang="ru-RU" dirty="0" smtClean="0"/>
              <a:t>у 1916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1986" name="AutoShape 2" descr="https://encrypted-tbn1.gstatic.com/images?q=tbn:ANd9GcQxlFgjsNxttDWJw0d1NrTgc78Lq_iyzYpNrhVVov1Fwe9-5InMw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987" name="Picture 3" descr="C:\Users\TARAS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556792"/>
            <a:ext cx="2699792" cy="4057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0"/>
            <a:ext cx="8610160" cy="685800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Важливою</a:t>
            </a:r>
            <a:r>
              <a:rPr lang="ru-RU" dirty="0" smtClean="0"/>
              <a:t> стороною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за кордоном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травня</a:t>
            </a:r>
            <a:r>
              <a:rPr lang="ru-RU" dirty="0" smtClean="0"/>
              <a:t> 1922 року по </a:t>
            </a:r>
            <a:r>
              <a:rPr lang="ru-RU" dirty="0" err="1" smtClean="0"/>
              <a:t>серпень</a:t>
            </a:r>
            <a:r>
              <a:rPr lang="ru-RU" dirty="0" smtClean="0"/>
              <a:t> 1923 року). У </a:t>
            </a:r>
            <a:r>
              <a:rPr lang="ru-RU" dirty="0" err="1" smtClean="0"/>
              <a:t>своїйАвтобіографії</a:t>
            </a:r>
            <a:r>
              <a:rPr lang="ru-RU" dirty="0" smtClean="0"/>
              <a:t> </a:t>
            </a:r>
            <a:r>
              <a:rPr lang="ru-RU" dirty="0" err="1" smtClean="0"/>
              <a:t>він</a:t>
            </a:r>
            <a:r>
              <a:rPr lang="ru-RU" dirty="0" smtClean="0"/>
              <a:t> писав: «</a:t>
            </a:r>
            <a:r>
              <a:rPr lang="ru-RU" dirty="0" err="1" smtClean="0"/>
              <a:t>Об'їздив</a:t>
            </a:r>
            <a:r>
              <a:rPr lang="ru-RU" dirty="0" smtClean="0"/>
              <a:t> </a:t>
            </a:r>
            <a:r>
              <a:rPr lang="ru-RU" dirty="0" err="1" smtClean="0"/>
              <a:t>усю</a:t>
            </a:r>
            <a:r>
              <a:rPr lang="ru-RU" dirty="0" smtClean="0"/>
              <a:t> </a:t>
            </a:r>
            <a:r>
              <a:rPr lang="ru-RU" dirty="0" err="1" smtClean="0"/>
              <a:t>Європу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Північну</a:t>
            </a:r>
            <a:r>
              <a:rPr lang="ru-RU" dirty="0" smtClean="0"/>
              <a:t> Америку. </a:t>
            </a:r>
            <a:r>
              <a:rPr lang="ru-RU" dirty="0" err="1" smtClean="0"/>
              <a:t>Задоволений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за все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у </a:t>
            </a:r>
            <a:r>
              <a:rPr lang="ru-RU" dirty="0" err="1" smtClean="0"/>
              <a:t>радянську</a:t>
            </a:r>
            <a:r>
              <a:rPr lang="ru-RU" dirty="0" smtClean="0"/>
              <a:t> </a:t>
            </a:r>
            <a:r>
              <a:rPr lang="ru-RU" dirty="0" err="1" smtClean="0"/>
              <a:t>Росію</a:t>
            </a:r>
            <a:r>
              <a:rPr lang="ru-RU" dirty="0" smtClean="0"/>
              <a:t>.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подобається</a:t>
            </a:r>
            <a:r>
              <a:rPr lang="ru-RU" dirty="0" smtClean="0"/>
              <a:t> </a:t>
            </a:r>
            <a:r>
              <a:rPr lang="ru-RU" dirty="0" err="1" smtClean="0"/>
              <a:t>цивілізація</a:t>
            </a:r>
            <a:r>
              <a:rPr lang="ru-RU" dirty="0" smtClean="0"/>
              <a:t>. Але </a:t>
            </a:r>
            <a:r>
              <a:rPr lang="ru-RU" dirty="0" err="1" smtClean="0"/>
              <a:t>дуже</a:t>
            </a:r>
            <a:r>
              <a:rPr lang="ru-RU" dirty="0" smtClean="0"/>
              <a:t> не люблю Америки…» Характерно,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С.Єсєніна</a:t>
            </a:r>
            <a:r>
              <a:rPr lang="ru-RU" dirty="0" smtClean="0"/>
              <a:t> </a:t>
            </a:r>
            <a:r>
              <a:rPr lang="ru-RU" dirty="0" err="1" smtClean="0"/>
              <a:t>вразило</a:t>
            </a:r>
            <a:r>
              <a:rPr lang="ru-RU" dirty="0" smtClean="0"/>
              <a:t> </a:t>
            </a:r>
            <a:r>
              <a:rPr lang="ru-RU" dirty="0" err="1" smtClean="0"/>
              <a:t>духовне</a:t>
            </a:r>
            <a:r>
              <a:rPr lang="ru-RU" dirty="0" smtClean="0"/>
              <a:t> </a:t>
            </a:r>
            <a:r>
              <a:rPr lang="ru-RU" dirty="0" err="1" smtClean="0"/>
              <a:t>убозтво</a:t>
            </a:r>
            <a:r>
              <a:rPr lang="ru-RU" dirty="0" smtClean="0"/>
              <a:t>. </a:t>
            </a:r>
            <a:r>
              <a:rPr lang="ru-RU" dirty="0" err="1" smtClean="0"/>
              <a:t>Змінилися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погляди на </a:t>
            </a:r>
            <a:r>
              <a:rPr lang="ru-RU" dirty="0" err="1" smtClean="0"/>
              <a:t>рідну</a:t>
            </a:r>
            <a:r>
              <a:rPr lang="ru-RU" dirty="0" smtClean="0"/>
              <a:t> </a:t>
            </a:r>
            <a:r>
              <a:rPr lang="ru-RU" dirty="0" err="1" smtClean="0"/>
              <a:t>країну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повернувшись, </a:t>
            </a:r>
            <a:r>
              <a:rPr lang="ru-RU" dirty="0" err="1" smtClean="0"/>
              <a:t>побачив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нового. І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 став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звертатися</a:t>
            </a:r>
            <a:r>
              <a:rPr lang="ru-RU" dirty="0" smtClean="0"/>
              <a:t> до тематики </a:t>
            </a:r>
            <a:r>
              <a:rPr lang="ru-RU" dirty="0" err="1" smtClean="0"/>
              <a:t>соціалістичних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. Твори </a:t>
            </a:r>
            <a:r>
              <a:rPr lang="ru-RU" dirty="0" err="1" smtClean="0"/>
              <a:t>С.Єсєніна</a:t>
            </a:r>
            <a:r>
              <a:rPr lang="ru-RU" dirty="0" smtClean="0"/>
              <a:t> проникали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журнали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Думав </a:t>
            </a:r>
            <a:r>
              <a:rPr lang="ru-RU" dirty="0" err="1" smtClean="0"/>
              <a:t>улітку</a:t>
            </a:r>
            <a:r>
              <a:rPr lang="ru-RU" dirty="0" smtClean="0"/>
              <a:t> </a:t>
            </a:r>
            <a:r>
              <a:rPr lang="ru-RU" dirty="0" err="1" smtClean="0"/>
              <a:t>поїхати</a:t>
            </a:r>
            <a:r>
              <a:rPr lang="ru-RU" dirty="0" smtClean="0"/>
              <a:t> в </a:t>
            </a:r>
            <a:r>
              <a:rPr lang="ru-RU" dirty="0" err="1" smtClean="0"/>
              <a:t>Італію</a:t>
            </a:r>
            <a:r>
              <a:rPr lang="ru-RU" dirty="0" smtClean="0"/>
              <a:t>, до Максима Горького. Але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задум</a:t>
            </a:r>
            <a:r>
              <a:rPr lang="ru-RU" dirty="0" smtClean="0"/>
              <a:t> </a:t>
            </a:r>
            <a:r>
              <a:rPr lang="ru-RU" dirty="0" err="1" smtClean="0"/>
              <a:t>залишився</a:t>
            </a:r>
            <a:r>
              <a:rPr lang="ru-RU" dirty="0" smtClean="0"/>
              <a:t> </a:t>
            </a:r>
            <a:r>
              <a:rPr lang="ru-RU" dirty="0" err="1" smtClean="0"/>
              <a:t>нездійсненним</a:t>
            </a:r>
            <a:r>
              <a:rPr lang="ru-RU" dirty="0" smtClean="0"/>
              <a:t>: у </a:t>
            </a:r>
            <a:r>
              <a:rPr lang="ru-RU" dirty="0" err="1" smtClean="0"/>
              <a:t>ніч</a:t>
            </a:r>
            <a:r>
              <a:rPr lang="ru-RU" dirty="0" smtClean="0"/>
              <a:t> на 28 </a:t>
            </a:r>
            <a:r>
              <a:rPr lang="ru-RU" dirty="0" err="1" smtClean="0"/>
              <a:t>грудня</a:t>
            </a:r>
            <a:r>
              <a:rPr lang="ru-RU" dirty="0" smtClean="0"/>
              <a:t> 1925 року 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Єсенін</a:t>
            </a:r>
            <a:r>
              <a:rPr lang="ru-RU" dirty="0" smtClean="0"/>
              <a:t> </a:t>
            </a:r>
            <a:r>
              <a:rPr lang="ru-RU" dirty="0" err="1" smtClean="0"/>
              <a:t>покінчив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 </a:t>
            </a:r>
            <a:r>
              <a:rPr lang="ru-RU" dirty="0" err="1" smtClean="0"/>
              <a:t>самогубством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 причини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говорять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. Очевидно, поет не </a:t>
            </a:r>
            <a:r>
              <a:rPr lang="ru-RU" dirty="0" err="1" smtClean="0"/>
              <a:t>знайшов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 у </a:t>
            </a:r>
            <a:r>
              <a:rPr lang="ru-RU" dirty="0" err="1" smtClean="0"/>
              <a:t>Москві</a:t>
            </a:r>
            <a:r>
              <a:rPr lang="ru-RU" dirty="0" smtClean="0"/>
              <a:t>. </a:t>
            </a:r>
            <a:r>
              <a:rPr lang="ru-RU" dirty="0" err="1" smtClean="0"/>
              <a:t>Гнітюча</a:t>
            </a:r>
            <a:r>
              <a:rPr lang="ru-RU" dirty="0" smtClean="0"/>
              <a:t> атмосфера </a:t>
            </a:r>
            <a:r>
              <a:rPr lang="ru-RU" dirty="0" err="1" smtClean="0"/>
              <a:t>була</a:t>
            </a:r>
            <a:r>
              <a:rPr lang="ru-RU" dirty="0" smtClean="0"/>
              <a:t> створена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версією</a:t>
            </a:r>
            <a:r>
              <a:rPr lang="ru-RU" dirty="0" smtClean="0"/>
              <a:t> </a:t>
            </a:r>
            <a:r>
              <a:rPr lang="ru-RU" dirty="0" err="1" smtClean="0"/>
              <a:t>Сергія</a:t>
            </a:r>
            <a:r>
              <a:rPr lang="ru-RU" dirty="0" smtClean="0"/>
              <a:t> </a:t>
            </a:r>
            <a:r>
              <a:rPr lang="ru-RU" dirty="0" err="1" smtClean="0"/>
              <a:t>Єсеніна</a:t>
            </a:r>
            <a:r>
              <a:rPr lang="ru-RU" dirty="0" smtClean="0"/>
              <a:t> вбили за наказом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партійних</a:t>
            </a:r>
            <a:r>
              <a:rPr lang="ru-RU" dirty="0" smtClean="0"/>
              <a:t> </a:t>
            </a:r>
            <a:r>
              <a:rPr lang="ru-RU" dirty="0" err="1" smtClean="0"/>
              <a:t>чинів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9938" name="AutoShape 2" descr="http://upload.wikimedia.org/wikipedia/commons/2/28/%D0%95%D1%81%D0%B5%D0%BD%D0%B8%D0%BD_%D0%A1%D0%B5%D1%80%D0%B3%D0%B5%D0%B9_192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940" name="AutoShape 4" descr="http://upload.wikimedia.org/wikipedia/commons/2/28/%D0%95%D1%81%D0%B5%D0%BD%D0%B8%D0%BD_%D0%A1%D0%B5%D1%80%D0%B3%D0%B5%D0%B9_1924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41" name="Picture 5" descr="C:\Users\TARAS\Desktop\Есенин_Сергей_19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269762"/>
            <a:ext cx="1800200" cy="2588238"/>
          </a:xfrm>
          <a:prstGeom prst="rect">
            <a:avLst/>
          </a:prstGeom>
          <a:noFill/>
        </p:spPr>
      </p:pic>
      <p:pic>
        <p:nvPicPr>
          <p:cNvPr id="39943" name="Picture 7" descr="http://www.hrono.ru/slovo/2002_06/esenin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48680"/>
            <a:ext cx="1981200" cy="2619375"/>
          </a:xfrm>
          <a:prstGeom prst="rect">
            <a:avLst/>
          </a:prstGeom>
          <a:noFill/>
        </p:spPr>
      </p:pic>
      <p:pic>
        <p:nvPicPr>
          <p:cNvPr id="39945" name="Picture 9" descr="https://encrypted-tbn1.gstatic.com/images?q=tbn:ANd9GcR5DCyJC2QimJorhzPns60YiesJ5uJzlsGRqfWYjBGiW5AcY_T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882593"/>
            <a:ext cx="1368152" cy="1975407"/>
          </a:xfrm>
          <a:prstGeom prst="rect">
            <a:avLst/>
          </a:prstGeom>
          <a:noFill/>
        </p:spPr>
      </p:pic>
      <p:pic>
        <p:nvPicPr>
          <p:cNvPr id="39947" name="Picture 11" descr="https://encrypted-tbn2.gstatic.com/images?q=tbn:ANd9GcTZ-wkh494S5GxBS37RDhaD6WX7NJEq89LCgtdK2iv78HRosBbc2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25937">
            <a:off x="3394922" y="4975298"/>
            <a:ext cx="2160240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700" dirty="0" err="1" smtClean="0">
                <a:latin typeface="Monotype Corsiva" pitchFamily="66" charset="0"/>
              </a:rPr>
              <a:t>Єсенін</a:t>
            </a:r>
            <a:r>
              <a:rPr lang="ru-RU" sz="6700" dirty="0" smtClean="0">
                <a:latin typeface="Monotype Corsiva" pitchFamily="66" charset="0"/>
              </a:rPr>
              <a:t> та </a:t>
            </a:r>
            <a:r>
              <a:rPr lang="ru-RU" sz="6700" dirty="0" err="1" smtClean="0">
                <a:latin typeface="Monotype Corsiva" pitchFamily="66" charset="0"/>
              </a:rPr>
              <a:t>Україна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33688" cy="58052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Одна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у </a:t>
            </a:r>
            <a:r>
              <a:rPr lang="ru-RU" dirty="0" err="1" smtClean="0"/>
              <a:t>творчості</a:t>
            </a:r>
            <a:r>
              <a:rPr lang="ru-RU" dirty="0" smtClean="0"/>
              <a:t> С. </a:t>
            </a:r>
            <a:r>
              <a:rPr lang="ru-RU" dirty="0" err="1" smtClean="0"/>
              <a:t>Єсеніна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цікавістю</a:t>
            </a:r>
            <a:r>
              <a:rPr lang="ru-RU" dirty="0" smtClean="0"/>
              <a:t> до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 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. 1922 року поет </a:t>
            </a:r>
            <a:r>
              <a:rPr lang="ru-RU" dirty="0" err="1" smtClean="0"/>
              <a:t>відвідав</a:t>
            </a:r>
            <a:r>
              <a:rPr lang="ru-RU" dirty="0" smtClean="0"/>
              <a:t> </a:t>
            </a:r>
            <a:r>
              <a:rPr lang="ru-RU" dirty="0" err="1" smtClean="0"/>
              <a:t>Харків</a:t>
            </a:r>
            <a:r>
              <a:rPr lang="ru-RU" dirty="0" smtClean="0"/>
              <a:t>,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шевченківські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переклав</a:t>
            </a:r>
            <a:r>
              <a:rPr lang="ru-RU" dirty="0" smtClean="0"/>
              <a:t> на </a:t>
            </a:r>
            <a:r>
              <a:rPr lang="ru-RU" dirty="0" err="1" smtClean="0"/>
              <a:t>російську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шевченкових</a:t>
            </a:r>
            <a:r>
              <a:rPr lang="ru-RU" dirty="0" smtClean="0"/>
              <a:t> </a:t>
            </a:r>
            <a:r>
              <a:rPr lang="ru-RU" dirty="0" err="1" smtClean="0"/>
              <a:t>віршів</a:t>
            </a:r>
            <a:r>
              <a:rPr lang="ru-RU" dirty="0" smtClean="0"/>
              <a:t>. </a:t>
            </a:r>
            <a:r>
              <a:rPr lang="ru-RU" dirty="0" err="1" smtClean="0"/>
              <a:t>Нижче</a:t>
            </a:r>
            <a:r>
              <a:rPr lang="ru-RU" dirty="0" smtClean="0"/>
              <a:t> наведено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вільний</a:t>
            </a:r>
            <a:r>
              <a:rPr lang="ru-RU" dirty="0" smtClean="0"/>
              <a:t> переклад </a:t>
            </a:r>
            <a:r>
              <a:rPr lang="ru-RU" dirty="0" err="1" smtClean="0"/>
              <a:t>російською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уривка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 «Княжна</a:t>
            </a:r>
            <a:r>
              <a:rPr lang="ru-RU" dirty="0" smtClean="0"/>
              <a:t>»:</a:t>
            </a:r>
            <a:endParaRPr lang="ru-RU" dirty="0" smtClean="0"/>
          </a:p>
          <a:p>
            <a:pPr algn="ctr"/>
            <a:r>
              <a:rPr lang="ru-RU" dirty="0" smtClean="0"/>
              <a:t>Село! В душе моей покой,</a:t>
            </a:r>
            <a:br>
              <a:rPr lang="ru-RU" dirty="0" smtClean="0"/>
            </a:br>
            <a:r>
              <a:rPr lang="ru-RU" dirty="0" smtClean="0"/>
              <a:t>Село в </a:t>
            </a:r>
            <a:r>
              <a:rPr lang="ru-RU" dirty="0" err="1" smtClean="0"/>
              <a:t>Украйне</a:t>
            </a:r>
            <a:r>
              <a:rPr lang="ru-RU" dirty="0" smtClean="0"/>
              <a:t> дорогой.</a:t>
            </a:r>
            <a:br>
              <a:rPr lang="ru-RU" dirty="0" smtClean="0"/>
            </a:br>
            <a:r>
              <a:rPr lang="ru-RU" dirty="0" smtClean="0"/>
              <a:t>И полный сказок </a:t>
            </a:r>
            <a:r>
              <a:rPr lang="ru-RU" dirty="0" err="1" smtClean="0"/>
              <a:t>й</a:t>
            </a:r>
            <a:r>
              <a:rPr lang="ru-RU" dirty="0" smtClean="0"/>
              <a:t> чудес.</a:t>
            </a:r>
            <a:br>
              <a:rPr lang="ru-RU" dirty="0" smtClean="0"/>
            </a:br>
            <a:r>
              <a:rPr lang="ru-RU" dirty="0" smtClean="0"/>
              <a:t>Кругом села зеленый лес</a:t>
            </a:r>
            <a:br>
              <a:rPr lang="ru-RU" dirty="0" smtClean="0"/>
            </a:br>
            <a:r>
              <a:rPr lang="ru-RU" dirty="0" smtClean="0"/>
              <a:t>Цветут сады, белеют хаты,</a:t>
            </a:r>
            <a:br>
              <a:rPr lang="ru-RU" dirty="0" smtClean="0"/>
            </a:br>
            <a:r>
              <a:rPr lang="ru-RU" dirty="0" smtClean="0"/>
              <a:t>А на горе стоят палаты.</a:t>
            </a:r>
            <a:br>
              <a:rPr lang="ru-RU" dirty="0" smtClean="0"/>
            </a:br>
            <a:r>
              <a:rPr lang="ru-RU" dirty="0" smtClean="0"/>
              <a:t>И перед крашеным окном</a:t>
            </a:r>
            <a:br>
              <a:rPr lang="ru-RU" dirty="0" smtClean="0"/>
            </a:br>
            <a:r>
              <a:rPr lang="ru-RU" dirty="0" smtClean="0"/>
              <a:t>В зеленых листьях тополя,</a:t>
            </a:r>
            <a:br>
              <a:rPr lang="ru-RU" dirty="0" smtClean="0"/>
            </a:br>
            <a:r>
              <a:rPr lang="ru-RU" dirty="0" smtClean="0"/>
              <a:t>А там все лес и все поля,</a:t>
            </a:r>
            <a:br>
              <a:rPr lang="ru-RU" dirty="0" smtClean="0"/>
            </a:br>
            <a:r>
              <a:rPr lang="ru-RU" dirty="0" smtClean="0"/>
              <a:t>И степь, и горы за Днепром,</a:t>
            </a:r>
            <a:br>
              <a:rPr lang="ru-RU" dirty="0" smtClean="0"/>
            </a:br>
            <a:r>
              <a:rPr lang="ru-RU" dirty="0" smtClean="0"/>
              <a:t>И в небе темно-голубом</a:t>
            </a:r>
            <a:br>
              <a:rPr lang="ru-RU" dirty="0" smtClean="0"/>
            </a:br>
            <a:r>
              <a:rPr lang="ru-RU" dirty="0" smtClean="0"/>
              <a:t>Сам Бог витает над селом.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219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Єсенін Сергій Олександрович </vt:lpstr>
      <vt:lpstr>Біографія :</vt:lpstr>
      <vt:lpstr>Слайд 3</vt:lpstr>
      <vt:lpstr>Слайд 4</vt:lpstr>
      <vt:lpstr>Слайд 5</vt:lpstr>
      <vt:lpstr>Слайд 6</vt:lpstr>
      <vt:lpstr>Слайд 7</vt:lpstr>
      <vt:lpstr>Слайд 8</vt:lpstr>
      <vt:lpstr>Єсенін та Україна </vt:lpstr>
      <vt:lpstr>Хронологія творів  Сергія Єсеніна:</vt:lpstr>
      <vt:lpstr>Слайд 11</vt:lpstr>
      <vt:lpstr>Слайд 12</vt:lpstr>
      <vt:lpstr>Пам’ятник Єсеніну у Рязані 2001р.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TARAS</dc:creator>
  <cp:lastModifiedBy>TARAS</cp:lastModifiedBy>
  <cp:revision>9</cp:revision>
  <dcterms:created xsi:type="dcterms:W3CDTF">2013-12-15T18:17:42Z</dcterms:created>
  <dcterms:modified xsi:type="dcterms:W3CDTF">2013-12-15T19:45:21Z</dcterms:modified>
</cp:coreProperties>
</file>