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71" r:id="rId9"/>
    <p:sldId id="262" r:id="rId10"/>
    <p:sldId id="263" r:id="rId11"/>
    <p:sldId id="265" r:id="rId12"/>
    <p:sldId id="264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342F"/>
    <a:srgbClr val="443630"/>
    <a:srgbClr val="323232"/>
    <a:srgbClr val="3A3A3A"/>
    <a:srgbClr val="261F1C"/>
    <a:srgbClr val="493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578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r="388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2" y="188640"/>
            <a:ext cx="5256584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«На широкому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полі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словесності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російської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у СРСР я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був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одним-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єдиним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вовком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Мені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радили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перефарбувати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шкуру.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Безглузда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порада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Перефарбований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чи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стрижений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вовк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все одно не схожий на пуделя.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Зі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мною і вчинили, як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із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вовком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. І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кілька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років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гнали мене,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згідно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з правилами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ловів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, у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обгородженому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подвір'ї</a:t>
            </a: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».</a:t>
            </a:r>
            <a:b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</a:br>
            <a:r>
              <a:rPr lang="ru-RU" sz="2000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                                                                      </a:t>
            </a:r>
            <a:r>
              <a:rPr lang="ru-RU" sz="2000" i="1" dirty="0" smtClean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М</a:t>
            </a:r>
            <a:r>
              <a:rPr lang="ru-RU" sz="2000" i="1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. Булгаков. </a:t>
            </a:r>
            <a:endParaRPr lang="en-GB" sz="2000" i="1" dirty="0" smtClean="0">
              <a:solidFill>
                <a:srgbClr val="000000"/>
              </a:solidFill>
              <a:latin typeface="Monotype Corsiva"/>
              <a:ea typeface="Calibri"/>
              <a:cs typeface="Arial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З </a:t>
            </a:r>
            <a:r>
              <a:rPr lang="ru-RU" sz="2000" i="1" dirty="0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листа Й. </a:t>
            </a:r>
            <a:r>
              <a:rPr lang="ru-RU" sz="2000" i="1" dirty="0" err="1">
                <a:solidFill>
                  <a:srgbClr val="000000"/>
                </a:solidFill>
                <a:latin typeface="Monotype Corsiva"/>
                <a:ea typeface="Calibri"/>
                <a:cs typeface="Arial"/>
              </a:rPr>
              <a:t>Сталіну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30" name="Picture 6" descr="http://1abzac.ru/wp-content/uploads/2014/04/%D0%9C%D0%B8%D1%85%D0%B0%D0%B8%D0%BB-%D0%91%D1%83%D0%BB%D0%B3%D0%B0%D0%BA%D0%BE%D0%B2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842">
            <a:off x="839757" y="21093"/>
            <a:ext cx="3600517" cy="392373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31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anypics.ru/large/201212/561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9121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077701">
            <a:off x="4616575" y="1179550"/>
            <a:ext cx="238309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443630"/>
                </a:solidFill>
                <a:latin typeface="Monotype Corsiva" panose="03010101010201010101" pitchFamily="66" charset="0"/>
              </a:rPr>
              <a:t>Але 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Перша </a:t>
            </a:r>
            <a:r>
              <a:rPr lang="ru-RU" sz="2000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світова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війна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, </a:t>
            </a:r>
            <a:r>
              <a:rPr lang="ru-RU" sz="2000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революції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000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громадянська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війна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назавжди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розлучили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їх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. </a:t>
            </a:r>
            <a:r>
              <a:rPr lang="ru-RU" sz="2000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Склавши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випускні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іспити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екстерном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, почав </a:t>
            </a:r>
            <a:r>
              <a:rPr lang="ru-RU" sz="2000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працювати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лікарем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 — в </a:t>
            </a:r>
            <a:r>
              <a:rPr lang="ru-RU" sz="2000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Чернівцях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, </a:t>
            </a:r>
            <a:r>
              <a:rPr lang="ru-RU" sz="2000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Кам'янці-Подільському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, </a:t>
            </a:r>
            <a:r>
              <a:rPr lang="ru-RU" sz="2000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Смоленську</a:t>
            </a:r>
            <a:r>
              <a:rPr lang="ru-RU" sz="2000" dirty="0">
                <a:solidFill>
                  <a:srgbClr val="443630"/>
                </a:solidFill>
                <a:latin typeface="Monotype Corsiva" panose="03010101010201010101" pitchFamily="66" charset="0"/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 rot="20153059">
            <a:off x="1903446" y="2248277"/>
            <a:ext cx="2416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443630"/>
                </a:solidFill>
                <a:latin typeface="Monotype Corsiva" panose="03010101010201010101" pitchFamily="66" charset="0"/>
              </a:rPr>
              <a:t>             </a:t>
            </a:r>
            <a:r>
              <a:rPr lang="ru-RU" dirty="0" smtClean="0">
                <a:solidFill>
                  <a:srgbClr val="443630"/>
                </a:solidFill>
                <a:latin typeface="Monotype Corsiva" panose="03010101010201010101" pitchFamily="66" charset="0"/>
              </a:rPr>
              <a:t>У </a:t>
            </a:r>
            <a:r>
              <a:rPr lang="ru-RU" dirty="0">
                <a:solidFill>
                  <a:srgbClr val="443630"/>
                </a:solidFill>
                <a:latin typeface="Monotype Corsiva" panose="03010101010201010101" pitchFamily="66" charset="0"/>
              </a:rPr>
              <a:t>роки </a:t>
            </a:r>
            <a:r>
              <a:rPr lang="ru-RU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навчання</a:t>
            </a:r>
            <a:r>
              <a:rPr lang="ru-RU" dirty="0">
                <a:solidFill>
                  <a:srgbClr val="44363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прийшло</a:t>
            </a:r>
            <a:r>
              <a:rPr lang="ru-RU" dirty="0">
                <a:solidFill>
                  <a:srgbClr val="443630"/>
                </a:solidFill>
                <a:latin typeface="Monotype Corsiva" panose="03010101010201010101" pitchFamily="66" charset="0"/>
              </a:rPr>
              <a:t> перше </a:t>
            </a:r>
            <a:r>
              <a:rPr lang="ru-RU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кохання</a:t>
            </a:r>
            <a:r>
              <a:rPr lang="ru-RU" dirty="0">
                <a:solidFill>
                  <a:srgbClr val="443630"/>
                </a:solidFill>
                <a:latin typeface="Monotype Corsiva" panose="03010101010201010101" pitchFamily="66" charset="0"/>
              </a:rPr>
              <a:t>, у 1913 р. </a:t>
            </a:r>
            <a:r>
              <a:rPr lang="ru-RU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він</a:t>
            </a:r>
            <a:r>
              <a:rPr lang="ru-RU" dirty="0">
                <a:solidFill>
                  <a:srgbClr val="44363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повінчався</a:t>
            </a:r>
            <a:r>
              <a:rPr lang="ru-RU" dirty="0">
                <a:solidFill>
                  <a:srgbClr val="443630"/>
                </a:solidFill>
                <a:latin typeface="Monotype Corsiva" panose="03010101010201010101" pitchFamily="66" charset="0"/>
              </a:rPr>
              <a:t> з </a:t>
            </a:r>
            <a:r>
              <a:rPr lang="ru-RU" dirty="0" err="1">
                <a:solidFill>
                  <a:srgbClr val="443630"/>
                </a:solidFill>
                <a:latin typeface="Monotype Corsiva" panose="03010101010201010101" pitchFamily="66" charset="0"/>
              </a:rPr>
              <a:t>Тетяною</a:t>
            </a:r>
            <a:r>
              <a:rPr lang="ru-RU" dirty="0">
                <a:solidFill>
                  <a:srgbClr val="443630"/>
                </a:solidFill>
                <a:latin typeface="Monotype Corsiva" panose="03010101010201010101" pitchFamily="66" charset="0"/>
              </a:rPr>
              <a:t> Лаппа. </a:t>
            </a:r>
            <a:endParaRPr lang="ru-RU" dirty="0">
              <a:solidFill>
                <a:srgbClr val="443630"/>
              </a:solidFill>
            </a:endParaRPr>
          </a:p>
        </p:txBody>
      </p:sp>
      <p:pic>
        <p:nvPicPr>
          <p:cNvPr id="10244" name="Picture 4" descr="http://img1.liveinternet.ru/images/attach/c/4/84/43/84043727_75570957_764364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3477">
            <a:off x="1043608" y="275260"/>
            <a:ext cx="2408619" cy="1545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upload.wikimedia.org/wikipedia/commons/0/09/Tatyana-Lappa-1910th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3557" r="4325"/>
          <a:stretch/>
        </p:blipFill>
        <p:spPr bwMode="auto">
          <a:xfrm rot="20096923">
            <a:off x="387246" y="3002184"/>
            <a:ext cx="1918018" cy="2255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67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booklya.com.ua/files/books/67107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 bwMode="auto">
          <a:xfrm>
            <a:off x="-29768" y="-34963"/>
            <a:ext cx="3276600" cy="3973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1.liveinternet.ru/images/attach/c/1/58/539/58539223_Mihail_Bulgakov_Sobachie_serd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3"/>
          <a:stretch/>
        </p:blipFill>
        <p:spPr bwMode="auto">
          <a:xfrm>
            <a:off x="0" y="3938934"/>
            <a:ext cx="2047875" cy="2919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se4ever.ru/uploads/posts/2009-02/1233755091_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32" y="-34963"/>
            <a:ext cx="5897168" cy="2599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img1.nevesta.info/content/photo/7600/7505/201002/69310/69310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7"/>
          <a:stretch/>
        </p:blipFill>
        <p:spPr bwMode="auto">
          <a:xfrm>
            <a:off x="3246832" y="2564904"/>
            <a:ext cx="589716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pro4itay.ru/wp-content/uploads/2012/01/mihail-bulgakov-master-i-margarit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491" y="3938934"/>
            <a:ext cx="1864708" cy="2983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96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ru/c/c1/%D0%97%D0%B4%D0%B0%D0%BD%D0%B8%D0%B5_%D0%9C%D0%BE%D1%81%D0%BA%D0%BE%D0%B2%D1%81%D0%BA%D0%BE%D0%B3%D0%BE_%D1%85%D1%83%D0%B4%D0%BE%D0%B6%D0%B5%D1%81%D1%82%D0%B2%D0%B5%D0%BD%D0%BD%D0%BE%D0%B3%D0%BE_%D1%82%D0%B5%D0%B0%D1%82%D1%80%D0%B0_%D0%B2_%D0%9A%D0%B0%D0%BC%D0%B5%D1%80%D0%B3%D0%B5%D1%80%D1%81%D0%BA%D0%BE%D0%BC_%D0%BF%D0%B5%D1%80%D0%B5%D1%83%D0%BB%D0%BA%D0%B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 bwMode="auto">
          <a:xfrm>
            <a:off x="0" y="-8368"/>
            <a:ext cx="5718988" cy="344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i033.radikal.ru/0801/87/b711091dc34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t="13873" r="6522" b="22529"/>
          <a:stretch/>
        </p:blipFill>
        <p:spPr bwMode="auto">
          <a:xfrm>
            <a:off x="0" y="3436883"/>
            <a:ext cx="5718988" cy="342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turizmap.ru/wp-content/uploads/2014/08/teat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6" r="16931"/>
          <a:stretch/>
        </p:blipFill>
        <p:spPr bwMode="auto">
          <a:xfrm>
            <a:off x="5718988" y="-8368"/>
            <a:ext cx="3425012" cy="344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img0.liveinternet.ru/images/attach/b/3/16/155/16155229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-1" r="21491" b="34927"/>
          <a:stretch/>
        </p:blipFill>
        <p:spPr bwMode="auto">
          <a:xfrm>
            <a:off x="5718988" y="3436882"/>
            <a:ext cx="3420562" cy="288837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74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masterberg.net/Bulg_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86" y="0"/>
            <a:ext cx="9162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21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-991"/>
            <a:ext cx="4355975" cy="6868034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Проте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жити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письменникові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залишалося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зовсім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недовго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. У 1939 р.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він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закінчив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п'єсу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«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Батум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» про початок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революційної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діяльності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Сталіна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. На перший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погляд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,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цілком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безневинна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, вона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містила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багато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символів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і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натяків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на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жорстокий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характер і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бездушність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Сталіна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,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його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прагнення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будь-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якою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ціною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здобути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владу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.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Певна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річ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,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усі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ці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натяки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були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розгадані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,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що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призвело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до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нищівної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критики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п'єси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. Все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це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не могло не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позначитися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на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стані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здоров'я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59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письменника</a:t>
            </a:r>
            <a:r>
              <a:rPr lang="ru-RU" sz="259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. </a:t>
            </a:r>
            <a:endParaRPr lang="ru-RU" sz="259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5362" name="Picture 2" descr="http://booklya.com.ua/files/books/46794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82" y="-991"/>
            <a:ext cx="4821605" cy="685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booklya.com.ua/files/books/46794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8" t="71191" r="22900" b="15171"/>
          <a:stretch/>
        </p:blipFill>
        <p:spPr bwMode="auto">
          <a:xfrm>
            <a:off x="1043608" y="4077072"/>
            <a:ext cx="2736304" cy="95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4000453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istral" panose="03090702030407020403" pitchFamily="66" charset="0"/>
              </a:rPr>
              <a:t>БАТУМ</a:t>
            </a:r>
            <a:endParaRPr lang="ru-RU" sz="4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94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s5.postimg.org/72oc2x0h3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dombulgakova.ru/wp-content/uploads/2013/03/14504-0_5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376">
            <a:off x="-141598" y="2905724"/>
            <a:ext cx="4440508" cy="35245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85644">
            <a:off x="-193274" y="298046"/>
            <a:ext cx="6789314" cy="5277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Творчість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Булкагова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має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велике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значення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для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світової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літератури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.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Він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розвивав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філософсько-психологічний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напрям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у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реалізмі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М. Гоголя, Ф.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Достоєвського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, Г. Сенкевича, Л. Толстого.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Булкагов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бачив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en-GB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XX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ст. як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апокаліптичну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епоху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, «час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світових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катастроф». У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його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творах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викриваються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вади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державної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системи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,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лунає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протест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проти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абсурдного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соціального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устрою,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проти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насильства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. </a:t>
            </a:r>
            <a:r>
              <a:rPr lang="ru-RU" sz="2200" dirty="0" smtClean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Але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критичний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пафос </a:t>
            </a:r>
            <a:r>
              <a:rPr lang="en-GB" sz="2200" dirty="0" smtClean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         </a:t>
            </a:r>
            <a:r>
              <a:rPr lang="ru-RU" sz="2200" dirty="0" err="1" smtClean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завжди</a:t>
            </a:r>
            <a:r>
              <a:rPr lang="ru-RU" sz="2200" dirty="0" smtClean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поєднувався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endParaRPr lang="en-GB" sz="2200" dirty="0" smtClean="0">
              <a:solidFill>
                <a:srgbClr val="41342F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200" dirty="0" smtClean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з 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великою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вірою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митця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smtClean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в</a:t>
            </a:r>
            <a:endParaRPr lang="en-GB" sz="2200" dirty="0" smtClean="0">
              <a:solidFill>
                <a:srgbClr val="41342F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200" dirty="0" smtClean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силу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духовності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людини</a:t>
            </a:r>
            <a:r>
              <a:rPr lang="ru-RU" sz="2200" dirty="0" smtClean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,</a:t>
            </a:r>
            <a:endParaRPr lang="en-GB" sz="2200" dirty="0" smtClean="0">
              <a:solidFill>
                <a:srgbClr val="41342F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200" dirty="0" smtClean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у </a:t>
            </a:r>
            <a:r>
              <a:rPr lang="ru-RU" sz="2200" dirty="0" err="1" smtClean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можливість</a:t>
            </a:r>
            <a:endParaRPr lang="en-GB" sz="2200" dirty="0" smtClean="0">
              <a:solidFill>
                <a:srgbClr val="41342F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200" dirty="0" smtClean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її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200" dirty="0" err="1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відродження</a:t>
            </a:r>
            <a:r>
              <a:rPr lang="ru-RU" sz="2200" dirty="0">
                <a:solidFill>
                  <a:srgbClr val="41342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.</a:t>
            </a:r>
            <a:endParaRPr lang="ru-RU" sz="2200" dirty="0">
              <a:solidFill>
                <a:srgbClr val="41342F"/>
              </a:solidFill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075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http://www.nastol.com.ua/large/201309/591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/>
          <a:stretch/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ciudadseva.com/textos/cuentos/rus/bulgakov/mijail_bulgakov_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4885">
            <a:off x="1514549" y="1406644"/>
            <a:ext cx="2410386" cy="32928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676391">
            <a:off x="3846736" y="413293"/>
            <a:ext cx="389143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50" dirty="0" smtClean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―</a:t>
            </a:r>
            <a:r>
              <a:rPr lang="en-GB" sz="2850" dirty="0" smtClean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 </a:t>
            </a:r>
            <a:r>
              <a:rPr lang="ru-RU" sz="2850" dirty="0" err="1" smtClean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російський</a:t>
            </a:r>
            <a:r>
              <a:rPr lang="ru-RU" sz="2850" dirty="0" smtClean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 </a:t>
            </a:r>
            <a:endParaRPr lang="en-GB" sz="2850" dirty="0" smtClean="0">
              <a:solidFill>
                <a:srgbClr val="261F1C"/>
              </a:solidFill>
              <a:effectLst>
                <a:reflection blurRad="6350" stA="55000" endA="50" endPos="85000" dist="60007" dir="5400000" sy="-100000" algn="bl" rotWithShape="0"/>
              </a:effectLst>
              <a:latin typeface="Monotype Corsiva" panose="03010101010201010101" pitchFamily="66" charset="0"/>
            </a:endParaRPr>
          </a:p>
          <a:p>
            <a:r>
              <a:rPr lang="ru-RU" sz="2850" dirty="0" err="1" smtClean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прозаїк</a:t>
            </a:r>
            <a:r>
              <a:rPr lang="ru-RU" sz="2850" dirty="0" smtClean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 </a:t>
            </a:r>
            <a:r>
              <a:rPr lang="ru-RU" sz="2850" dirty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і </a:t>
            </a:r>
            <a:endParaRPr lang="en-GB" sz="2850" dirty="0" smtClean="0">
              <a:solidFill>
                <a:srgbClr val="261F1C"/>
              </a:solidFill>
              <a:effectLst>
                <a:reflection blurRad="6350" stA="55000" endA="50" endPos="85000" dist="60007" dir="5400000" sy="-100000" algn="bl" rotWithShape="0"/>
              </a:effectLst>
              <a:latin typeface="Monotype Corsiva" panose="03010101010201010101" pitchFamily="66" charset="0"/>
            </a:endParaRPr>
          </a:p>
          <a:p>
            <a:r>
              <a:rPr lang="ru-RU" sz="2850" dirty="0" smtClean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драматург</a:t>
            </a:r>
            <a:r>
              <a:rPr lang="ru-RU" sz="2850" dirty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. </a:t>
            </a:r>
            <a:endParaRPr lang="en-GB" sz="2850" dirty="0" smtClean="0">
              <a:solidFill>
                <a:srgbClr val="261F1C"/>
              </a:solidFill>
              <a:effectLst>
                <a:reflection blurRad="6350" stA="55000" endA="50" endPos="85000" dist="60007" dir="5400000" sy="-100000" algn="bl" rotWithShape="0"/>
              </a:effectLst>
              <a:latin typeface="Monotype Corsiva" panose="03010101010201010101" pitchFamily="66" charset="0"/>
            </a:endParaRPr>
          </a:p>
          <a:p>
            <a:r>
              <a:rPr lang="ru-RU" sz="2850" dirty="0" err="1" smtClean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Його</a:t>
            </a:r>
            <a:r>
              <a:rPr lang="ru-RU" sz="2850" dirty="0" smtClean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 </a:t>
            </a:r>
            <a:r>
              <a:rPr lang="ru-RU" sz="2850" dirty="0" err="1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творчості</a:t>
            </a:r>
            <a:r>
              <a:rPr lang="ru-RU" sz="2850" dirty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, </a:t>
            </a:r>
            <a:endParaRPr lang="en-GB" sz="2850" dirty="0" smtClean="0">
              <a:solidFill>
                <a:srgbClr val="261F1C"/>
              </a:solidFill>
              <a:effectLst>
                <a:reflection blurRad="6350" stA="55000" endA="50" endPos="85000" dist="60007" dir="5400000" sy="-100000" algn="bl" rotWithShape="0"/>
              </a:effectLst>
              <a:latin typeface="Monotype Corsiva" panose="03010101010201010101" pitchFamily="66" charset="0"/>
            </a:endParaRPr>
          </a:p>
          <a:p>
            <a:r>
              <a:rPr lang="ru-RU" sz="2850" dirty="0" err="1" smtClean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що</a:t>
            </a:r>
            <a:r>
              <a:rPr lang="ru-RU" sz="2850" dirty="0" smtClean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 </a:t>
            </a:r>
            <a:r>
              <a:rPr lang="ru-RU" sz="2850" dirty="0" err="1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відбивала</a:t>
            </a:r>
            <a:r>
              <a:rPr lang="ru-RU" sz="2850" dirty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 </a:t>
            </a:r>
            <a:endParaRPr lang="en-GB" sz="2850" dirty="0" smtClean="0">
              <a:solidFill>
                <a:srgbClr val="261F1C"/>
              </a:solidFill>
              <a:effectLst>
                <a:reflection blurRad="6350" stA="55000" endA="50" endPos="85000" dist="60007" dir="5400000" sy="-100000" algn="bl" rotWithShape="0"/>
              </a:effectLst>
              <a:latin typeface="Monotype Corsiva" panose="03010101010201010101" pitchFamily="66" charset="0"/>
            </a:endParaRPr>
          </a:p>
          <a:p>
            <a:r>
              <a:rPr lang="ru-RU" sz="2850" dirty="0" smtClean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дух </a:t>
            </a:r>
            <a:r>
              <a:rPr lang="ru-RU" sz="2850" dirty="0" err="1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трагічної</a:t>
            </a:r>
            <a:r>
              <a:rPr lang="ru-RU" sz="2850" dirty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 </a:t>
            </a:r>
            <a:endParaRPr lang="en-GB" sz="2850" dirty="0" smtClean="0">
              <a:solidFill>
                <a:srgbClr val="261F1C"/>
              </a:solidFill>
              <a:effectLst>
                <a:reflection blurRad="6350" stA="55000" endA="50" endPos="85000" dist="60007" dir="5400000" sy="-100000" algn="bl" rotWithShape="0"/>
              </a:effectLst>
              <a:latin typeface="Monotype Corsiva" panose="03010101010201010101" pitchFamily="66" charset="0"/>
            </a:endParaRPr>
          </a:p>
          <a:p>
            <a:pPr algn="r"/>
            <a:r>
              <a:rPr lang="ru-RU" sz="2850" dirty="0" err="1" smtClean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доби</a:t>
            </a:r>
            <a:r>
              <a:rPr lang="ru-RU" sz="2850" dirty="0" smtClean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 </a:t>
            </a:r>
            <a:r>
              <a:rPr lang="ru-RU" sz="2850" dirty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20—30-х </a:t>
            </a:r>
            <a:r>
              <a:rPr lang="ru-RU" sz="2850" dirty="0" err="1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років</a:t>
            </a:r>
            <a:r>
              <a:rPr lang="ru-RU" sz="2850" dirty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 </a:t>
            </a:r>
            <a:r>
              <a:rPr lang="ru-RU" sz="2850" dirty="0" err="1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російської</a:t>
            </a:r>
            <a:r>
              <a:rPr lang="ru-RU" sz="2850" dirty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 </a:t>
            </a:r>
            <a:r>
              <a:rPr lang="ru-RU" sz="2850" dirty="0" err="1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історії</a:t>
            </a:r>
            <a:r>
              <a:rPr lang="ru-RU" sz="2850" dirty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, </a:t>
            </a:r>
            <a:r>
              <a:rPr lang="ru-RU" sz="2850" dirty="0" err="1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був</a:t>
            </a:r>
            <a:r>
              <a:rPr lang="ru-RU" sz="2850" dirty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 </a:t>
            </a:r>
            <a:r>
              <a:rPr lang="ru-RU" sz="2850" dirty="0" err="1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притаманний</a:t>
            </a:r>
            <a:r>
              <a:rPr lang="ru-RU" sz="2850" dirty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 пафос </a:t>
            </a:r>
            <a:r>
              <a:rPr lang="ru-RU" sz="2850" dirty="0" err="1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ствердження</a:t>
            </a:r>
            <a:r>
              <a:rPr lang="ru-RU" sz="2850" dirty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 </a:t>
            </a:r>
            <a:r>
              <a:rPr lang="ru-RU" sz="2850" dirty="0" err="1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загальнолюдських</a:t>
            </a:r>
            <a:r>
              <a:rPr lang="ru-RU" sz="2850" dirty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 </a:t>
            </a:r>
            <a:r>
              <a:rPr lang="ru-RU" sz="2850" dirty="0" err="1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духовних</a:t>
            </a:r>
            <a:r>
              <a:rPr lang="ru-RU" sz="2850" dirty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 </a:t>
            </a:r>
            <a:r>
              <a:rPr lang="ru-RU" sz="2850" dirty="0" err="1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цінностей</a:t>
            </a:r>
            <a:r>
              <a:rPr lang="ru-RU" sz="2850" dirty="0">
                <a:solidFill>
                  <a:srgbClr val="261F1C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Monotype Corsiva" panose="03010101010201010101" pitchFamily="66" charset="0"/>
              </a:rPr>
              <a:t>. </a:t>
            </a:r>
          </a:p>
        </p:txBody>
      </p:sp>
      <p:pic>
        <p:nvPicPr>
          <p:cNvPr id="2056" name="Picture 8" descr="http://img0.liveinternet.ru/images/attach/c/9/107/457/107457974_4397599_88437991_for_rectangle46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445">
            <a:off x="2712937" y="4422246"/>
            <a:ext cx="2448272" cy="1596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68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r="77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65527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Булкагов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народився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15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травня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1891 р. в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Києві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.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Батько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Опанас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Іванович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викладав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у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Київській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духовній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академії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курс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історії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західних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віросповідань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.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Мати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, Варвара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Михайлівна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виховувала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дітей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яких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було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семеро.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Сім'я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дала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майбутньому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письменникові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дуже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багато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—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виховала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у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нього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любов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до </a:t>
            </a:r>
            <a:r>
              <a:rPr lang="ru-RU" sz="2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мистецтва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повагу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до людей і </a:t>
            </a:r>
            <a:endParaRPr lang="en-GB" sz="2400" dirty="0" smtClean="0">
              <a:solidFill>
                <a:schemeClr val="accent1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працелюбність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0500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egodnya.ua/img/ui/_5053b1591558f7b4cd656543e542c0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67" y="0"/>
            <a:ext cx="3810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nteresniy.kiev.ua/storage/imglib/i/znamenitye-kievlyane/pisateli-i-poety/bulgakov/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 b="9960"/>
          <a:stretch/>
        </p:blipFill>
        <p:spPr bwMode="auto">
          <a:xfrm>
            <a:off x="-24617" y="3573017"/>
            <a:ext cx="5368284" cy="32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goloskrima.com/wp-content/uploads/2012/09/gk74-24082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343667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900igr.net/datai/literatura/Biografija-Bulgakova/0011-025-Bulgakov-s-semjoj-na-dach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67" y="4437113"/>
            <a:ext cx="3809999" cy="243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59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otto.net.ua/old_site/img/places/1297949292_F6E5EDF2F020CAE8E5E2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411450"/>
            <a:ext cx="9144000" cy="1446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Дитинство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і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юність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Булкагова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пройшли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у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Києві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, з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яким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пов'язане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становлення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митця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.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Він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захоплювався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класичною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літературою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й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архітектурою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,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музикою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драматургією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.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Вивчав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давні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малюнки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і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написи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у церквах,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відвідував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відомий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 театр </a:t>
            </a:r>
            <a:r>
              <a:rPr lang="ru-RU" sz="2150" dirty="0" err="1">
                <a:solidFill>
                  <a:srgbClr val="323232"/>
                </a:solidFill>
                <a:latin typeface="Monotype Corsiva" panose="03010101010201010101" pitchFamily="66" charset="0"/>
              </a:rPr>
              <a:t>Соловцова</a:t>
            </a:r>
            <a:r>
              <a:rPr lang="ru-RU" sz="2150" dirty="0">
                <a:solidFill>
                  <a:srgbClr val="323232"/>
                </a:solidFill>
                <a:latin typeface="Monotype Corsiva" panose="03010101010201010101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4272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ukranews.com/uploads/media/editor_photo/2014/09/27/a70ce9a36416da64a974d84a36e0ce735979e0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" r="1254" b="3935"/>
          <a:stretch/>
        </p:blipFill>
        <p:spPr bwMode="auto">
          <a:xfrm>
            <a:off x="0" y="0"/>
            <a:ext cx="6019542" cy="374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city-kyiv.com.ua/wp-content/uploads/2013/01/andreevskii_spus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1"/>
          <a:stretch/>
        </p:blipFill>
        <p:spPr bwMode="auto">
          <a:xfrm>
            <a:off x="-14417" y="3741684"/>
            <a:ext cx="6048375" cy="311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media.vorotila.ru/ru/items/t1@554ed92b-b051-48b1-be7b-9428a6b497d3/Andreevskiy-spusk-v-Kieve--ulicamuze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7" r="33637"/>
          <a:stretch/>
        </p:blipFill>
        <p:spPr bwMode="auto">
          <a:xfrm>
            <a:off x="6033958" y="380"/>
            <a:ext cx="311004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12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flatday.com.ua/uploads/RTEmagicC_b8ec2afccb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71601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trangeworlds.at.ua/kartinki2/june2013/dom_turb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6" y="2780929"/>
            <a:ext cx="6240699" cy="40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tour2kiev.com.ua/the_wvc/gal_turs/c3a5d73cacc67f80b26fb7079b0f7fe41274020384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0" r="9243"/>
          <a:stretch/>
        </p:blipFill>
        <p:spPr bwMode="auto">
          <a:xfrm>
            <a:off x="4716016" y="1"/>
            <a:ext cx="1512168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28183" y="0"/>
            <a:ext cx="2915817" cy="686220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На </a:t>
            </a:r>
            <a:r>
              <a:rPr lang="ru-RU" sz="2950" dirty="0" err="1">
                <a:latin typeface="Monotype Corsiva" panose="03010101010201010101" pitchFamily="66" charset="0"/>
                <a:ea typeface="Calibri"/>
                <a:cs typeface="Times New Roman"/>
              </a:rPr>
              <a:t>Андріївському</a:t>
            </a: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950" dirty="0" err="1">
                <a:latin typeface="Monotype Corsiva" panose="03010101010201010101" pitchFamily="66" charset="0"/>
                <a:ea typeface="Calibri"/>
                <a:cs typeface="Times New Roman"/>
              </a:rPr>
              <a:t>узвозі</a:t>
            </a: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950" dirty="0" err="1">
                <a:latin typeface="Monotype Corsiva" panose="03010101010201010101" pitchFamily="66" charset="0"/>
                <a:ea typeface="Calibri"/>
                <a:cs typeface="Times New Roman"/>
              </a:rPr>
              <a:t>містилася</a:t>
            </a: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 квартира </a:t>
            </a:r>
            <a:r>
              <a:rPr lang="ru-RU" sz="2950" dirty="0" err="1">
                <a:latin typeface="Monotype Corsiva" panose="03010101010201010101" pitchFamily="66" charset="0"/>
                <a:ea typeface="Calibri"/>
                <a:cs typeface="Times New Roman"/>
              </a:rPr>
              <a:t>Булгакових</a:t>
            </a: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, </a:t>
            </a:r>
            <a:r>
              <a:rPr lang="ru-RU" sz="2950" dirty="0" err="1">
                <a:latin typeface="Monotype Corsiva" panose="03010101010201010101" pitchFamily="66" charset="0"/>
                <a:ea typeface="Calibri"/>
                <a:cs typeface="Times New Roman"/>
              </a:rPr>
              <a:t>що</a:t>
            </a: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 стала прообразом </a:t>
            </a:r>
            <a:r>
              <a:rPr lang="ru-RU" sz="2950" dirty="0" err="1">
                <a:latin typeface="Monotype Corsiva" panose="03010101010201010101" pitchFamily="66" charset="0"/>
                <a:ea typeface="Calibri"/>
                <a:cs typeface="Times New Roman"/>
              </a:rPr>
              <a:t>будинку</a:t>
            </a: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950" dirty="0" err="1">
                <a:latin typeface="Monotype Corsiva" panose="03010101010201010101" pitchFamily="66" charset="0"/>
                <a:ea typeface="Calibri"/>
                <a:cs typeface="Times New Roman"/>
              </a:rPr>
              <a:t>Турбіних</a:t>
            </a: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 у </a:t>
            </a:r>
            <a:r>
              <a:rPr lang="ru-RU" sz="2950" dirty="0" err="1">
                <a:latin typeface="Monotype Corsiva" panose="03010101010201010101" pitchFamily="66" charset="0"/>
                <a:ea typeface="Calibri"/>
                <a:cs typeface="Times New Roman"/>
              </a:rPr>
              <a:t>романі</a:t>
            </a: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 “</a:t>
            </a:r>
            <a:r>
              <a:rPr lang="ru-RU" sz="2950" dirty="0" err="1">
                <a:latin typeface="Monotype Corsiva" panose="03010101010201010101" pitchFamily="66" charset="0"/>
                <a:ea typeface="Calibri"/>
                <a:cs typeface="Times New Roman"/>
              </a:rPr>
              <a:t>Біла</a:t>
            </a: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950" dirty="0" err="1">
                <a:latin typeface="Monotype Corsiva" panose="03010101010201010101" pitchFamily="66" charset="0"/>
                <a:ea typeface="Calibri"/>
                <a:cs typeface="Times New Roman"/>
              </a:rPr>
              <a:t>гвардія</a:t>
            </a: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” та </a:t>
            </a:r>
            <a:r>
              <a:rPr lang="ru-RU" sz="2950" dirty="0" err="1">
                <a:latin typeface="Monotype Corsiva" panose="03010101010201010101" pitchFamily="66" charset="0"/>
                <a:ea typeface="Calibri"/>
                <a:cs typeface="Times New Roman"/>
              </a:rPr>
              <a:t>п'єсі</a:t>
            </a: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 «</a:t>
            </a:r>
            <a:r>
              <a:rPr lang="ru-RU" sz="2950" dirty="0" err="1">
                <a:latin typeface="Monotype Corsiva" panose="03010101010201010101" pitchFamily="66" charset="0"/>
                <a:ea typeface="Calibri"/>
                <a:cs typeface="Times New Roman"/>
              </a:rPr>
              <a:t>Дні</a:t>
            </a: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950" dirty="0" err="1">
                <a:latin typeface="Monotype Corsiva" panose="03010101010201010101" pitchFamily="66" charset="0"/>
                <a:ea typeface="Calibri"/>
                <a:cs typeface="Times New Roman"/>
              </a:rPr>
              <a:t>Турбіних</a:t>
            </a: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». Зараз у </a:t>
            </a:r>
            <a:r>
              <a:rPr lang="ru-RU" sz="2950" dirty="0" err="1">
                <a:latin typeface="Monotype Corsiva" panose="03010101010201010101" pitchFamily="66" charset="0"/>
                <a:ea typeface="Calibri"/>
                <a:cs typeface="Times New Roman"/>
              </a:rPr>
              <a:t>цьому</a:t>
            </a: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sz="2950" dirty="0" err="1">
                <a:latin typeface="Monotype Corsiva" panose="03010101010201010101" pitchFamily="66" charset="0"/>
                <a:ea typeface="Calibri"/>
                <a:cs typeface="Times New Roman"/>
              </a:rPr>
              <a:t>домі</a:t>
            </a: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 — </a:t>
            </a:r>
            <a:r>
              <a:rPr lang="ru-RU" sz="2950" dirty="0" err="1">
                <a:latin typeface="Monotype Corsiva" panose="03010101010201010101" pitchFamily="66" charset="0"/>
                <a:ea typeface="Calibri"/>
                <a:cs typeface="Times New Roman"/>
              </a:rPr>
              <a:t>меморіальний</a:t>
            </a: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 музей </a:t>
            </a:r>
            <a:r>
              <a:rPr lang="ru-RU" sz="2950" dirty="0" err="1">
                <a:latin typeface="Monotype Corsiva" panose="03010101010201010101" pitchFamily="66" charset="0"/>
                <a:ea typeface="Calibri"/>
                <a:cs typeface="Times New Roman"/>
              </a:rPr>
              <a:t>письменника</a:t>
            </a:r>
            <a:r>
              <a:rPr lang="ru-RU" sz="2950" dirty="0">
                <a:latin typeface="Monotype Corsiva" panose="03010101010201010101" pitchFamily="66" charset="0"/>
                <a:ea typeface="Calibri"/>
                <a:cs typeface="Times New Roman"/>
              </a:rPr>
              <a:t>. </a:t>
            </a:r>
            <a:endParaRPr lang="ru-RU" sz="2950" dirty="0"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807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3513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/>
          <a:stretch/>
        </p:blipFill>
        <p:spPr bwMode="auto">
          <a:xfrm>
            <a:off x="-926" y="0"/>
            <a:ext cx="5252545" cy="428625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23kb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619" y="-4511"/>
            <a:ext cx="3892381" cy="502672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56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35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508104" cy="393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kreshatik-plaza.com/pix/temp/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0"/>
          <a:stretch/>
        </p:blipFill>
        <p:spPr bwMode="auto">
          <a:xfrm>
            <a:off x="-8065" y="3933057"/>
            <a:ext cx="5516169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T23b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r="5605"/>
          <a:stretch/>
        </p:blipFill>
        <p:spPr bwMode="auto">
          <a:xfrm>
            <a:off x="5508104" y="3417"/>
            <a:ext cx="3635896" cy="52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98873" y="5248825"/>
            <a:ext cx="3640236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2500" b="1" dirty="0" err="1">
                <a:ln w="1905"/>
                <a:solidFill>
                  <a:srgbClr val="4436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Після</a:t>
            </a:r>
            <a:r>
              <a:rPr lang="ru-RU" sz="2500" b="1" dirty="0">
                <a:ln w="1905"/>
                <a:solidFill>
                  <a:srgbClr val="4436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 </a:t>
            </a:r>
            <a:r>
              <a:rPr lang="ru-RU" sz="2500" b="1" dirty="0" err="1">
                <a:ln w="1905"/>
                <a:solidFill>
                  <a:srgbClr val="4436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закінчення</a:t>
            </a:r>
            <a:r>
              <a:rPr lang="ru-RU" sz="2500" b="1" dirty="0">
                <a:ln w="1905"/>
                <a:solidFill>
                  <a:srgbClr val="4436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 </a:t>
            </a:r>
            <a:r>
              <a:rPr lang="ru-RU" sz="2500" b="1" dirty="0" err="1">
                <a:ln w="1905"/>
                <a:solidFill>
                  <a:srgbClr val="4436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гімназії</a:t>
            </a:r>
            <a:r>
              <a:rPr lang="ru-RU" sz="2500" b="1" dirty="0">
                <a:ln w="1905"/>
                <a:solidFill>
                  <a:srgbClr val="4436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 вступив на </a:t>
            </a:r>
            <a:r>
              <a:rPr lang="ru-RU" sz="2500" b="1" dirty="0" err="1">
                <a:ln w="1905"/>
                <a:solidFill>
                  <a:srgbClr val="4436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медичний</a:t>
            </a:r>
            <a:r>
              <a:rPr lang="ru-RU" sz="2500" b="1" dirty="0">
                <a:ln w="1905"/>
                <a:solidFill>
                  <a:srgbClr val="4436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 факультет </a:t>
            </a:r>
            <a:r>
              <a:rPr lang="ru-RU" sz="2500" b="1" dirty="0" err="1">
                <a:ln w="1905"/>
                <a:solidFill>
                  <a:srgbClr val="4436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Київського</a:t>
            </a:r>
            <a:r>
              <a:rPr lang="ru-RU" sz="2500" b="1" dirty="0">
                <a:ln w="1905"/>
                <a:solidFill>
                  <a:srgbClr val="4436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 </a:t>
            </a:r>
            <a:r>
              <a:rPr lang="ru-RU" sz="2500" b="1" dirty="0" err="1">
                <a:ln w="1905"/>
                <a:solidFill>
                  <a:srgbClr val="4436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університету</a:t>
            </a:r>
            <a:r>
              <a:rPr lang="ru-RU" sz="2500" b="1" dirty="0">
                <a:ln w="1905"/>
                <a:solidFill>
                  <a:srgbClr val="4436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. </a:t>
            </a:r>
            <a:endParaRPr lang="ru-RU" sz="2500" b="1" dirty="0">
              <a:ln w="1905"/>
              <a:solidFill>
                <a:srgbClr val="44363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Другая 14">
      <a:dk1>
        <a:sysClr val="windowText" lastClr="000000"/>
      </a:dk1>
      <a:lt1>
        <a:sysClr val="window" lastClr="FFFFFF"/>
      </a:lt1>
      <a:dk2>
        <a:srgbClr val="B29C93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TC102455610[[fn=Осень]]</Template>
  <TotalTime>106</TotalTime>
  <Words>431</Words>
  <Application>Microsoft Office PowerPoint</Application>
  <PresentationFormat>Экран (4:3)</PresentationFormat>
  <Paragraphs>23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Autumn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Yura</dc:creator>
  <cp:lastModifiedBy>Yura</cp:lastModifiedBy>
  <cp:revision>10</cp:revision>
  <dcterms:created xsi:type="dcterms:W3CDTF">2014-11-20T11:55:38Z</dcterms:created>
  <dcterms:modified xsi:type="dcterms:W3CDTF">2014-11-20T13:53:32Z</dcterms:modified>
</cp:coreProperties>
</file>