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0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7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04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04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0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05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0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8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1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2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7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7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7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64B01E-07B3-4065-850F-12D5EDC0F229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2CD8C3-7415-4321-9D1D-A0D52AD1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8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8800" dirty="0" smtClean="0">
                <a:solidFill>
                  <a:srgbClr val="000000"/>
                </a:solidFill>
              </a:rPr>
              <a:t>Вальтер Скотт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3259" y="3839568"/>
            <a:ext cx="6517482" cy="1371599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Виконала: Лохвич Оксана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9694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Твори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Пісня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останнього</a:t>
            </a:r>
            <a:r>
              <a:rPr lang="ru-RU" sz="2400" dirty="0">
                <a:solidFill>
                  <a:srgbClr val="000000"/>
                </a:solidFill>
              </a:rPr>
              <a:t> менестреля»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Діва</a:t>
            </a:r>
            <a:r>
              <a:rPr lang="ru-RU" sz="2400" dirty="0">
                <a:solidFill>
                  <a:srgbClr val="000000"/>
                </a:solidFill>
              </a:rPr>
              <a:t> озер»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Марміона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Рокбі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Веверлі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«Гай </a:t>
            </a:r>
            <a:r>
              <a:rPr lang="ru-RU" sz="2400" dirty="0" err="1">
                <a:solidFill>
                  <a:srgbClr val="000000"/>
                </a:solidFill>
              </a:rPr>
              <a:t>Маннерінг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Антикварій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Пуритани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«Роб Рой»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«Легенда про </a:t>
            </a:r>
            <a:r>
              <a:rPr lang="ru-RU" sz="2400" dirty="0" err="1">
                <a:solidFill>
                  <a:srgbClr val="000000"/>
                </a:solidFill>
              </a:rPr>
              <a:t>Монтроза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«Айвенго»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Монастир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Абат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Вудсток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Пертська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красуня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Квентін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Дорвард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err="1">
                <a:solidFill>
                  <a:srgbClr val="000000"/>
                </a:solidFill>
              </a:rPr>
              <a:t>Романи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Веверлі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8786" name="Picture 2" descr="http://watermarked.cutcaster.com/cutcaster-photo-801065832-Walter-S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3624403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0466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</a:rPr>
              <a:t>1830 року </a:t>
            </a:r>
            <a:r>
              <a:rPr lang="ru-RU" sz="3600" dirty="0" err="1">
                <a:solidFill>
                  <a:srgbClr val="000000"/>
                </a:solidFill>
              </a:rPr>
              <a:t>він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зазнає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першого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апоплексичного</a:t>
            </a:r>
            <a:r>
              <a:rPr lang="ru-RU" sz="3600" dirty="0">
                <a:solidFill>
                  <a:srgbClr val="000000"/>
                </a:solidFill>
              </a:rPr>
              <a:t> удару, </a:t>
            </a:r>
            <a:r>
              <a:rPr lang="ru-RU" sz="3600" dirty="0" err="1">
                <a:solidFill>
                  <a:srgbClr val="000000"/>
                </a:solidFill>
              </a:rPr>
              <a:t>який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паралізував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його</a:t>
            </a:r>
            <a:r>
              <a:rPr lang="ru-RU" sz="3600" dirty="0">
                <a:solidFill>
                  <a:srgbClr val="000000"/>
                </a:solidFill>
              </a:rPr>
              <a:t> праву руку. А в 1832 </a:t>
            </a:r>
            <a:r>
              <a:rPr lang="ru-RU" sz="3600" dirty="0" err="1">
                <a:solidFill>
                  <a:srgbClr val="000000"/>
                </a:solidFill>
              </a:rPr>
              <a:t>році</a:t>
            </a:r>
            <a:r>
              <a:rPr lang="ru-RU" sz="3600" dirty="0">
                <a:solidFill>
                  <a:srgbClr val="000000"/>
                </a:solidFill>
              </a:rPr>
              <a:t>, не </a:t>
            </a:r>
            <a:r>
              <a:rPr lang="ru-RU" sz="3600" dirty="0" err="1">
                <a:solidFill>
                  <a:srgbClr val="000000"/>
                </a:solidFill>
              </a:rPr>
              <a:t>витримавши</a:t>
            </a:r>
            <a:r>
              <a:rPr lang="ru-RU" sz="3600" dirty="0">
                <a:solidFill>
                  <a:srgbClr val="000000"/>
                </a:solidFill>
              </a:rPr>
              <a:t> четвертого удару, Вальтер Скотт помер.</a:t>
            </a:r>
          </a:p>
        </p:txBody>
      </p:sp>
      <p:pic>
        <p:nvPicPr>
          <p:cNvPr id="4" name="Picture 2" descr="http://school.xvatit.com/images/thumb/a/a0/Z21-6.jpg/499px-Z21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939747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92" y="1844824"/>
            <a:ext cx="9073008" cy="1507232"/>
          </a:xfrm>
        </p:spPr>
        <p:txBody>
          <a:bodyPr>
            <a:normAutofit fontScale="90000"/>
          </a:bodyPr>
          <a:lstStyle/>
          <a:p>
            <a:r>
              <a:rPr lang="uk-UA" sz="8800" b="1" dirty="0" smtClean="0">
                <a:solidFill>
                  <a:srgbClr val="000000"/>
                </a:solidFill>
              </a:rPr>
              <a:t>Дякую за увагу !!!</a:t>
            </a:r>
            <a:endParaRPr lang="ru-RU" sz="8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rthursclassicnovels.com/adventure/scot/Waverley-h_files/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244532" cy="6189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useumsyndicate.com/images/1/7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27984" y="0"/>
            <a:ext cx="460851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</a:rPr>
              <a:t> </a:t>
            </a:r>
            <a:r>
              <a:rPr lang="ru-RU" sz="3200" dirty="0">
                <a:solidFill>
                  <a:srgbClr val="000000"/>
                </a:solidFill>
              </a:rPr>
              <a:t>Вальтер </a:t>
            </a:r>
            <a:r>
              <a:rPr lang="ru-RU" sz="3200" dirty="0" smtClean="0">
                <a:solidFill>
                  <a:srgbClr val="000000"/>
                </a:solidFill>
              </a:rPr>
              <a:t>Скотт</a:t>
            </a:r>
            <a:r>
              <a:rPr lang="uk-UA" sz="3200" dirty="0">
                <a:solidFill>
                  <a:srgbClr val="000000"/>
                </a:solidFill>
              </a:rPr>
              <a:t> </a:t>
            </a:r>
            <a:r>
              <a:rPr lang="uk-UA" sz="3200" dirty="0" smtClean="0">
                <a:solidFill>
                  <a:srgbClr val="000000"/>
                </a:solidFill>
              </a:rPr>
              <a:t> народився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15 </a:t>
            </a:r>
            <a:r>
              <a:rPr lang="ru-RU" sz="3200" dirty="0" err="1">
                <a:solidFill>
                  <a:srgbClr val="000000"/>
                </a:solidFill>
              </a:rPr>
              <a:t>серпня</a:t>
            </a:r>
            <a:r>
              <a:rPr lang="ru-RU" sz="3200" dirty="0">
                <a:solidFill>
                  <a:srgbClr val="000000"/>
                </a:solidFill>
              </a:rPr>
              <a:t> 1771, </a:t>
            </a:r>
            <a:r>
              <a:rPr lang="ru-RU" sz="3200" dirty="0" smtClean="0">
                <a:solidFill>
                  <a:srgbClr val="000000"/>
                </a:solidFill>
              </a:rPr>
              <a:t>в </a:t>
            </a:r>
            <a:r>
              <a:rPr lang="ru-RU" sz="3200" dirty="0" err="1" smtClean="0">
                <a:solidFill>
                  <a:srgbClr val="000000"/>
                </a:solidFill>
              </a:rPr>
              <a:t>Единбурзі</a:t>
            </a:r>
            <a:r>
              <a:rPr lang="ru-RU" sz="3200" dirty="0" smtClean="0">
                <a:solidFill>
                  <a:srgbClr val="000000"/>
                </a:solidFill>
              </a:rPr>
              <a:t> </a:t>
            </a:r>
            <a:r>
              <a:rPr lang="ru-RU" sz="3200" dirty="0">
                <a:solidFill>
                  <a:srgbClr val="000000"/>
                </a:solidFill>
              </a:rPr>
              <a:t>— 21 </a:t>
            </a:r>
            <a:r>
              <a:rPr lang="ru-RU" sz="3200" dirty="0" err="1">
                <a:solidFill>
                  <a:srgbClr val="000000"/>
                </a:solidFill>
              </a:rPr>
              <a:t>вересня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</a:rPr>
              <a:t>1832,в </a:t>
            </a:r>
            <a:r>
              <a:rPr lang="ru-RU" sz="3200" dirty="0" err="1" smtClean="0">
                <a:solidFill>
                  <a:srgbClr val="000000"/>
                </a:solidFill>
              </a:rPr>
              <a:t>місті</a:t>
            </a:r>
            <a:r>
              <a:rPr lang="ru-RU" sz="3200" dirty="0" smtClean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Ебботсфорд</a:t>
            </a:r>
            <a:r>
              <a:rPr lang="ru-RU" sz="3200" dirty="0">
                <a:solidFill>
                  <a:srgbClr val="000000"/>
                </a:solidFill>
              </a:rPr>
              <a:t>, </a:t>
            </a:r>
            <a:r>
              <a:rPr lang="ru-RU" sz="3200" dirty="0" err="1" smtClean="0">
                <a:solidFill>
                  <a:srgbClr val="000000"/>
                </a:solidFill>
              </a:rPr>
              <a:t>похований</a:t>
            </a:r>
            <a:r>
              <a:rPr lang="ru-RU" sz="3200" dirty="0" smtClean="0">
                <a:solidFill>
                  <a:srgbClr val="000000"/>
                </a:solidFill>
              </a:rPr>
              <a:t>— </a:t>
            </a:r>
            <a:r>
              <a:rPr lang="ru-RU" sz="3200" dirty="0" err="1">
                <a:solidFill>
                  <a:srgbClr val="000000"/>
                </a:solidFill>
              </a:rPr>
              <a:t>всесвітньо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відомий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британський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письменник</a:t>
            </a:r>
            <a:r>
              <a:rPr lang="ru-RU" sz="3200" dirty="0">
                <a:solidFill>
                  <a:srgbClr val="000000"/>
                </a:solidFill>
              </a:rPr>
              <a:t>, поет, </a:t>
            </a:r>
            <a:r>
              <a:rPr lang="ru-RU" sz="3200" dirty="0" err="1">
                <a:solidFill>
                  <a:srgbClr val="000000"/>
                </a:solidFill>
              </a:rPr>
              <a:t>історик</a:t>
            </a:r>
            <a:r>
              <a:rPr lang="ru-RU" sz="3200" dirty="0">
                <a:solidFill>
                  <a:srgbClr val="000000"/>
                </a:solidFill>
              </a:rPr>
              <a:t>, </a:t>
            </a:r>
            <a:r>
              <a:rPr lang="ru-RU" sz="3200" dirty="0" err="1">
                <a:solidFill>
                  <a:srgbClr val="000000"/>
                </a:solidFill>
              </a:rPr>
              <a:t>збирач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старожитностей</a:t>
            </a:r>
            <a:r>
              <a:rPr lang="ru-RU" sz="3200" dirty="0">
                <a:solidFill>
                  <a:srgbClr val="000000"/>
                </a:solidFill>
              </a:rPr>
              <a:t> , адвокат, за </a:t>
            </a:r>
            <a:r>
              <a:rPr lang="ru-RU" sz="3200" dirty="0" err="1">
                <a:solidFill>
                  <a:srgbClr val="000000"/>
                </a:solidFill>
              </a:rPr>
              <a:t>походженням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шотландець</a:t>
            </a:r>
            <a:r>
              <a:rPr lang="ru-RU" sz="3200" dirty="0">
                <a:solidFill>
                  <a:srgbClr val="000000"/>
                </a:solidFill>
              </a:rPr>
              <a:t>. 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60648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Для </a:t>
            </a:r>
            <a:r>
              <a:rPr lang="ru-RU" sz="2800" dirty="0" err="1">
                <a:solidFill>
                  <a:srgbClr val="000000"/>
                </a:solidFill>
              </a:rPr>
              <a:t>шотландців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він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більше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ніж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письменник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  <a:r>
              <a:rPr lang="ru-RU" sz="2800" dirty="0" err="1">
                <a:solidFill>
                  <a:srgbClr val="000000"/>
                </a:solidFill>
              </a:rPr>
              <a:t>Він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відродив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історичну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пам'ять</a:t>
            </a:r>
            <a:r>
              <a:rPr lang="ru-RU" sz="2800" dirty="0">
                <a:solidFill>
                  <a:srgbClr val="000000"/>
                </a:solidFill>
              </a:rPr>
              <a:t> народу, </a:t>
            </a:r>
            <a:r>
              <a:rPr lang="ru-RU" sz="2800" dirty="0" err="1">
                <a:solidFill>
                  <a:srgbClr val="000000"/>
                </a:solidFill>
              </a:rPr>
              <a:t>відкрив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Шотландію</a:t>
            </a:r>
            <a:r>
              <a:rPr lang="ru-RU" sz="2800" dirty="0">
                <a:solidFill>
                  <a:srgbClr val="000000"/>
                </a:solidFill>
              </a:rPr>
              <a:t> для </a:t>
            </a:r>
            <a:r>
              <a:rPr lang="ru-RU" sz="2800" dirty="0" err="1">
                <a:solidFill>
                  <a:srgbClr val="000000"/>
                </a:solidFill>
              </a:rPr>
              <a:t>решти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світу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</a:t>
            </a:r>
            <a:r>
              <a:rPr lang="ru-RU" sz="2800" dirty="0">
                <a:solidFill>
                  <a:srgbClr val="000000"/>
                </a:solidFill>
              </a:rPr>
              <a:t> в першу </a:t>
            </a:r>
            <a:r>
              <a:rPr lang="ru-RU" sz="2800" dirty="0" err="1">
                <a:solidFill>
                  <a:srgbClr val="000000"/>
                </a:solidFill>
              </a:rPr>
              <a:t>чергу</a:t>
            </a:r>
            <a:r>
              <a:rPr lang="ru-RU" sz="2800" dirty="0">
                <a:solidFill>
                  <a:srgbClr val="000000"/>
                </a:solidFill>
              </a:rPr>
              <a:t> для </a:t>
            </a:r>
            <a:r>
              <a:rPr lang="ru-RU" sz="2800" dirty="0" err="1">
                <a:solidFill>
                  <a:srgbClr val="000000"/>
                </a:solidFill>
              </a:rPr>
              <a:t>Англії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  <a:r>
              <a:rPr lang="ru-RU" sz="2800" dirty="0" err="1">
                <a:solidFill>
                  <a:srgbClr val="000000"/>
                </a:solidFill>
              </a:rPr>
              <a:t>Вважається</a:t>
            </a:r>
            <a:r>
              <a:rPr lang="ru-RU" sz="2800" dirty="0">
                <a:solidFill>
                  <a:srgbClr val="000000"/>
                </a:solidFill>
              </a:rPr>
              <a:t> основоположником жанру </a:t>
            </a:r>
            <a:r>
              <a:rPr lang="ru-RU" sz="2800" dirty="0" err="1">
                <a:solidFill>
                  <a:srgbClr val="000000"/>
                </a:solidFill>
              </a:rPr>
              <a:t>історичного</a:t>
            </a:r>
            <a:r>
              <a:rPr lang="ru-RU" sz="2800" dirty="0">
                <a:solidFill>
                  <a:srgbClr val="000000"/>
                </a:solidFill>
              </a:rPr>
              <a:t> роману. </a:t>
            </a:r>
            <a:r>
              <a:rPr lang="ru-RU" sz="2800" dirty="0" err="1">
                <a:solidFill>
                  <a:srgbClr val="000000"/>
                </a:solidFill>
              </a:rPr>
              <a:t>Мав</a:t>
            </a:r>
            <a:r>
              <a:rPr lang="ru-RU" sz="2800" dirty="0">
                <a:solidFill>
                  <a:srgbClr val="000000"/>
                </a:solidFill>
              </a:rPr>
              <a:t> великий </a:t>
            </a:r>
            <a:r>
              <a:rPr lang="ru-RU" sz="2800" dirty="0" err="1">
                <a:solidFill>
                  <a:srgbClr val="000000"/>
                </a:solidFill>
              </a:rPr>
              <a:t>вплив</a:t>
            </a:r>
            <a:r>
              <a:rPr lang="ru-RU" sz="2800" dirty="0">
                <a:solidFill>
                  <a:srgbClr val="000000"/>
                </a:solidFill>
              </a:rPr>
              <a:t> на </a:t>
            </a:r>
            <a:r>
              <a:rPr lang="ru-RU" sz="2800" dirty="0" err="1">
                <a:solidFill>
                  <a:srgbClr val="000000"/>
                </a:solidFill>
              </a:rPr>
              <a:t>європейський</a:t>
            </a:r>
            <a:r>
              <a:rPr lang="ru-RU" sz="2800" dirty="0">
                <a:solidFill>
                  <a:srgbClr val="000000"/>
                </a:solidFill>
              </a:rPr>
              <a:t> романтизм. </a:t>
            </a:r>
            <a:r>
              <a:rPr lang="ru-RU" sz="2800" dirty="0" err="1">
                <a:solidFill>
                  <a:srgbClr val="000000"/>
                </a:solidFill>
              </a:rPr>
              <a:t>Мав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феноменальну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пам'ять</a:t>
            </a:r>
            <a:r>
              <a:rPr lang="ru-RU" sz="2800" dirty="0">
                <a:solidFill>
                  <a:srgbClr val="000000"/>
                </a:solidFill>
              </a:rPr>
              <a:t>. </a:t>
            </a:r>
          </a:p>
        </p:txBody>
      </p:sp>
      <p:pic>
        <p:nvPicPr>
          <p:cNvPr id="4" name="Picture 2" descr="http://www.peregolibri.it/scolastic/wp-content/uploads/2011/02/PG-1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017"/>
            <a:ext cx="4067944" cy="680598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32656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>
                <a:solidFill>
                  <a:srgbClr val="000000"/>
                </a:solidFill>
              </a:rPr>
              <a:t>Народився</a:t>
            </a:r>
            <a:r>
              <a:rPr lang="ru-RU" sz="3200" dirty="0">
                <a:solidFill>
                  <a:srgbClr val="000000"/>
                </a:solidFill>
              </a:rPr>
              <a:t> в </a:t>
            </a:r>
            <a:r>
              <a:rPr lang="ru-RU" sz="3200" dirty="0" err="1">
                <a:solidFill>
                  <a:srgbClr val="000000"/>
                </a:solidFill>
              </a:rPr>
              <a:t>Единбурзі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в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сім'ї</a:t>
            </a:r>
            <a:r>
              <a:rPr lang="ru-RU" sz="3200" dirty="0">
                <a:solidFill>
                  <a:srgbClr val="000000"/>
                </a:solidFill>
              </a:rPr>
              <a:t> адвоката Вальтера Скотта (1729–1799), </a:t>
            </a:r>
            <a:r>
              <a:rPr lang="ru-RU" sz="3200" dirty="0" err="1">
                <a:solidFill>
                  <a:srgbClr val="000000"/>
                </a:solidFill>
              </a:rPr>
              <a:t>його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мати</a:t>
            </a:r>
            <a:r>
              <a:rPr lang="ru-RU" sz="3200" dirty="0">
                <a:solidFill>
                  <a:srgbClr val="000000"/>
                </a:solidFill>
              </a:rPr>
              <a:t>, Ганна Резерфорд (1739–1819), </a:t>
            </a:r>
            <a:r>
              <a:rPr lang="ru-RU" sz="3200" dirty="0" err="1">
                <a:solidFill>
                  <a:srgbClr val="000000"/>
                </a:solidFill>
              </a:rPr>
              <a:t>була</a:t>
            </a:r>
            <a:r>
              <a:rPr lang="ru-RU" sz="3200" dirty="0">
                <a:solidFill>
                  <a:srgbClr val="000000"/>
                </a:solidFill>
              </a:rPr>
              <a:t> дочкою </a:t>
            </a:r>
            <a:r>
              <a:rPr lang="ru-RU" sz="3200" dirty="0" err="1">
                <a:solidFill>
                  <a:srgbClr val="000000"/>
                </a:solidFill>
              </a:rPr>
              <a:t>професора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медицини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Единбурзького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університету</a:t>
            </a:r>
            <a:r>
              <a:rPr lang="ru-RU" sz="3200" dirty="0">
                <a:solidFill>
                  <a:srgbClr val="000000"/>
                </a:solidFill>
              </a:rPr>
              <a:t>. У </a:t>
            </a:r>
            <a:r>
              <a:rPr lang="ru-RU" sz="3200" dirty="0" err="1">
                <a:solidFill>
                  <a:srgbClr val="000000"/>
                </a:solidFill>
              </a:rPr>
              <a:t>сім'ї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з</a:t>
            </a:r>
            <a:r>
              <a:rPr lang="ru-RU" sz="3200" dirty="0">
                <a:solidFill>
                  <a:srgbClr val="000000"/>
                </a:solidFill>
              </a:rPr>
              <a:t> 12 </a:t>
            </a:r>
            <a:r>
              <a:rPr lang="ru-RU" sz="3200" dirty="0" err="1">
                <a:solidFill>
                  <a:srgbClr val="000000"/>
                </a:solidFill>
              </a:rPr>
              <a:t>дітей</a:t>
            </a:r>
            <a:r>
              <a:rPr lang="ru-RU" sz="3200" dirty="0">
                <a:solidFill>
                  <a:srgbClr val="000000"/>
                </a:solidFill>
              </a:rPr>
              <a:t>, </a:t>
            </a:r>
            <a:r>
              <a:rPr lang="ru-RU" sz="3200" dirty="0" err="1">
                <a:solidFill>
                  <a:srgbClr val="000000"/>
                </a:solidFill>
              </a:rPr>
              <a:t>вижило</a:t>
            </a:r>
            <a:r>
              <a:rPr lang="ru-RU" sz="3200" dirty="0">
                <a:solidFill>
                  <a:srgbClr val="000000"/>
                </a:solidFill>
              </a:rPr>
              <a:t> шестеро, Вальтер </a:t>
            </a:r>
            <a:r>
              <a:rPr lang="ru-RU" sz="3200" dirty="0" err="1">
                <a:solidFill>
                  <a:srgbClr val="000000"/>
                </a:solidFill>
              </a:rPr>
              <a:t>був</a:t>
            </a:r>
            <a:r>
              <a:rPr lang="ru-RU" sz="3200" dirty="0">
                <a:solidFill>
                  <a:srgbClr val="000000"/>
                </a:solidFill>
              </a:rPr>
              <a:t> 9-м.</a:t>
            </a:r>
          </a:p>
        </p:txBody>
      </p:sp>
      <p:pic>
        <p:nvPicPr>
          <p:cNvPr id="115714" name="Picture 2" descr="http://os.colta.ru/m/photo/2010/09/27/scott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2040" y="404664"/>
            <a:ext cx="4355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dirty="0">
                <a:solidFill>
                  <a:srgbClr val="000000"/>
                </a:solidFill>
              </a:rPr>
              <a:t>У </a:t>
            </a:r>
            <a:r>
              <a:rPr lang="ru-RU" sz="2800" dirty="0" err="1">
                <a:solidFill>
                  <a:srgbClr val="000000"/>
                </a:solidFill>
              </a:rPr>
              <a:t>ранньому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віці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перехворів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дитячим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паралічем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що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призвело</a:t>
            </a:r>
            <a:r>
              <a:rPr lang="ru-RU" sz="2800" dirty="0">
                <a:solidFill>
                  <a:srgbClr val="000000"/>
                </a:solidFill>
              </a:rPr>
              <a:t> до </a:t>
            </a:r>
            <a:r>
              <a:rPr lang="ru-RU" sz="2800" dirty="0" err="1">
                <a:solidFill>
                  <a:srgbClr val="000000"/>
                </a:solidFill>
              </a:rPr>
              <a:t>атрофії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м'язів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правої</a:t>
            </a:r>
            <a:r>
              <a:rPr lang="ru-RU" sz="2800" dirty="0">
                <a:solidFill>
                  <a:srgbClr val="000000"/>
                </a:solidFill>
              </a:rPr>
              <a:t> ноги </a:t>
            </a:r>
            <a:r>
              <a:rPr lang="ru-RU" sz="2800" dirty="0" err="1">
                <a:solidFill>
                  <a:srgbClr val="000000"/>
                </a:solidFill>
              </a:rPr>
              <a:t>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довічної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кульгавості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  <a:r>
              <a:rPr lang="ru-RU" sz="2800" dirty="0" err="1">
                <a:solidFill>
                  <a:srgbClr val="000000"/>
                </a:solidFill>
              </a:rPr>
              <a:t>Незважаючи</a:t>
            </a:r>
            <a:r>
              <a:rPr lang="ru-RU" sz="2800" dirty="0">
                <a:solidFill>
                  <a:srgbClr val="000000"/>
                </a:solidFill>
              </a:rPr>
              <a:t> на </a:t>
            </a:r>
            <a:r>
              <a:rPr lang="ru-RU" sz="2800" dirty="0" err="1">
                <a:solidFill>
                  <a:srgbClr val="000000"/>
                </a:solidFill>
              </a:rPr>
              <a:t>фізичну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ваду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вже</a:t>
            </a:r>
            <a:r>
              <a:rPr lang="ru-RU" sz="2800" dirty="0">
                <a:solidFill>
                  <a:srgbClr val="000000"/>
                </a:solidFill>
              </a:rPr>
              <a:t> у </a:t>
            </a:r>
            <a:r>
              <a:rPr lang="ru-RU" sz="2800" dirty="0" err="1">
                <a:solidFill>
                  <a:srgbClr val="000000"/>
                </a:solidFill>
              </a:rPr>
              <a:t>ранньому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віці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він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приголомшував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оточуючих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жвавим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розумом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</a:t>
            </a:r>
            <a:r>
              <a:rPr lang="ru-RU" sz="2800" dirty="0">
                <a:solidFill>
                  <a:srgbClr val="000000"/>
                </a:solidFill>
              </a:rPr>
              <a:t> феноменальною </a:t>
            </a:r>
            <a:r>
              <a:rPr lang="ru-RU" sz="2800" dirty="0" err="1">
                <a:solidFill>
                  <a:srgbClr val="000000"/>
                </a:solidFill>
              </a:rPr>
              <a:t>пам'яттю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14694" name="Picture 6" descr="http://img1.liveinternet.ru/images/attach/c/3/77/76/77076031_4000579_wilk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54868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У 1786 </a:t>
            </a:r>
            <a:r>
              <a:rPr lang="ru-RU" sz="2800" dirty="0" err="1">
                <a:solidFill>
                  <a:srgbClr val="000000"/>
                </a:solidFill>
              </a:rPr>
              <a:t>році</a:t>
            </a:r>
            <a:r>
              <a:rPr lang="ru-RU" sz="2800" dirty="0">
                <a:solidFill>
                  <a:srgbClr val="000000"/>
                </a:solidFill>
              </a:rPr>
              <a:t> Вальтер Скотт поступив на </a:t>
            </a:r>
            <a:r>
              <a:rPr lang="ru-RU" sz="2800" dirty="0" err="1">
                <a:solidFill>
                  <a:srgbClr val="000000"/>
                </a:solidFill>
              </a:rPr>
              <a:t>навчання</a:t>
            </a:r>
            <a:r>
              <a:rPr lang="ru-RU" sz="2800" dirty="0">
                <a:solidFill>
                  <a:srgbClr val="000000"/>
                </a:solidFill>
              </a:rPr>
              <a:t> до </a:t>
            </a:r>
            <a:r>
              <a:rPr lang="ru-RU" sz="2800" dirty="0" err="1">
                <a:solidFill>
                  <a:srgbClr val="000000"/>
                </a:solidFill>
              </a:rPr>
              <a:t>контори</a:t>
            </a:r>
            <a:r>
              <a:rPr lang="ru-RU" sz="2800" dirty="0">
                <a:solidFill>
                  <a:srgbClr val="000000"/>
                </a:solidFill>
              </a:rPr>
              <a:t> батька, а </a:t>
            </a:r>
            <a:r>
              <a:rPr lang="ru-RU" sz="2800" dirty="0" err="1">
                <a:solidFill>
                  <a:srgbClr val="000000"/>
                </a:solidFill>
              </a:rPr>
              <a:t>з</a:t>
            </a:r>
            <a:r>
              <a:rPr lang="ru-RU" sz="2800" dirty="0">
                <a:solidFill>
                  <a:srgbClr val="000000"/>
                </a:solidFill>
              </a:rPr>
              <a:t> 1789 по 1792 роки </a:t>
            </a:r>
            <a:r>
              <a:rPr lang="ru-RU" sz="2800" dirty="0" err="1">
                <a:solidFill>
                  <a:srgbClr val="000000"/>
                </a:solidFill>
              </a:rPr>
              <a:t>вивчав</a:t>
            </a:r>
            <a:r>
              <a:rPr lang="ru-RU" sz="2800" dirty="0">
                <a:solidFill>
                  <a:srgbClr val="000000"/>
                </a:solidFill>
              </a:rPr>
              <a:t> право, </a:t>
            </a:r>
            <a:r>
              <a:rPr lang="ru-RU" sz="2800" dirty="0" err="1">
                <a:solidFill>
                  <a:srgbClr val="000000"/>
                </a:solidFill>
              </a:rPr>
              <a:t>готуючись</a:t>
            </a:r>
            <a:r>
              <a:rPr lang="ru-RU" sz="2800" dirty="0">
                <a:solidFill>
                  <a:srgbClr val="000000"/>
                </a:solidFill>
              </a:rPr>
              <a:t> стати адвокатом. Разом </a:t>
            </a:r>
            <a:r>
              <a:rPr lang="ru-RU" sz="2800" dirty="0" err="1">
                <a:solidFill>
                  <a:srgbClr val="000000"/>
                </a:solidFill>
              </a:rPr>
              <a:t>зі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своїми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друзями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організував</a:t>
            </a:r>
            <a:r>
              <a:rPr lang="ru-RU" sz="2800" dirty="0">
                <a:solidFill>
                  <a:srgbClr val="000000"/>
                </a:solidFill>
              </a:rPr>
              <a:t> в </a:t>
            </a:r>
            <a:r>
              <a:rPr lang="ru-RU" sz="2800" dirty="0" err="1">
                <a:solidFill>
                  <a:srgbClr val="000000"/>
                </a:solidFill>
              </a:rPr>
              <a:t>коледжі</a:t>
            </a:r>
            <a:r>
              <a:rPr lang="ru-RU" sz="2800" dirty="0">
                <a:solidFill>
                  <a:srgbClr val="000000"/>
                </a:solidFill>
              </a:rPr>
              <a:t> «</a:t>
            </a:r>
            <a:r>
              <a:rPr lang="ru-RU" sz="2800" dirty="0" err="1">
                <a:solidFill>
                  <a:srgbClr val="000000"/>
                </a:solidFill>
              </a:rPr>
              <a:t>Поетичне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товариство</a:t>
            </a:r>
            <a:r>
              <a:rPr lang="ru-RU" sz="2800" dirty="0">
                <a:solidFill>
                  <a:srgbClr val="000000"/>
                </a:solidFill>
              </a:rPr>
              <a:t>», </a:t>
            </a:r>
            <a:r>
              <a:rPr lang="ru-RU" sz="2800" dirty="0" err="1">
                <a:solidFill>
                  <a:srgbClr val="000000"/>
                </a:solidFill>
              </a:rPr>
              <a:t>вивчав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німецьку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мову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знайомився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творчістю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німецьких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поетів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21858" name="Picture 2" descr="http://www.ed.ac.uk/polopoly_fs/1.84903!/fileManager/Walter-S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7667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У </a:t>
            </a:r>
            <a:r>
              <a:rPr lang="ru-RU" sz="2800" dirty="0" err="1">
                <a:solidFill>
                  <a:srgbClr val="000000"/>
                </a:solidFill>
              </a:rPr>
              <a:t>перші</a:t>
            </a:r>
            <a:r>
              <a:rPr lang="ru-RU" sz="2800" dirty="0">
                <a:solidFill>
                  <a:srgbClr val="000000"/>
                </a:solidFill>
              </a:rPr>
              <a:t> роки </a:t>
            </a:r>
            <a:r>
              <a:rPr lang="ru-RU" sz="2800" dirty="0" err="1">
                <a:solidFill>
                  <a:srgbClr val="000000"/>
                </a:solidFill>
              </a:rPr>
              <a:t>самостійної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адвокатської</a:t>
            </a:r>
            <a:r>
              <a:rPr lang="ru-RU" sz="2800" dirty="0">
                <a:solidFill>
                  <a:srgbClr val="000000"/>
                </a:solidFill>
              </a:rPr>
              <a:t> практики Вальтер Скотт </a:t>
            </a:r>
            <a:r>
              <a:rPr lang="ru-RU" sz="2800" dirty="0" err="1">
                <a:solidFill>
                  <a:srgbClr val="000000"/>
                </a:solidFill>
              </a:rPr>
              <a:t>їздив</a:t>
            </a:r>
            <a:r>
              <a:rPr lang="ru-RU" sz="2800" dirty="0">
                <a:solidFill>
                  <a:srgbClr val="000000"/>
                </a:solidFill>
              </a:rPr>
              <a:t> по </a:t>
            </a:r>
            <a:r>
              <a:rPr lang="ru-RU" sz="2800" dirty="0" err="1">
                <a:solidFill>
                  <a:srgbClr val="000000"/>
                </a:solidFill>
              </a:rPr>
              <a:t>країні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принагідно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збираючи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народні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легенди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балади</a:t>
            </a:r>
            <a:r>
              <a:rPr lang="ru-RU" sz="2800" dirty="0">
                <a:solidFill>
                  <a:srgbClr val="000000"/>
                </a:solidFill>
              </a:rPr>
              <a:t> про </a:t>
            </a:r>
            <a:r>
              <a:rPr lang="ru-RU" sz="2800" dirty="0" err="1">
                <a:solidFill>
                  <a:srgbClr val="000000"/>
                </a:solidFill>
              </a:rPr>
              <a:t>шотландських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героїв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минулого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  <a:r>
              <a:rPr lang="ru-RU" sz="2800" dirty="0" err="1">
                <a:solidFill>
                  <a:srgbClr val="000000"/>
                </a:solidFill>
              </a:rPr>
              <a:t>Він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захопився</a:t>
            </a:r>
            <a:r>
              <a:rPr lang="ru-RU" sz="2800" dirty="0">
                <a:solidFill>
                  <a:srgbClr val="000000"/>
                </a:solidFill>
              </a:rPr>
              <a:t> перекладами </a:t>
            </a:r>
            <a:r>
              <a:rPr lang="ru-RU" sz="2800" dirty="0" err="1">
                <a:solidFill>
                  <a:srgbClr val="000000"/>
                </a:solidFill>
              </a:rPr>
              <a:t>німецької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поезії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анонімно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опублікував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свої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переклади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балади</a:t>
            </a:r>
            <a:r>
              <a:rPr lang="ru-RU" sz="2800" dirty="0">
                <a:solidFill>
                  <a:srgbClr val="000000"/>
                </a:solidFill>
              </a:rPr>
              <a:t> Бюргера «</a:t>
            </a:r>
            <a:r>
              <a:rPr lang="ru-RU" sz="2800" dirty="0" err="1">
                <a:solidFill>
                  <a:srgbClr val="000000"/>
                </a:solidFill>
              </a:rPr>
              <a:t>Ленора</a:t>
            </a:r>
            <a:r>
              <a:rPr lang="ru-RU" sz="2800" dirty="0">
                <a:solidFill>
                  <a:srgbClr val="000000"/>
                </a:solidFill>
              </a:rPr>
              <a:t>».</a:t>
            </a:r>
          </a:p>
        </p:txBody>
      </p:sp>
      <p:pic>
        <p:nvPicPr>
          <p:cNvPr id="120834" name="Picture 2" descr="http://img0.liveinternet.ru/images/attach/c/3/77/67/77067750_4000579_25da9d16f5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21335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04664"/>
            <a:ext cx="4392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00"/>
                </a:solidFill>
              </a:rPr>
              <a:t>Романи</a:t>
            </a:r>
            <a:r>
              <a:rPr lang="ru-RU" sz="2400" dirty="0">
                <a:solidFill>
                  <a:srgbClr val="000000"/>
                </a:solidFill>
              </a:rPr>
              <a:t> Скотта </a:t>
            </a:r>
            <a:r>
              <a:rPr lang="ru-RU" sz="2400" dirty="0" err="1">
                <a:solidFill>
                  <a:srgbClr val="000000"/>
                </a:solidFill>
              </a:rPr>
              <a:t>поділяються</a:t>
            </a:r>
            <a:r>
              <a:rPr lang="ru-RU" sz="2400" dirty="0">
                <a:solidFill>
                  <a:srgbClr val="000000"/>
                </a:solidFill>
              </a:rPr>
              <a:t> на </a:t>
            </a:r>
            <a:r>
              <a:rPr lang="ru-RU" sz="2400" dirty="0" err="1">
                <a:solidFill>
                  <a:srgbClr val="000000"/>
                </a:solidFill>
              </a:rPr>
              <a:t>дві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основні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групи</a:t>
            </a:r>
            <a:r>
              <a:rPr lang="ru-RU" sz="2400" dirty="0">
                <a:solidFill>
                  <a:srgbClr val="000000"/>
                </a:solidFill>
              </a:rPr>
              <a:t>. Перша </a:t>
            </a:r>
            <a:r>
              <a:rPr lang="ru-RU" sz="2400" dirty="0" err="1">
                <a:solidFill>
                  <a:srgbClr val="000000"/>
                </a:solidFill>
              </a:rPr>
              <a:t>присвячена</a:t>
            </a:r>
            <a:r>
              <a:rPr lang="ru-RU" sz="2400" dirty="0">
                <a:solidFill>
                  <a:srgbClr val="000000"/>
                </a:solidFill>
              </a:rPr>
              <a:t> недалекому </a:t>
            </a:r>
            <a:r>
              <a:rPr lang="ru-RU" sz="2400" dirty="0" err="1">
                <a:solidFill>
                  <a:srgbClr val="000000"/>
                </a:solidFill>
              </a:rPr>
              <a:t>минулому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Шотландії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періоду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громадянської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війни</a:t>
            </a:r>
            <a:r>
              <a:rPr lang="ru-RU" sz="2400" dirty="0">
                <a:solidFill>
                  <a:srgbClr val="000000"/>
                </a:solidFill>
              </a:rPr>
              <a:t>: </a:t>
            </a:r>
            <a:r>
              <a:rPr lang="ru-RU" sz="2400" dirty="0" err="1">
                <a:solidFill>
                  <a:srgbClr val="000000"/>
                </a:solidFill>
              </a:rPr>
              <a:t>від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пуританської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революції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XVI </a:t>
            </a:r>
            <a:r>
              <a:rPr lang="ru-RU" sz="2400" dirty="0">
                <a:solidFill>
                  <a:srgbClr val="000000"/>
                </a:solidFill>
              </a:rPr>
              <a:t>ст. до </a:t>
            </a:r>
            <a:r>
              <a:rPr lang="ru-RU" sz="2400" dirty="0" err="1">
                <a:solidFill>
                  <a:srgbClr val="000000"/>
                </a:solidFill>
              </a:rPr>
              <a:t>розгрому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гірських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кланів</a:t>
            </a:r>
            <a:r>
              <a:rPr lang="ru-RU" sz="2400" dirty="0">
                <a:solidFill>
                  <a:srgbClr val="000000"/>
                </a:solidFill>
              </a:rPr>
              <a:t> в </a:t>
            </a:r>
            <a:r>
              <a:rPr lang="ru-RU" sz="2400" dirty="0" err="1">
                <a:solidFill>
                  <a:srgbClr val="000000"/>
                </a:solidFill>
              </a:rPr>
              <a:t>середині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XVIII, — </a:t>
            </a:r>
            <a:r>
              <a:rPr lang="ru-RU" sz="2400" dirty="0">
                <a:solidFill>
                  <a:srgbClr val="000000"/>
                </a:solidFill>
              </a:rPr>
              <a:t>а </a:t>
            </a:r>
            <a:r>
              <a:rPr lang="ru-RU" sz="2400" dirty="0" err="1">
                <a:solidFill>
                  <a:srgbClr val="000000"/>
                </a:solidFill>
              </a:rPr>
              <a:t>частково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пізнішому</a:t>
            </a:r>
            <a:r>
              <a:rPr lang="ru-RU" sz="2400" dirty="0">
                <a:solidFill>
                  <a:srgbClr val="000000"/>
                </a:solidFill>
              </a:rPr>
              <a:t> часу «</a:t>
            </a:r>
            <a:r>
              <a:rPr lang="ru-RU" sz="2400" dirty="0" err="1">
                <a:solidFill>
                  <a:srgbClr val="000000"/>
                </a:solidFill>
              </a:rPr>
              <a:t>Веверлі</a:t>
            </a:r>
            <a:r>
              <a:rPr lang="ru-RU" sz="2400" dirty="0">
                <a:solidFill>
                  <a:srgbClr val="000000"/>
                </a:solidFill>
              </a:rPr>
              <a:t>», «Гай </a:t>
            </a:r>
            <a:r>
              <a:rPr lang="ru-RU" sz="2400" dirty="0" err="1">
                <a:solidFill>
                  <a:srgbClr val="000000"/>
                </a:solidFill>
              </a:rPr>
              <a:t>Маннерінг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Едінбурзька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в'язниця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Шотландські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пуритани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Ламермурська</a:t>
            </a:r>
            <a:r>
              <a:rPr lang="ru-RU" sz="2400" dirty="0">
                <a:solidFill>
                  <a:srgbClr val="000000"/>
                </a:solidFill>
              </a:rPr>
              <a:t> наречена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>
                <a:solidFill>
                  <a:srgbClr val="000000"/>
                </a:solidFill>
              </a:rPr>
              <a:t>Роб Рой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Монастир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 err="1">
                <a:solidFill>
                  <a:srgbClr val="000000"/>
                </a:solidFill>
              </a:rPr>
              <a:t>Абат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>
                <a:solidFill>
                  <a:srgbClr val="000000"/>
                </a:solidFill>
              </a:rPr>
              <a:t>Води св. </a:t>
            </a:r>
            <a:r>
              <a:rPr lang="ru-RU" sz="2400" dirty="0" err="1">
                <a:solidFill>
                  <a:srgbClr val="000000"/>
                </a:solidFill>
              </a:rPr>
              <a:t>Ронана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«</a:t>
            </a:r>
            <a:r>
              <a:rPr lang="ru-RU" sz="2400" dirty="0">
                <a:solidFill>
                  <a:srgbClr val="000000"/>
                </a:solidFill>
              </a:rPr>
              <a:t>Антиквар</a:t>
            </a:r>
            <a:r>
              <a:rPr lang="ru-RU" sz="2400" dirty="0" smtClean="0">
                <a:solidFill>
                  <a:srgbClr val="000000"/>
                </a:solidFill>
              </a:rPr>
              <a:t>».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19810" name="Picture 2" descr="http://www.knowledgerush.com/images/sc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16261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61</TotalTime>
  <Words>326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Tw Cen MT</vt:lpstr>
      <vt:lpstr>Капля</vt:lpstr>
      <vt:lpstr> Вальтер Скотт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 !!!</vt:lpstr>
    </vt:vector>
  </TitlesOfParts>
  <Company>Ya Blondinko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keywords>през</cp:keywords>
  <cp:lastModifiedBy>Лохвич Светлана</cp:lastModifiedBy>
  <cp:revision>8</cp:revision>
  <dcterms:created xsi:type="dcterms:W3CDTF">2014-05-14T18:16:33Z</dcterms:created>
  <dcterms:modified xsi:type="dcterms:W3CDTF">2015-02-05T11:17:01Z</dcterms:modified>
</cp:coreProperties>
</file>