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E3315-DDDC-4988-854A-EA9E5C5C5820}" type="datetimeFigureOut">
              <a:rPr lang="ru-RU" smtClean="0"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53AC-0815-4A16-A818-F10306422F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0%B3%D1%80%D0%B0%D0%BC%D0%B0_%D0%AE%D0%9D%D0%95%D0%A1%D0%9A%D0%9E_%C2%AB%D0%9F%D0%B0%D0%BC%27%D1%8F%D1%82%D1%8C_%D1%81%D0%B2%D1%96%D1%82%D1%83%C2%BB" TargetMode="External"/><Relationship Id="rId3" Type="http://schemas.openxmlformats.org/officeDocument/2006/relationships/hyperlink" Target="http://uk.wikipedia.org/wiki/%D0%9F%27%D1%94%D1%81%D0%B0" TargetMode="External"/><Relationship Id="rId7" Type="http://schemas.openxmlformats.org/officeDocument/2006/relationships/hyperlink" Target="http://uk.wikipedia.org/wiki/%D0%9A%D0%BE%D0%BF%D0%B5%D0%BD%D0%B3%D0%B0%D0%B3%D0%B5%D0%BD" TargetMode="External"/><Relationship Id="rId2" Type="http://schemas.openxmlformats.org/officeDocument/2006/relationships/hyperlink" Target="http://uk.wikipedia.org/wiki/%D0%9D%D0%BE%D1%80%D0%B2%D0%B5%D0%B7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4%D0%B0%D0%BD%D1%81%D1%8C%D0%BA%D0%B8%D0%B9_%D0%BA%D0%BE%D1%80%D0%BE%D0%BB%D1%96%D0%B2%D1%81%D1%8C%D0%BA%D0%B8%D0%B9_%D1%82%D0%B5%D0%B0%D1%82%D1%80&amp;action=edit&amp;redlink=1" TargetMode="External"/><Relationship Id="rId5" Type="http://schemas.openxmlformats.org/officeDocument/2006/relationships/hyperlink" Target="http://uk.wikipedia.org/wiki/%D0%93%D0%B5%D0%BD%D1%80%D1%96%D0%BA_%D0%86%D0%B1%D1%81%D0%B5%D0%BD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://uk.wikipedia.org/wiki/%D0%94%D1%80%D0%B0%D0%BC%D0%B0%D1%82%D1%83%D1%80%D0%B3" TargetMode="External"/><Relationship Id="rId9" Type="http://schemas.openxmlformats.org/officeDocument/2006/relationships/hyperlink" Target="http://uk.wikipedia.org/wiki/%D0%A8%D0%BB%D1%8E%D0%B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lessons.com.ua/gero%d1%97nya-p-yesi-x-ibsena-lyalkovij-budino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lessons.com.ua/drama-greck-drama-diya-odin-z-literaturnix-rodiv-yakij-zmalovuye-svit-u-fomri-di%d1%97-zdebilshogo-priznachenij-dlya-scenichnogo-vtilenny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Образ </a:t>
            </a:r>
            <a:r>
              <a:rPr lang="ru-RU" b="1" dirty="0" err="1"/>
              <a:t>Нори</a:t>
            </a:r>
            <a:r>
              <a:rPr lang="ru-RU" b="1" dirty="0"/>
              <a:t> (за </a:t>
            </a:r>
            <a:r>
              <a:rPr lang="ru-RU" b="1" dirty="0" err="1"/>
              <a:t>п’єсою</a:t>
            </a:r>
            <a:r>
              <a:rPr lang="ru-RU" b="1" dirty="0"/>
              <a:t> Г. </a:t>
            </a:r>
            <a:r>
              <a:rPr lang="ru-RU" b="1" dirty="0" err="1"/>
              <a:t>Ібсена</a:t>
            </a:r>
            <a:r>
              <a:rPr lang="ru-RU" b="1" dirty="0"/>
              <a:t> «</a:t>
            </a:r>
            <a:r>
              <a:rPr lang="ru-RU" b="1" dirty="0" err="1"/>
              <a:t>Ляльковий</a:t>
            </a:r>
            <a:r>
              <a:rPr lang="ru-RU" b="1" dirty="0"/>
              <a:t> </a:t>
            </a:r>
            <a:r>
              <a:rPr lang="ru-RU" b="1" dirty="0" err="1"/>
              <a:t>будинок</a:t>
            </a:r>
            <a:r>
              <a:rPr lang="ru-RU" b="1" dirty="0"/>
              <a:t>»)</a:t>
            </a:r>
            <a:br>
              <a:rPr lang="ru-RU" b="1" dirty="0"/>
            </a:br>
            <a:endParaRPr lang="ru-RU" dirty="0"/>
          </a:p>
        </p:txBody>
      </p:sp>
      <p:pic>
        <p:nvPicPr>
          <p:cNvPr id="1026" name="Picture 2" descr="http://www.kharkivosvita.net.ua/files/u1/ibsen-genri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168352" cy="5020776"/>
          </a:xfrm>
          <a:prstGeom prst="rect">
            <a:avLst/>
          </a:prstGeom>
          <a:noFill/>
        </p:spPr>
      </p:pic>
      <p:pic>
        <p:nvPicPr>
          <p:cNvPr id="1028" name="Picture 4" descr="http://i.livelib.ru/boocover/1000587226/l/ef8e/Genr%D1%96k_%D0%86bsen__Lyalkovij_d%D1%96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412776"/>
            <a:ext cx="3338118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47515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Ляльковий</a:t>
            </a:r>
            <a:r>
              <a:rPr lang="ru-RU" sz="2400" b="1" dirty="0"/>
              <a:t> </a:t>
            </a:r>
            <a:r>
              <a:rPr lang="ru-RU" sz="2400" b="1" dirty="0" err="1"/>
              <a:t>дім</a:t>
            </a:r>
            <a:r>
              <a:rPr lang="ru-RU" sz="2400" dirty="0"/>
              <a:t> (</a:t>
            </a:r>
            <a:r>
              <a:rPr lang="ru-RU" sz="2400" dirty="0">
                <a:hlinkClick r:id="rId2" tooltip="Норвезька мова"/>
              </a:rPr>
              <a:t>норв.</a:t>
            </a:r>
            <a:r>
              <a:rPr lang="ru-RU" sz="2400" dirty="0"/>
              <a:t> </a:t>
            </a:r>
            <a:r>
              <a:rPr lang="en-US" sz="2400" i="1" dirty="0"/>
              <a:t>Et </a:t>
            </a:r>
            <a:r>
              <a:rPr lang="en-US" sz="2400" i="1" dirty="0" err="1"/>
              <a:t>dukkehjem</a:t>
            </a:r>
            <a:r>
              <a:rPr lang="en-US" sz="2400" dirty="0"/>
              <a:t>) — </a:t>
            </a:r>
            <a:r>
              <a:rPr lang="ru-RU" sz="2400" dirty="0" err="1">
                <a:hlinkClick r:id="rId3" tooltip="П'єса"/>
              </a:rPr>
              <a:t>п'єса</a:t>
            </a:r>
            <a:r>
              <a:rPr lang="ru-RU" sz="2400" dirty="0"/>
              <a:t> на три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норвезького</a:t>
            </a:r>
            <a:r>
              <a:rPr lang="ru-RU" sz="2400" dirty="0"/>
              <a:t> </a:t>
            </a:r>
            <a:r>
              <a:rPr lang="ru-RU" sz="2400" dirty="0">
                <a:hlinkClick r:id="rId4" tooltip="Драматург"/>
              </a:rPr>
              <a:t>драматурга</a:t>
            </a:r>
            <a:r>
              <a:rPr lang="ru-RU" sz="2400" dirty="0"/>
              <a:t> </a:t>
            </a:r>
            <a:r>
              <a:rPr lang="ru-RU" sz="2400" dirty="0" err="1">
                <a:hlinkClick r:id="rId5" tooltip="Генрік Ібсен"/>
              </a:rPr>
              <a:t>Генріка</a:t>
            </a:r>
            <a:r>
              <a:rPr lang="ru-RU" sz="2400" dirty="0">
                <a:hlinkClick r:id="rId5" tooltip="Генрік Ібсен"/>
              </a:rPr>
              <a:t> </a:t>
            </a:r>
            <a:r>
              <a:rPr lang="ru-RU" sz="2400" dirty="0" err="1">
                <a:hlinkClick r:id="rId5" tooltip="Генрік Ібсен"/>
              </a:rPr>
              <a:t>Ібсена</a:t>
            </a:r>
            <a:r>
              <a:rPr lang="ru-RU" sz="2400" dirty="0"/>
              <a:t>, </a:t>
            </a:r>
            <a:r>
              <a:rPr lang="ru-RU" sz="2400" dirty="0" err="1"/>
              <a:t>прем'єра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відбулася</a:t>
            </a:r>
            <a:r>
              <a:rPr lang="ru-RU" sz="2400" dirty="0"/>
              <a:t> в </a:t>
            </a:r>
            <a:r>
              <a:rPr lang="ru-RU" sz="2400" dirty="0" err="1">
                <a:hlinkClick r:id="rId6" tooltip="Данський королівський театр (ще не написана)"/>
              </a:rPr>
              <a:t>Данському</a:t>
            </a:r>
            <a:r>
              <a:rPr lang="ru-RU" sz="2400" dirty="0">
                <a:hlinkClick r:id="rId6" tooltip="Данський королівський театр (ще не написана)"/>
              </a:rPr>
              <a:t> </a:t>
            </a:r>
            <a:r>
              <a:rPr lang="ru-RU" sz="2400" dirty="0" err="1">
                <a:hlinkClick r:id="rId6" tooltip="Данський королівський театр (ще не написана)"/>
              </a:rPr>
              <a:t>королівському</a:t>
            </a:r>
            <a:r>
              <a:rPr lang="ru-RU" sz="2400" dirty="0">
                <a:hlinkClick r:id="rId6" tooltip="Данський королівський театр (ще не написана)"/>
              </a:rPr>
              <a:t> </a:t>
            </a:r>
            <a:r>
              <a:rPr lang="ru-RU" sz="2400" dirty="0" err="1">
                <a:hlinkClick r:id="rId6" tooltip="Данський королівський театр (ще не написана)"/>
              </a:rPr>
              <a:t>театрі</a:t>
            </a:r>
            <a:r>
              <a:rPr lang="ru-RU" sz="2400" dirty="0"/>
              <a:t> </a:t>
            </a:r>
            <a:r>
              <a:rPr lang="ru-RU" sz="2400" dirty="0" err="1"/>
              <a:t>в</a:t>
            </a:r>
            <a:r>
              <a:rPr lang="ru-RU" sz="2400" dirty="0"/>
              <a:t> </a:t>
            </a:r>
            <a:r>
              <a:rPr lang="ru-RU" sz="2400" dirty="0" err="1">
                <a:hlinkClick r:id="rId7" tooltip="Копенгаген"/>
              </a:rPr>
              <a:t>Копенгагені</a:t>
            </a:r>
            <a:r>
              <a:rPr lang="ru-RU" sz="2400" dirty="0"/>
              <a:t> 21 </a:t>
            </a:r>
            <a:r>
              <a:rPr lang="ru-RU" sz="2400" dirty="0" err="1"/>
              <a:t>грудня</a:t>
            </a:r>
            <a:r>
              <a:rPr lang="ru-RU" sz="2400" dirty="0"/>
              <a:t> 1879 року. </a:t>
            </a:r>
            <a:r>
              <a:rPr lang="ru-RU" sz="2400" dirty="0" err="1"/>
              <a:t>П'єса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</a:t>
            </a:r>
            <a:r>
              <a:rPr lang="ru-RU" sz="2400" dirty="0" err="1"/>
              <a:t>опублікована</a:t>
            </a:r>
            <a:r>
              <a:rPr lang="ru-RU" sz="2400" dirty="0"/>
              <a:t> в тому ж </a:t>
            </a:r>
            <a:r>
              <a:rPr lang="ru-RU" sz="2400" dirty="0" err="1"/>
              <a:t>місяці</a:t>
            </a:r>
            <a:r>
              <a:rPr lang="ru-RU" sz="2400" dirty="0"/>
              <a:t>, </a:t>
            </a:r>
            <a:r>
              <a:rPr lang="ru-RU" sz="2400" dirty="0" err="1"/>
              <a:t>напередодні</a:t>
            </a:r>
            <a:r>
              <a:rPr lang="ru-RU" sz="2400" dirty="0"/>
              <a:t> </a:t>
            </a:r>
            <a:r>
              <a:rPr lang="ru-RU" sz="2400" dirty="0" err="1"/>
              <a:t>прем'єри</a:t>
            </a:r>
            <a:r>
              <a:rPr lang="ru-RU" sz="2400" dirty="0"/>
              <a:t>. 2001 року </a:t>
            </a:r>
            <a:r>
              <a:rPr lang="ru-RU" sz="2400" dirty="0" err="1"/>
              <a:t>твір</a:t>
            </a:r>
            <a:r>
              <a:rPr lang="ru-RU" sz="2400" dirty="0"/>
              <a:t> </a:t>
            </a:r>
            <a:r>
              <a:rPr lang="ru-RU" sz="2400" dirty="0" err="1"/>
              <a:t>Ібсена</a:t>
            </a:r>
            <a:r>
              <a:rPr lang="ru-RU" sz="2400" dirty="0"/>
              <a:t> занесено до </a:t>
            </a:r>
            <a:r>
              <a:rPr lang="ru-RU" sz="2400" dirty="0" err="1"/>
              <a:t>реєстру</a:t>
            </a:r>
            <a:r>
              <a:rPr lang="ru-RU" sz="2400" dirty="0"/>
              <a:t> </a:t>
            </a:r>
            <a:r>
              <a:rPr lang="ru-RU" sz="2400" dirty="0" err="1">
                <a:hlinkClick r:id="rId8" tooltip="Програма ЮНЕСКО «Пам'ять світу»"/>
              </a:rPr>
              <a:t>програми</a:t>
            </a:r>
            <a:r>
              <a:rPr lang="ru-RU" sz="2400" dirty="0">
                <a:hlinkClick r:id="rId8" tooltip="Програма ЮНЕСКО «Пам'ять світу»"/>
              </a:rPr>
              <a:t> ЮНЕСКО «</a:t>
            </a:r>
            <a:r>
              <a:rPr lang="ru-RU" sz="2400" dirty="0" err="1">
                <a:hlinkClick r:id="rId8" tooltip="Програма ЮНЕСКО «Пам'ять світу»"/>
              </a:rPr>
              <a:t>Пам'ять</a:t>
            </a:r>
            <a:r>
              <a:rPr lang="ru-RU" sz="2400" dirty="0">
                <a:hlinkClick r:id="rId8" tooltip="Програма ЮНЕСКО «Пам'ять світу»"/>
              </a:rPr>
              <a:t> </a:t>
            </a:r>
            <a:r>
              <a:rPr lang="ru-RU" sz="2400" dirty="0" err="1">
                <a:hlinkClick r:id="rId8" tooltip="Програма ЮНЕСКО «Пам'ять світу»"/>
              </a:rPr>
              <a:t>світу</a:t>
            </a:r>
            <a:r>
              <a:rPr lang="ru-RU" sz="2400" dirty="0">
                <a:hlinkClick r:id="rId8" tooltip="Програма ЮНЕСКО «Пам'ять світу»"/>
              </a:rPr>
              <a:t>»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Після</a:t>
            </a:r>
            <a:r>
              <a:rPr lang="ru-RU" sz="2400" dirty="0"/>
              <a:t> постановки </a:t>
            </a:r>
            <a:r>
              <a:rPr lang="ru-RU" sz="2400" dirty="0" err="1"/>
              <a:t>п'єса</a:t>
            </a:r>
            <a:r>
              <a:rPr lang="ru-RU" sz="2400" dirty="0"/>
              <a:t> </a:t>
            </a:r>
            <a:r>
              <a:rPr lang="ru-RU" sz="2400" dirty="0" err="1"/>
              <a:t>викликала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дебатів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в </a:t>
            </a:r>
            <a:r>
              <a:rPr lang="ru-RU" sz="2400" dirty="0" err="1"/>
              <a:t>ній</a:t>
            </a:r>
            <a:r>
              <a:rPr lang="ru-RU" sz="2400" dirty="0"/>
              <a:t> </a:t>
            </a:r>
            <a:r>
              <a:rPr lang="ru-RU" sz="2400" dirty="0" err="1"/>
              <a:t>гостро</a:t>
            </a:r>
            <a:r>
              <a:rPr lang="ru-RU" sz="2400" dirty="0"/>
              <a:t> </a:t>
            </a:r>
            <a:r>
              <a:rPr lang="ru-RU" sz="2400" dirty="0" err="1"/>
              <a:t>критикуються</a:t>
            </a:r>
            <a:r>
              <a:rPr lang="ru-RU" sz="2400" dirty="0"/>
              <a:t> </a:t>
            </a:r>
            <a:r>
              <a:rPr lang="ru-RU" sz="2400" dirty="0" err="1">
                <a:hlinkClick r:id="rId9" tooltip="Шлюб"/>
              </a:rPr>
              <a:t>шлюбні</a:t>
            </a:r>
            <a:r>
              <a:rPr lang="ru-RU" sz="2400" dirty="0"/>
              <a:t> </a:t>
            </a:r>
            <a:r>
              <a:rPr lang="ru-RU" sz="2400" dirty="0" err="1"/>
              <a:t>норми</a:t>
            </a:r>
            <a:r>
              <a:rPr lang="ru-RU" sz="2400" dirty="0"/>
              <a:t> 19 </a:t>
            </a:r>
            <a:r>
              <a:rPr lang="ru-RU" sz="2400" dirty="0" err="1"/>
              <a:t>століття</a:t>
            </a:r>
            <a:r>
              <a:rPr lang="ru-RU" sz="2400" dirty="0"/>
              <a:t>.</a:t>
            </a:r>
          </a:p>
        </p:txBody>
      </p:sp>
      <p:pic>
        <p:nvPicPr>
          <p:cNvPr id="4100" name="Picture 4" descr="http://shkola.ostriv.in.ua/images/publications/4/4301/131072642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836712"/>
            <a:ext cx="4276725" cy="4562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Нора молода </a:t>
            </a:r>
            <a:r>
              <a:rPr lang="ru-RU" dirty="0" err="1"/>
              <a:t>жінка</a:t>
            </a:r>
            <a:r>
              <a:rPr lang="ru-RU" dirty="0"/>
              <a:t>, дружина адвоката </a:t>
            </a:r>
            <a:r>
              <a:rPr lang="ru-RU" dirty="0" err="1"/>
              <a:t>Торвальда</a:t>
            </a:r>
            <a:r>
              <a:rPr lang="ru-RU" dirty="0"/>
              <a:t> </a:t>
            </a:r>
            <a:r>
              <a:rPr lang="ru-RU" dirty="0" err="1"/>
              <a:t>Хельмера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. </a:t>
            </a:r>
            <a:r>
              <a:rPr lang="ru-RU" dirty="0" err="1"/>
              <a:t>Зав’язка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як </a:t>
            </a:r>
            <a:r>
              <a:rPr lang="ru-RU" dirty="0" err="1"/>
              <a:t>би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планах, у </a:t>
            </a:r>
            <a:r>
              <a:rPr lang="ru-RU" dirty="0" err="1"/>
              <a:t>яких</a:t>
            </a:r>
            <a:r>
              <a:rPr lang="ru-RU" dirty="0"/>
              <a:t> Н. </a:t>
            </a:r>
            <a:r>
              <a:rPr lang="ru-RU" dirty="0" err="1"/>
              <a:t>живе</a:t>
            </a:r>
            <a:r>
              <a:rPr lang="ru-RU" dirty="0"/>
              <a:t>. З одного боку, вона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пам’ятає</a:t>
            </a:r>
            <a:r>
              <a:rPr lang="ru-RU" dirty="0"/>
              <a:t> про свою </a:t>
            </a:r>
            <a:r>
              <a:rPr lang="ru-RU" dirty="0" err="1"/>
              <a:t>давню</a:t>
            </a:r>
            <a:r>
              <a:rPr lang="ru-RU" dirty="0"/>
              <a:t> </a:t>
            </a:r>
            <a:r>
              <a:rPr lang="ru-RU" dirty="0" err="1"/>
              <a:t>подвиг-провину</a:t>
            </a:r>
            <a:r>
              <a:rPr lang="ru-RU" dirty="0"/>
              <a:t> (</a:t>
            </a:r>
            <a:r>
              <a:rPr lang="ru-RU" dirty="0" err="1"/>
              <a:t>підробці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батька для </a:t>
            </a:r>
            <a:r>
              <a:rPr lang="ru-RU" dirty="0" err="1"/>
              <a:t>порятунку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хворого </a:t>
            </a:r>
            <a:r>
              <a:rPr lang="ru-RU" dirty="0" err="1"/>
              <a:t>чоловіка</a:t>
            </a:r>
            <a:r>
              <a:rPr lang="ru-RU" dirty="0" smtClean="0"/>
              <a:t>).</a:t>
            </a:r>
            <a:r>
              <a:rPr lang="ru-RU" dirty="0"/>
              <a:t> З </a:t>
            </a:r>
            <a:r>
              <a:rPr lang="ru-RU" dirty="0" err="1"/>
              <a:t>іншого</a:t>
            </a:r>
            <a:r>
              <a:rPr lang="ru-RU" dirty="0"/>
              <a:t> боку, </a:t>
            </a:r>
            <a:r>
              <a:rPr lang="ru-RU" dirty="0">
                <a:hlinkClick r:id="rId2"/>
              </a:rPr>
              <a:t>Нора</a:t>
            </a:r>
            <a:r>
              <a:rPr lang="ru-RU" dirty="0"/>
              <a:t> </a:t>
            </a:r>
            <a:r>
              <a:rPr lang="ru-RU" dirty="0" err="1"/>
              <a:t>поглинена</a:t>
            </a:r>
            <a:r>
              <a:rPr lang="ru-RU" dirty="0"/>
              <a:t> </a:t>
            </a:r>
            <a:r>
              <a:rPr lang="ru-RU" dirty="0" err="1"/>
              <a:t>нехитрими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реальними</a:t>
            </a:r>
            <a:r>
              <a:rPr lang="ru-RU" dirty="0"/>
              <a:t> </a:t>
            </a:r>
            <a:r>
              <a:rPr lang="ru-RU" dirty="0" err="1"/>
              <a:t>турботами</a:t>
            </a:r>
            <a:r>
              <a:rPr lang="ru-RU" dirty="0"/>
              <a:t> про </a:t>
            </a:r>
            <a:r>
              <a:rPr lang="ru-RU" dirty="0" err="1"/>
              <a:t>будинок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сім’ю</a:t>
            </a:r>
            <a:r>
              <a:rPr lang="ru-RU" dirty="0"/>
              <a:t>, </a:t>
            </a:r>
            <a:r>
              <a:rPr lang="ru-RU" dirty="0" err="1"/>
              <a:t>про</a:t>
            </a:r>
            <a:r>
              <a:rPr lang="ru-RU" dirty="0"/>
              <a:t> </a:t>
            </a:r>
            <a:r>
              <a:rPr lang="ru-RU" dirty="0" err="1"/>
              <a:t>благополучне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комфортне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. </a:t>
            </a:r>
            <a:r>
              <a:rPr lang="ru-RU" dirty="0" err="1"/>
              <a:t>Художня</a:t>
            </a:r>
            <a:r>
              <a:rPr lang="ru-RU" dirty="0"/>
              <a:t> сила образа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виявившись</a:t>
            </a:r>
            <a:r>
              <a:rPr lang="ru-RU" dirty="0"/>
              <a:t> у </a:t>
            </a:r>
            <a:r>
              <a:rPr lang="ru-RU" dirty="0" err="1"/>
              <a:t>ситуації</a:t>
            </a:r>
            <a:r>
              <a:rPr lang="ru-RU" dirty="0"/>
              <a:t> «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героїні</a:t>
            </a:r>
            <a:r>
              <a:rPr lang="ru-RU" dirty="0"/>
              <a:t>», Н. </a:t>
            </a:r>
            <a:r>
              <a:rPr lang="ru-RU" dirty="0" err="1"/>
              <a:t>рішуче</a:t>
            </a:r>
            <a:r>
              <a:rPr lang="ru-RU" dirty="0"/>
              <a:t> не </a:t>
            </a:r>
            <a:r>
              <a:rPr lang="ru-RU" dirty="0" err="1"/>
              <a:t>вписується</a:t>
            </a:r>
            <a:r>
              <a:rPr lang="ru-RU" dirty="0"/>
              <a:t> в </a:t>
            </a:r>
            <a:r>
              <a:rPr lang="ru-RU" dirty="0" err="1"/>
              <a:t>це</a:t>
            </a:r>
            <a:r>
              <a:rPr lang="ru-RU" dirty="0"/>
              <a:t> амплуа</a:t>
            </a:r>
            <a:r>
              <a:rPr lang="ru-RU" dirty="0" smtClean="0"/>
              <a:t>.</a:t>
            </a:r>
            <a:r>
              <a:rPr lang="ru-RU" dirty="0"/>
              <a:t> По </a:t>
            </a:r>
            <a:r>
              <a:rPr lang="ru-RU" dirty="0" err="1"/>
              <a:t>видимості</a:t>
            </a:r>
            <a:r>
              <a:rPr lang="ru-RU" dirty="0"/>
              <a:t> Нора </a:t>
            </a:r>
            <a:r>
              <a:rPr lang="ru-RU" dirty="0" err="1"/>
              <a:t>дбайливо</a:t>
            </a:r>
            <a:r>
              <a:rPr lang="ru-RU" dirty="0"/>
              <a:t> </a:t>
            </a:r>
            <a:r>
              <a:rPr lang="ru-RU" dirty="0" err="1"/>
              <a:t>опікуване</a:t>
            </a:r>
            <a:r>
              <a:rPr lang="ru-RU" dirty="0"/>
              <a:t> </a:t>
            </a:r>
            <a:r>
              <a:rPr lang="ru-RU" dirty="0" err="1"/>
              <a:t>чоловіками</a:t>
            </a:r>
            <a:r>
              <a:rPr lang="ru-RU" dirty="0"/>
              <a:t> (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батьком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чоловіком</a:t>
            </a:r>
            <a:r>
              <a:rPr lang="ru-RU" dirty="0"/>
              <a:t>), </a:t>
            </a:r>
            <a:r>
              <a:rPr lang="ru-RU" dirty="0" err="1"/>
              <a:t>ніжне</a:t>
            </a:r>
            <a:r>
              <a:rPr lang="ru-RU" dirty="0"/>
              <a:t>, </a:t>
            </a:r>
            <a:r>
              <a:rPr lang="ru-RU" dirty="0" err="1"/>
              <a:t>жіночне</a:t>
            </a:r>
            <a:r>
              <a:rPr lang="ru-RU" dirty="0"/>
              <a:t> </a:t>
            </a:r>
            <a:r>
              <a:rPr lang="ru-RU" dirty="0" err="1"/>
              <a:t>істота</a:t>
            </a:r>
            <a:r>
              <a:rPr lang="ru-RU" dirty="0"/>
              <a:t>,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кокетливе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по-женски </a:t>
            </a:r>
            <a:r>
              <a:rPr lang="ru-RU" dirty="0" err="1"/>
              <a:t>підступне</a:t>
            </a:r>
            <a:r>
              <a:rPr lang="ru-RU" dirty="0"/>
              <a:t>. Вона, </a:t>
            </a:r>
            <a:r>
              <a:rPr lang="ru-RU" dirty="0" err="1"/>
              <a:t>наприклад</a:t>
            </a:r>
            <a:r>
              <a:rPr lang="ru-RU" dirty="0"/>
              <a:t>, не </a:t>
            </a:r>
            <a:r>
              <a:rPr lang="ru-RU" dirty="0" err="1"/>
              <a:t>позбавляє</a:t>
            </a:r>
            <a:r>
              <a:rPr lang="ru-RU" dirty="0"/>
              <a:t> себе </a:t>
            </a:r>
            <a:r>
              <a:rPr lang="ru-RU" dirty="0" err="1"/>
              <a:t>задоволення</a:t>
            </a:r>
            <a:r>
              <a:rPr lang="ru-RU" dirty="0"/>
              <a:t> подразнивать </a:t>
            </a:r>
            <a:r>
              <a:rPr lang="ru-RU" dirty="0" err="1"/>
              <a:t>закоханого</a:t>
            </a:r>
            <a:r>
              <a:rPr lang="ru-RU" dirty="0"/>
              <a:t> в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доктори</a:t>
            </a:r>
            <a:r>
              <a:rPr lang="ru-RU" dirty="0"/>
              <a:t> Ранка</a:t>
            </a:r>
          </a:p>
        </p:txBody>
      </p:sp>
      <p:pic>
        <p:nvPicPr>
          <p:cNvPr id="6146" name="Picture 2" descr="http://ukrtvoru.info/wp-content/uploads/2011/11/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931405"/>
            <a:ext cx="6552728" cy="3798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3789040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 Але </a:t>
            </a:r>
            <a:r>
              <a:rPr lang="ru-RU" dirty="0" err="1"/>
              <a:t>особливість</a:t>
            </a:r>
            <a:r>
              <a:rPr lang="ru-RU" dirty="0"/>
              <a:t> Нора як </a:t>
            </a:r>
            <a:r>
              <a:rPr lang="ru-RU" dirty="0" err="1"/>
              <a:t>героїні</a:t>
            </a:r>
            <a:r>
              <a:rPr lang="ru-RU" dirty="0"/>
              <a:t> в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відмінність</a:t>
            </a:r>
            <a:r>
              <a:rPr lang="ru-RU" dirty="0"/>
              <a:t>, </a:t>
            </a:r>
            <a:r>
              <a:rPr lang="ru-RU" dirty="0" err="1"/>
              <a:t>скажемо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Гедди</a:t>
            </a:r>
            <a:r>
              <a:rPr lang="ru-RU" dirty="0"/>
              <a:t> </a:t>
            </a:r>
            <a:r>
              <a:rPr lang="ru-RU" dirty="0" err="1"/>
              <a:t>Габаер</a:t>
            </a:r>
            <a:r>
              <a:rPr lang="ru-RU" dirty="0"/>
              <a:t> вона прямо на очах у </a:t>
            </a:r>
            <a:r>
              <a:rPr lang="ru-RU" dirty="0" err="1"/>
              <a:t>глядача</a:t>
            </a:r>
            <a:r>
              <a:rPr lang="ru-RU" dirty="0"/>
              <a:t> </a:t>
            </a:r>
            <a:r>
              <a:rPr lang="ru-RU" dirty="0" err="1"/>
              <a:t>міняється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розкривається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несподіваної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. Колись вона мала </a:t>
            </a:r>
            <a:r>
              <a:rPr lang="ru-RU" dirty="0" err="1"/>
              <a:t>мужність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на </a:t>
            </a:r>
            <a:r>
              <a:rPr lang="ru-RU" dirty="0" err="1"/>
              <a:t>злочин</a:t>
            </a:r>
            <a:r>
              <a:rPr lang="ru-RU" dirty="0"/>
              <a:t> в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жила </a:t>
            </a:r>
            <a:r>
              <a:rPr lang="ru-RU" dirty="0" err="1"/>
              <a:t>пам’яттю</a:t>
            </a:r>
            <a:r>
              <a:rPr lang="ru-RU" dirty="0"/>
              <a:t> про свою </a:t>
            </a:r>
            <a:r>
              <a:rPr lang="ru-RU" dirty="0" err="1"/>
              <a:t>провину</a:t>
            </a:r>
            <a:r>
              <a:rPr lang="ru-RU" dirty="0"/>
              <a:t>, </a:t>
            </a:r>
            <a:r>
              <a:rPr lang="ru-RU" dirty="0" err="1"/>
              <a:t>виплачуючи</a:t>
            </a:r>
            <a:r>
              <a:rPr lang="ru-RU" dirty="0"/>
              <a:t> </a:t>
            </a:r>
            <a:r>
              <a:rPr lang="ru-RU" dirty="0" err="1"/>
              <a:t>таємно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суму боргу. Але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традиційного</a:t>
            </a:r>
            <a:r>
              <a:rPr lang="ru-RU" dirty="0"/>
              <a:t> для Ибсена фатального персонажа, «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боку» </a:t>
            </a:r>
            <a:r>
              <a:rPr lang="ru-RU" dirty="0" err="1"/>
              <a:t>Крогстада</a:t>
            </a:r>
            <a:r>
              <a:rPr lang="ru-RU" dirty="0"/>
              <a:t>, </a:t>
            </a:r>
            <a:r>
              <a:rPr lang="ru-RU" dirty="0" err="1"/>
              <a:t>минуле</a:t>
            </a:r>
            <a:r>
              <a:rPr lang="ru-RU" dirty="0"/>
              <a:t> </a:t>
            </a:r>
            <a:r>
              <a:rPr lang="ru-RU" dirty="0" err="1"/>
              <a:t>уривається</a:t>
            </a:r>
            <a:r>
              <a:rPr lang="ru-RU" dirty="0"/>
              <a:t> </a:t>
            </a:r>
            <a:r>
              <a:rPr lang="ru-RU" dirty="0" err="1"/>
              <a:t>внастоящее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И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з’ясовується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затишна</a:t>
            </a:r>
            <a:r>
              <a:rPr lang="ru-RU" dirty="0"/>
              <a:t>, </a:t>
            </a:r>
            <a:r>
              <a:rPr lang="ru-RU" dirty="0" err="1"/>
              <a:t>спокійна</a:t>
            </a:r>
            <a:r>
              <a:rPr lang="ru-RU" dirty="0"/>
              <a:t>, </a:t>
            </a:r>
            <a:r>
              <a:rPr lang="ru-RU" dirty="0" err="1"/>
              <a:t>ніжна</a:t>
            </a:r>
            <a:r>
              <a:rPr lang="ru-RU" dirty="0"/>
              <a:t> </a:t>
            </a:r>
            <a:r>
              <a:rPr lang="ru-RU" dirty="0" err="1"/>
              <a:t>жінка</a:t>
            </a:r>
            <a:r>
              <a:rPr lang="ru-RU" dirty="0"/>
              <a:t> –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видимість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суть </a:t>
            </a:r>
            <a:r>
              <a:rPr lang="ru-RU" dirty="0" err="1"/>
              <a:t>визначиться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стане </a:t>
            </a:r>
            <a:r>
              <a:rPr lang="ru-RU" dirty="0" err="1"/>
              <a:t>явної</a:t>
            </a:r>
            <a:r>
              <a:rPr lang="ru-RU" dirty="0"/>
              <a:t>, коли </a:t>
            </a:r>
            <a:r>
              <a:rPr lang="ru-RU" dirty="0" err="1"/>
              <a:t>розсіються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надії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довідавшись</a:t>
            </a:r>
            <a:r>
              <a:rPr lang="ru-RU" dirty="0"/>
              <a:t> один раз про </a:t>
            </a:r>
            <a:r>
              <a:rPr lang="ru-RU" dirty="0" err="1"/>
              <a:t>всім</a:t>
            </a:r>
            <a:r>
              <a:rPr lang="ru-RU" dirty="0"/>
              <a:t>, </a:t>
            </a:r>
            <a:r>
              <a:rPr lang="ru-RU" dirty="0" err="1"/>
              <a:t>Хельмер</a:t>
            </a:r>
            <a:r>
              <a:rPr lang="ru-RU" dirty="0"/>
              <a:t> стане </a:t>
            </a:r>
            <a:r>
              <a:rPr lang="ru-RU" dirty="0" err="1"/>
              <a:t>пишатися</a:t>
            </a:r>
            <a:r>
              <a:rPr lang="ru-RU" dirty="0"/>
              <a:t> нею. Н. </a:t>
            </a:r>
            <a:r>
              <a:rPr lang="ru-RU" dirty="0" err="1"/>
              <a:t>розуміє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перемінилася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відігравати</a:t>
            </a:r>
            <a:r>
              <a:rPr lang="ru-RU" dirty="0"/>
              <a:t> роль </a:t>
            </a:r>
            <a:r>
              <a:rPr lang="ru-RU" dirty="0" err="1"/>
              <a:t>щасливої</a:t>
            </a:r>
            <a:r>
              <a:rPr lang="ru-RU" dirty="0"/>
              <a:t>, </a:t>
            </a:r>
            <a:r>
              <a:rPr lang="ru-RU" dirty="0" err="1"/>
              <a:t>небагато</a:t>
            </a:r>
            <a:r>
              <a:rPr lang="ru-RU" dirty="0"/>
              <a:t> </a:t>
            </a:r>
            <a:r>
              <a:rPr lang="ru-RU" dirty="0" err="1"/>
              <a:t>легковажної</a:t>
            </a:r>
            <a:r>
              <a:rPr lang="ru-RU" dirty="0"/>
              <a:t> </a:t>
            </a:r>
            <a:r>
              <a:rPr lang="ru-RU" dirty="0" err="1"/>
              <a:t>господарки</a:t>
            </a:r>
            <a:r>
              <a:rPr lang="ru-RU" dirty="0"/>
              <a:t> «</a:t>
            </a:r>
            <a:r>
              <a:rPr lang="ru-RU" dirty="0" err="1"/>
              <a:t>лялькового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».</a:t>
            </a:r>
          </a:p>
        </p:txBody>
      </p:sp>
      <p:pic>
        <p:nvPicPr>
          <p:cNvPr id="16386" name="Picture 2" descr="http://img.uakino.net/images/39803/screen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6858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негайно</a:t>
            </a:r>
            <a:r>
              <a:rPr lang="ru-RU" sz="2400" dirty="0"/>
              <a:t> </a:t>
            </a:r>
            <a:r>
              <a:rPr lang="ru-RU" sz="2400" dirty="0" err="1"/>
              <a:t>віддаляє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чоловіка</a:t>
            </a:r>
            <a:r>
              <a:rPr lang="ru-RU" sz="2400" dirty="0"/>
              <a:t>, </a:t>
            </a:r>
            <a:r>
              <a:rPr lang="ru-RU" sz="2400" dirty="0" err="1"/>
              <a:t>але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. </a:t>
            </a:r>
            <a:r>
              <a:rPr lang="ru-RU" sz="2400" dirty="0" err="1"/>
              <a:t>Звичайно,</a:t>
            </a:r>
            <a:r>
              <a:rPr lang="ru-RU" sz="2400" dirty="0" err="1">
                <a:hlinkClick r:id="rId2"/>
              </a:rPr>
              <a:t>драма</a:t>
            </a:r>
            <a:r>
              <a:rPr lang="ru-RU" sz="2400" dirty="0"/>
              <a:t> Н. </a:t>
            </a:r>
            <a:r>
              <a:rPr lang="ru-RU" sz="2400" dirty="0" err="1"/>
              <a:t>торкнулася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Хельмера</a:t>
            </a:r>
            <a:r>
              <a:rPr lang="ru-RU" sz="2400" dirty="0"/>
              <a:t>,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по-своєму</a:t>
            </a:r>
            <a:r>
              <a:rPr lang="ru-RU" sz="2400" dirty="0"/>
              <a:t>, </a:t>
            </a:r>
            <a:r>
              <a:rPr lang="ru-RU" sz="2400" dirty="0" err="1"/>
              <a:t>може</a:t>
            </a:r>
            <a:r>
              <a:rPr lang="ru-RU" sz="2400" dirty="0"/>
              <a:t> бути, </a:t>
            </a:r>
            <a:r>
              <a:rPr lang="ru-RU" sz="2400" dirty="0" err="1"/>
              <a:t>чималого</a:t>
            </a:r>
            <a:r>
              <a:rPr lang="ru-RU" sz="2400" dirty="0"/>
              <a:t>, </a:t>
            </a:r>
            <a:r>
              <a:rPr lang="ru-RU" sz="2400" dirty="0" err="1"/>
              <a:t>але</a:t>
            </a:r>
            <a:r>
              <a:rPr lang="ru-RU" sz="2400" dirty="0"/>
              <a:t> </a:t>
            </a:r>
            <a:r>
              <a:rPr lang="ru-RU" sz="2400" dirty="0" err="1"/>
              <a:t>щиро</a:t>
            </a:r>
            <a:r>
              <a:rPr lang="ru-RU" sz="2400" dirty="0"/>
              <a:t> не готового </a:t>
            </a:r>
            <a:r>
              <a:rPr lang="ru-RU" sz="2400" dirty="0" err="1"/>
              <a:t>зрозуміти</a:t>
            </a:r>
            <a:r>
              <a:rPr lang="ru-RU" sz="2400" dirty="0"/>
              <a:t> (не те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вибачити</a:t>
            </a:r>
            <a:r>
              <a:rPr lang="ru-RU" sz="2400" dirty="0"/>
              <a:t>)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вчинок</a:t>
            </a:r>
            <a:r>
              <a:rPr lang="ru-RU" sz="2400" dirty="0"/>
              <a:t>. Н. </a:t>
            </a:r>
            <a:r>
              <a:rPr lang="ru-RU" sz="2400" dirty="0" err="1"/>
              <a:t>жіночна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тендітна</a:t>
            </a:r>
            <a:r>
              <a:rPr lang="ru-RU" sz="2400" dirty="0"/>
              <a:t> </a:t>
            </a:r>
            <a:r>
              <a:rPr lang="ru-RU" sz="2400" dirty="0" err="1"/>
              <a:t>зовні</a:t>
            </a:r>
            <a:r>
              <a:rPr lang="ru-RU" sz="2400" dirty="0"/>
              <a:t>; </a:t>
            </a:r>
            <a:r>
              <a:rPr lang="ru-RU" sz="2400" dirty="0" err="1"/>
              <a:t>культивируемий</a:t>
            </a:r>
            <a:r>
              <a:rPr lang="ru-RU" sz="2400" dirty="0"/>
              <a:t> </a:t>
            </a:r>
            <a:r>
              <a:rPr lang="ru-RU" sz="2400" dirty="0" err="1"/>
              <a:t>чоловіком</a:t>
            </a:r>
            <a:r>
              <a:rPr lang="ru-RU" sz="2400" dirty="0"/>
              <a:t> образ куколки-белочки, </a:t>
            </a:r>
            <a:r>
              <a:rPr lang="ru-RU" sz="2400" dirty="0" err="1"/>
              <a:t>маленької</a:t>
            </a:r>
            <a:r>
              <a:rPr lang="ru-RU" sz="2400" dirty="0"/>
              <a:t> </a:t>
            </a:r>
            <a:r>
              <a:rPr lang="ru-RU" sz="2400" dirty="0" err="1"/>
              <a:t>марнотратки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скоріше</a:t>
            </a:r>
            <a:r>
              <a:rPr lang="ru-RU" sz="2400" dirty="0"/>
              <a:t> </a:t>
            </a:r>
            <a:r>
              <a:rPr lang="ru-RU" sz="2400" dirty="0" err="1"/>
              <a:t>мимовільне</a:t>
            </a:r>
            <a:r>
              <a:rPr lang="ru-RU" sz="2400" dirty="0"/>
              <a:t> </a:t>
            </a:r>
            <a:r>
              <a:rPr lang="ru-RU" sz="2400" dirty="0" err="1"/>
              <a:t>подигривание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боку. У </a:t>
            </a:r>
            <a:r>
              <a:rPr lang="ru-RU" sz="2400" dirty="0" err="1"/>
              <a:t>сутності</a:t>
            </a:r>
            <a:r>
              <a:rPr lang="ru-RU" sz="2400" dirty="0"/>
              <a:t> вона </a:t>
            </a:r>
            <a:r>
              <a:rPr lang="ru-RU" sz="2400" dirty="0" err="1"/>
              <a:t>насамперед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, </a:t>
            </a:r>
            <a:r>
              <a:rPr lang="ru-RU" sz="2400" dirty="0" err="1"/>
              <a:t>орієнтована</a:t>
            </a:r>
            <a:r>
              <a:rPr lang="ru-RU" sz="2400" dirty="0"/>
              <a:t> морально.</a:t>
            </a:r>
          </a:p>
        </p:txBody>
      </p:sp>
      <p:pic>
        <p:nvPicPr>
          <p:cNvPr id="17410" name="Picture 2" descr="http://school.xvatit.com/images/9/99/T60kd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057524"/>
            <a:ext cx="5715000" cy="3800476"/>
          </a:xfrm>
          <a:prstGeom prst="rect">
            <a:avLst/>
          </a:prstGeom>
          <a:noFill/>
        </p:spPr>
      </p:pic>
      <p:pic>
        <p:nvPicPr>
          <p:cNvPr id="17412" name="Picture 4" descr="http://kinofilms.tv/images/films/26/25472/pict/pos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063078"/>
            <a:ext cx="2641476" cy="37949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27984" y="487025"/>
            <a:ext cx="45365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Коли ж </a:t>
            </a:r>
            <a:r>
              <a:rPr lang="ru-RU" sz="2400" dirty="0" err="1"/>
              <a:t>виявилося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подання</a:t>
            </a:r>
            <a:r>
              <a:rPr lang="ru-RU" sz="2400" dirty="0"/>
              <a:t> про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наївні</a:t>
            </a:r>
            <a:r>
              <a:rPr lang="ru-RU" sz="2400" dirty="0"/>
              <a:t>, детски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неправильні</a:t>
            </a:r>
            <a:r>
              <a:rPr lang="ru-RU" sz="2400" dirty="0"/>
              <a:t>, вона </a:t>
            </a:r>
            <a:r>
              <a:rPr lang="ru-RU" sz="2400" dirty="0" err="1"/>
              <a:t>насмілюється</a:t>
            </a:r>
            <a:r>
              <a:rPr lang="ru-RU" sz="2400" dirty="0"/>
              <a:t> </a:t>
            </a:r>
            <a:r>
              <a:rPr lang="ru-RU" sz="2400" dirty="0" err="1"/>
              <a:t>зробити</a:t>
            </a:r>
            <a:r>
              <a:rPr lang="ru-RU" sz="2400" dirty="0"/>
              <a:t> </a:t>
            </a:r>
            <a:r>
              <a:rPr lang="ru-RU" sz="2400" dirty="0" err="1"/>
              <a:t>чесний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правдивий</a:t>
            </a:r>
            <a:r>
              <a:rPr lang="ru-RU" sz="2400" dirty="0"/>
              <a:t> </a:t>
            </a:r>
            <a:r>
              <a:rPr lang="ru-RU" sz="2400" dirty="0" err="1"/>
              <a:t>висновок</a:t>
            </a:r>
            <a:r>
              <a:rPr lang="ru-RU" sz="2400" dirty="0"/>
              <a:t> </a:t>
            </a:r>
            <a:r>
              <a:rPr lang="ru-RU" sz="2400" dirty="0" err="1"/>
              <a:t>пр</a:t>
            </a:r>
            <a:r>
              <a:rPr lang="ru-RU" sz="2400" dirty="0"/>
              <a:t> </a:t>
            </a:r>
            <a:r>
              <a:rPr lang="ru-RU" sz="2400" dirty="0" err="1"/>
              <a:t>самій</a:t>
            </a:r>
            <a:r>
              <a:rPr lang="ru-RU" sz="2400" dirty="0"/>
              <a:t> себе: вона не </a:t>
            </a:r>
            <a:r>
              <a:rPr lang="ru-RU" sz="2400" dirty="0" err="1"/>
              <a:t>має</a:t>
            </a:r>
            <a:r>
              <a:rPr lang="ru-RU" sz="2400" dirty="0"/>
              <a:t> права бути </a:t>
            </a:r>
            <a:r>
              <a:rPr lang="ru-RU" sz="2400" dirty="0" err="1"/>
              <a:t>ні</a:t>
            </a:r>
            <a:r>
              <a:rPr lang="ru-RU" sz="2400" dirty="0"/>
              <a:t> дружиною, </a:t>
            </a:r>
            <a:r>
              <a:rPr lang="ru-RU" sz="2400" dirty="0" err="1"/>
              <a:t>ні</a:t>
            </a:r>
            <a:r>
              <a:rPr lang="ru-RU" sz="2400" dirty="0"/>
              <a:t> </a:t>
            </a:r>
            <a:r>
              <a:rPr lang="ru-RU" sz="2400" dirty="0" err="1"/>
              <a:t>матір’ю</a:t>
            </a:r>
            <a:r>
              <a:rPr lang="ru-RU" sz="2400" dirty="0"/>
              <a:t>. Вона </a:t>
            </a:r>
            <a:r>
              <a:rPr lang="ru-RU" sz="2400" dirty="0" err="1"/>
              <a:t>взагалі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«</a:t>
            </a:r>
            <a:r>
              <a:rPr lang="ru-RU" sz="2400" dirty="0" err="1"/>
              <a:t>починає</a:t>
            </a:r>
            <a:r>
              <a:rPr lang="ru-RU" sz="2400" dirty="0"/>
              <a:t> бути». І тому Н. </a:t>
            </a:r>
            <a:r>
              <a:rPr lang="ru-RU" sz="2400" dirty="0" err="1"/>
              <a:t>іде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відхід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сім’ї</a:t>
            </a:r>
            <a:r>
              <a:rPr lang="ru-RU" sz="2400" dirty="0"/>
              <a:t> – не </a:t>
            </a:r>
            <a:r>
              <a:rPr lang="ru-RU" sz="2400" dirty="0" err="1"/>
              <a:t>істерика</a:t>
            </a:r>
            <a:r>
              <a:rPr lang="ru-RU" sz="2400" dirty="0"/>
              <a:t>, а Нора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врівноважений</a:t>
            </a:r>
            <a:r>
              <a:rPr lang="ru-RU" sz="2400" dirty="0"/>
              <a:t>, </a:t>
            </a:r>
            <a:r>
              <a:rPr lang="ru-RU" sz="2400" dirty="0" err="1"/>
              <a:t>швидко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чітко</a:t>
            </a:r>
            <a:r>
              <a:rPr lang="ru-RU" sz="2400" dirty="0"/>
              <a:t> </a:t>
            </a:r>
            <a:r>
              <a:rPr lang="ru-RU" sz="2400" dirty="0" err="1"/>
              <a:t>діюча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, то вона не </a:t>
            </a:r>
            <a:r>
              <a:rPr lang="ru-RU" sz="2400" dirty="0" err="1"/>
              <a:t>повернеться</a:t>
            </a:r>
            <a:r>
              <a:rPr lang="ru-RU" sz="2400" dirty="0"/>
              <a:t>. Нова Нора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сім’ї</a:t>
            </a:r>
            <a:r>
              <a:rPr lang="ru-RU" sz="2400" dirty="0"/>
              <a:t> – </a:t>
            </a:r>
            <a:r>
              <a:rPr lang="ru-RU" sz="2400" dirty="0" err="1"/>
              <a:t>і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чоловіка</a:t>
            </a:r>
            <a:r>
              <a:rPr lang="ru-RU" sz="2400" dirty="0"/>
              <a:t>, </a:t>
            </a:r>
            <a:r>
              <a:rPr lang="ru-RU" sz="2400" dirty="0" err="1"/>
              <a:t>але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 – </a:t>
            </a:r>
            <a:r>
              <a:rPr lang="ru-RU" sz="2400" dirty="0" err="1"/>
              <a:t>не</a:t>
            </a:r>
            <a:r>
              <a:rPr lang="ru-RU" sz="2400" dirty="0"/>
              <a:t> </a:t>
            </a:r>
            <a:r>
              <a:rPr lang="ru-RU" sz="2400" dirty="0" err="1"/>
              <a:t>знає</a:t>
            </a:r>
            <a:r>
              <a:rPr lang="ru-RU" sz="2400" dirty="0"/>
              <a:t>. </a:t>
            </a:r>
            <a:r>
              <a:rPr lang="ru-RU" sz="2400" dirty="0" err="1"/>
              <a:t>Звичайно</a:t>
            </a:r>
            <a:r>
              <a:rPr lang="ru-RU" sz="2400" dirty="0"/>
              <a:t>, для </a:t>
            </a:r>
            <a:r>
              <a:rPr lang="ru-RU" sz="2400" dirty="0" err="1"/>
              <a:t>сучасників</a:t>
            </a:r>
            <a:r>
              <a:rPr lang="ru-RU" sz="2400" dirty="0"/>
              <a:t> Ибсена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фінал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неможливий</a:t>
            </a:r>
            <a:endParaRPr lang="ru-RU" sz="2400" dirty="0"/>
          </a:p>
        </p:txBody>
      </p:sp>
      <p:pic>
        <p:nvPicPr>
          <p:cNvPr id="18434" name="Picture 2" descr="http://store.kassiopeya.com/images/product_images/popup_images/1290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4038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789040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Автор </a:t>
            </a:r>
            <a:r>
              <a:rPr lang="ru-RU" dirty="0" err="1"/>
              <a:t>навіть</a:t>
            </a:r>
            <a:r>
              <a:rPr lang="ru-RU" dirty="0"/>
              <a:t> придумав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мелодраматичну</a:t>
            </a:r>
            <a:r>
              <a:rPr lang="ru-RU" dirty="0"/>
              <a:t> </a:t>
            </a:r>
            <a:r>
              <a:rPr lang="ru-RU" dirty="0" err="1"/>
              <a:t>розв’язку</a:t>
            </a:r>
            <a:r>
              <a:rPr lang="ru-RU" dirty="0"/>
              <a:t>: Н. не </a:t>
            </a:r>
            <a:r>
              <a:rPr lang="ru-RU" dirty="0" err="1"/>
              <a:t>йде</a:t>
            </a:r>
            <a:r>
              <a:rPr lang="ru-RU" dirty="0"/>
              <a:t>, а в </a:t>
            </a:r>
            <a:r>
              <a:rPr lang="ru-RU" dirty="0" err="1"/>
              <a:t>останній</a:t>
            </a:r>
            <a:r>
              <a:rPr lang="ru-RU" dirty="0"/>
              <a:t> момент </a:t>
            </a:r>
            <a:r>
              <a:rPr lang="ru-RU" dirty="0" err="1"/>
              <a:t>зупиняється</a:t>
            </a:r>
            <a:r>
              <a:rPr lang="ru-RU" dirty="0"/>
              <a:t>, як </a:t>
            </a:r>
            <a:r>
              <a:rPr lang="ru-RU" dirty="0" err="1"/>
              <a:t>би</a:t>
            </a:r>
            <a:r>
              <a:rPr lang="ru-RU" dirty="0"/>
              <a:t> передумавши.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неприродного, </a:t>
            </a:r>
            <a:r>
              <a:rPr lang="ru-RU" dirty="0" err="1"/>
              <a:t>руйнівного</a:t>
            </a:r>
            <a:r>
              <a:rPr lang="ru-RU" dirty="0"/>
              <a:t> для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героїні</a:t>
            </a:r>
            <a:r>
              <a:rPr lang="ru-RU" dirty="0"/>
              <a:t> бути не </a:t>
            </a:r>
            <a:r>
              <a:rPr lang="ru-RU" dirty="0" err="1"/>
              <a:t>може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«</a:t>
            </a:r>
            <a:r>
              <a:rPr lang="ru-RU" dirty="0" err="1"/>
              <a:t>поганий</a:t>
            </a:r>
            <a:r>
              <a:rPr lang="ru-RU" dirty="0"/>
              <a:t>» </a:t>
            </a:r>
            <a:r>
              <a:rPr lang="ru-RU" dirty="0" err="1"/>
              <a:t>кінець</a:t>
            </a:r>
            <a:r>
              <a:rPr lang="ru-RU" dirty="0"/>
              <a:t> не </a:t>
            </a:r>
            <a:r>
              <a:rPr lang="ru-RU" dirty="0" err="1"/>
              <a:t>влаштовував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сучасників</a:t>
            </a:r>
            <a:r>
              <a:rPr lang="ru-RU" dirty="0"/>
              <a:t> Ибсена. </a:t>
            </a:r>
            <a:r>
              <a:rPr lang="ru-RU" dirty="0" err="1"/>
              <a:t>Дотепер</a:t>
            </a:r>
            <a:r>
              <a:rPr lang="ru-RU" dirty="0"/>
              <a:t> у театрах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домисливают</a:t>
            </a:r>
            <a:r>
              <a:rPr lang="ru-RU" dirty="0"/>
              <a:t> часом як «</a:t>
            </a:r>
            <a:r>
              <a:rPr lang="ru-RU" dirty="0" err="1"/>
              <a:t>благополучний</a:t>
            </a:r>
            <a:r>
              <a:rPr lang="ru-RU" dirty="0"/>
              <a:t>»: Н. все-таки в </a:t>
            </a:r>
            <a:r>
              <a:rPr lang="ru-RU" dirty="0" err="1"/>
              <a:t>останній</a:t>
            </a:r>
            <a:r>
              <a:rPr lang="ru-RU" dirty="0"/>
              <a:t> момент не </a:t>
            </a:r>
            <a:r>
              <a:rPr lang="ru-RU" dirty="0" err="1"/>
              <a:t>зважується</a:t>
            </a:r>
            <a:r>
              <a:rPr lang="ru-RU" dirty="0"/>
              <a:t> </a:t>
            </a:r>
            <a:r>
              <a:rPr lang="ru-RU" dirty="0" err="1"/>
              <a:t>піти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«» </a:t>
            </a:r>
            <a:r>
              <a:rPr lang="ru-RU" dirty="0" err="1"/>
              <a:t>чоловіка</a:t>
            </a:r>
            <a:r>
              <a:rPr lang="ru-RU" dirty="0"/>
              <a:t>, </a:t>
            </a:r>
            <a:r>
              <a:rPr lang="ru-RU" dirty="0" err="1"/>
              <a:t>щовиправився</a:t>
            </a:r>
            <a:r>
              <a:rPr lang="ru-RU" dirty="0"/>
              <a:t>. </a:t>
            </a:r>
            <a:r>
              <a:rPr lang="ru-RU" dirty="0" err="1"/>
              <a:t>Цікаве</a:t>
            </a:r>
            <a:r>
              <a:rPr lang="ru-RU" dirty="0"/>
              <a:t> </a:t>
            </a:r>
            <a:r>
              <a:rPr lang="ru-RU" dirty="0" err="1"/>
              <a:t>продовження</a:t>
            </a:r>
            <a:r>
              <a:rPr lang="ru-RU" dirty="0"/>
              <a:t> сюжету </a:t>
            </a:r>
            <a:r>
              <a:rPr lang="ru-RU" dirty="0" err="1"/>
              <a:t>запропонував</a:t>
            </a:r>
            <a:r>
              <a:rPr lang="ru-RU" dirty="0"/>
              <a:t> </a:t>
            </a: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датський</a:t>
            </a:r>
            <a:r>
              <a:rPr lang="ru-RU" dirty="0"/>
              <a:t> драматург Эрнст </a:t>
            </a:r>
            <a:r>
              <a:rPr lang="ru-RU" dirty="0" err="1"/>
              <a:t>Бруун</a:t>
            </a:r>
            <a:r>
              <a:rPr lang="ru-RU" dirty="0"/>
              <a:t> </a:t>
            </a:r>
            <a:r>
              <a:rPr lang="ru-RU" dirty="0" err="1"/>
              <a:t>Ольсен</a:t>
            </a:r>
            <a:r>
              <a:rPr lang="ru-RU" dirty="0"/>
              <a:t> у </a:t>
            </a:r>
            <a:r>
              <a:rPr lang="ru-RU" dirty="0" err="1"/>
              <a:t>п’єсі</a:t>
            </a:r>
            <a:r>
              <a:rPr lang="ru-RU" dirty="0"/>
              <a:t> «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пішла</a:t>
            </a:r>
            <a:r>
              <a:rPr lang="ru-RU" dirty="0"/>
              <a:t> Нора» (1967): </a:t>
            </a:r>
            <a:r>
              <a:rPr lang="ru-RU" dirty="0" err="1"/>
              <a:t>героїня</a:t>
            </a:r>
            <a:r>
              <a:rPr lang="ru-RU" dirty="0"/>
              <a:t> </a:t>
            </a:r>
            <a:r>
              <a:rPr lang="ru-RU" dirty="0" err="1"/>
              <a:t>виявилася</a:t>
            </a:r>
            <a:r>
              <a:rPr lang="ru-RU" dirty="0"/>
              <a:t> на «</a:t>
            </a:r>
            <a:r>
              <a:rPr lang="ru-RU" dirty="0" err="1"/>
              <a:t>дні</a:t>
            </a:r>
            <a:r>
              <a:rPr lang="ru-RU" dirty="0"/>
              <a:t>»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, будучи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заможної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вільної</a:t>
            </a:r>
            <a:r>
              <a:rPr lang="ru-RU" dirty="0"/>
              <a:t>, вона </a:t>
            </a:r>
            <a:r>
              <a:rPr lang="ru-RU" dirty="0" err="1"/>
              <a:t>живе</a:t>
            </a:r>
            <a:r>
              <a:rPr lang="ru-RU" dirty="0"/>
              <a:t> разом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злодіями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повіями</a:t>
            </a:r>
            <a:r>
              <a:rPr lang="ru-RU" dirty="0"/>
              <a:t>, </a:t>
            </a:r>
            <a:r>
              <a:rPr lang="ru-RU" dirty="0" err="1"/>
              <a:t>чесно</a:t>
            </a:r>
            <a:r>
              <a:rPr lang="ru-RU" dirty="0"/>
              <a:t> </a:t>
            </a:r>
            <a:r>
              <a:rPr lang="ru-RU" dirty="0" err="1"/>
              <a:t>трудячись</a:t>
            </a:r>
            <a:r>
              <a:rPr lang="ru-RU" dirty="0"/>
              <a:t> на </a:t>
            </a:r>
            <a:r>
              <a:rPr lang="ru-RU" dirty="0" err="1"/>
              <a:t>фабриці</a:t>
            </a:r>
            <a:r>
              <a:rPr lang="ru-RU" dirty="0"/>
              <a:t>. </a:t>
            </a:r>
            <a:r>
              <a:rPr lang="ru-RU" dirty="0" err="1"/>
              <a:t>Хельмер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повернутися</a:t>
            </a:r>
            <a:endParaRPr lang="ru-RU" dirty="0"/>
          </a:p>
        </p:txBody>
      </p:sp>
      <p:pic>
        <p:nvPicPr>
          <p:cNvPr id="19458" name="Picture 2" descr="http://panelpvh.ru/uploads/posts/2009-03/1237838804_0590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5662336" cy="3240360"/>
          </a:xfrm>
          <a:prstGeom prst="rect">
            <a:avLst/>
          </a:prstGeom>
          <a:noFill/>
        </p:spPr>
      </p:pic>
      <p:pic>
        <p:nvPicPr>
          <p:cNvPr id="19460" name="Picture 4" descr="http://www.mtch.com.ua/ukr/plays/nora%2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04664"/>
            <a:ext cx="2924175" cy="287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311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Образ Нори (за п’єсою Г. Ібсена «Ляльковий будинок»)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Нори (за п’єсою Г. Ібсена «Ляльковий будинок»)</dc:title>
  <dc:creator>DD</dc:creator>
  <cp:lastModifiedBy>DD</cp:lastModifiedBy>
  <cp:revision>3</cp:revision>
  <dcterms:created xsi:type="dcterms:W3CDTF">2014-09-08T15:42:39Z</dcterms:created>
  <dcterms:modified xsi:type="dcterms:W3CDTF">2014-09-08T16:07:07Z</dcterms:modified>
</cp:coreProperties>
</file>