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2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5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6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6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7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6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3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3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8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6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7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AAB97-FD36-4A93-81C3-5E550FD0B76B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B5CF-F9E3-4F16-B2B2-0C93816E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916416" cy="1800200"/>
          </a:xfrm>
        </p:spPr>
        <p:txBody>
          <a:bodyPr>
            <a:noAutofit/>
          </a:bodyPr>
          <a:lstStyle/>
          <a:p>
            <a:r>
              <a:rPr lang="uk-UA" sz="7200" b="1" dirty="0" smtClean="0"/>
              <a:t>Література ХІХ ст. </a:t>
            </a:r>
            <a:br>
              <a:rPr lang="uk-UA" sz="7200" b="1" dirty="0" smtClean="0"/>
            </a:br>
            <a:r>
              <a:rPr lang="uk-UA" sz="7200" b="1" dirty="0" smtClean="0"/>
              <a:t>у Європі </a:t>
            </a:r>
            <a:endParaRPr lang="ru-RU" sz="72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7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5"/>
    </mc:Choice>
    <mc:Fallback>
      <p:transition spd="slow" advTm="52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aroslav\Desktop\літер\tgTrtynwj4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15"/>
            <a:ext cx="4427984" cy="69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Yaroslav\Desktop\літер\B4Cn8qz5i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39455"/>
            <a:ext cx="4716015" cy="68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7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1"/>
    </mc:Choice>
    <mc:Fallback>
      <p:transition spd="slow" advTm="498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4.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літературні</a:t>
            </a:r>
            <a:r>
              <a:rPr lang="ru-RU" b="1" dirty="0" smtClean="0"/>
              <a:t> напрямки ХІХ ст. </a:t>
            </a:r>
            <a:r>
              <a:rPr lang="ru-RU" b="1" dirty="0" err="1" smtClean="0"/>
              <a:t>Натуралізм</a:t>
            </a:r>
            <a:r>
              <a:rPr lang="ru-RU" b="1" dirty="0" smtClean="0"/>
              <a:t> (</a:t>
            </a:r>
            <a:r>
              <a:rPr lang="ru-RU" b="1" dirty="0" err="1" smtClean="0"/>
              <a:t>від</a:t>
            </a:r>
            <a:r>
              <a:rPr lang="ru-RU" b="1" dirty="0" smtClean="0"/>
              <a:t> франц. — природа) </a:t>
            </a:r>
            <a:r>
              <a:rPr lang="ru-RU" b="1" dirty="0" err="1" smtClean="0"/>
              <a:t>склався</a:t>
            </a:r>
            <a:r>
              <a:rPr lang="ru-RU" b="1" dirty="0" smtClean="0"/>
              <a:t> в </a:t>
            </a:r>
            <a:r>
              <a:rPr lang="ru-RU" b="1" dirty="0" err="1" smtClean="0"/>
              <a:t>останній</a:t>
            </a:r>
            <a:r>
              <a:rPr lang="ru-RU" b="1" dirty="0" smtClean="0"/>
              <a:t> </a:t>
            </a:r>
            <a:r>
              <a:rPr lang="ru-RU" b="1" dirty="0" err="1" smtClean="0"/>
              <a:t>третині</a:t>
            </a:r>
            <a:r>
              <a:rPr lang="ru-RU" b="1" dirty="0" smtClean="0"/>
              <a:t> </a:t>
            </a:r>
            <a:r>
              <a:rPr lang="en-US" b="1" dirty="0" smtClean="0"/>
              <a:t>XIX </a:t>
            </a:r>
            <a:r>
              <a:rPr lang="ru-RU" b="1" dirty="0" smtClean="0"/>
              <a:t>ст.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прагнув</a:t>
            </a:r>
            <a:r>
              <a:rPr lang="ru-RU" b="1" dirty="0" smtClean="0"/>
              <a:t> до </a:t>
            </a:r>
            <a:r>
              <a:rPr lang="ru-RU" b="1" dirty="0" err="1" smtClean="0"/>
              <a:t>об'єктивного</a:t>
            </a:r>
            <a:r>
              <a:rPr lang="ru-RU" b="1" dirty="0" smtClean="0"/>
              <a:t>, точного і </a:t>
            </a:r>
            <a:r>
              <a:rPr lang="ru-RU" b="1" dirty="0" err="1" smtClean="0"/>
              <a:t>безпосереднього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реальності</a:t>
            </a:r>
            <a:r>
              <a:rPr lang="ru-RU" b="1" dirty="0" smtClean="0"/>
              <a:t>, </a:t>
            </a:r>
            <a:r>
              <a:rPr lang="ru-RU" b="1" dirty="0" err="1" smtClean="0"/>
              <a:t>людського</a:t>
            </a:r>
            <a:r>
              <a:rPr lang="ru-RU" b="1" dirty="0" smtClean="0"/>
              <a:t> характеру. </a:t>
            </a:r>
            <a:r>
              <a:rPr lang="ru-RU" b="1" dirty="0" err="1" smtClean="0"/>
              <a:t>Особлива</a:t>
            </a:r>
            <a:r>
              <a:rPr lang="ru-RU" b="1" dirty="0" smtClean="0"/>
              <a:t> </a:t>
            </a:r>
            <a:r>
              <a:rPr lang="ru-RU" b="1" dirty="0" err="1" smtClean="0"/>
              <a:t>увага</a:t>
            </a:r>
            <a:r>
              <a:rPr lang="ru-RU" b="1" dirty="0" smtClean="0"/>
              <a:t> </a:t>
            </a:r>
            <a:r>
              <a:rPr lang="ru-RU" b="1" dirty="0" err="1" smtClean="0"/>
              <a:t>зверталася</a:t>
            </a:r>
            <a:r>
              <a:rPr lang="ru-RU" b="1" dirty="0" smtClean="0"/>
              <a:t> на </a:t>
            </a:r>
            <a:r>
              <a:rPr lang="ru-RU" b="1" dirty="0" err="1" smtClean="0"/>
              <a:t>навколишнє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середовище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в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випадків</a:t>
            </a:r>
            <a:r>
              <a:rPr lang="ru-RU" b="1" dirty="0" smtClean="0"/>
              <a:t> </a:t>
            </a:r>
            <a:r>
              <a:rPr lang="ru-RU" b="1" dirty="0" err="1" smtClean="0"/>
              <a:t>розумілось</a:t>
            </a:r>
            <a:r>
              <a:rPr lang="ru-RU" b="1" dirty="0" smtClean="0"/>
              <a:t> як </a:t>
            </a:r>
            <a:r>
              <a:rPr lang="ru-RU" b="1" dirty="0" err="1" smtClean="0"/>
              <a:t>безпосереднє</a:t>
            </a:r>
            <a:r>
              <a:rPr lang="ru-RU" b="1" dirty="0" smtClean="0"/>
              <a:t> </a:t>
            </a:r>
            <a:r>
              <a:rPr lang="ru-RU" b="1" dirty="0" err="1" smtClean="0"/>
              <a:t>побутове</a:t>
            </a:r>
            <a:r>
              <a:rPr lang="ru-RU" b="1" dirty="0" smtClean="0"/>
              <a:t> </a:t>
            </a:r>
            <a:r>
              <a:rPr lang="ru-RU" b="1" dirty="0" err="1" smtClean="0"/>
              <a:t>оточення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.</a:t>
            </a:r>
          </a:p>
          <a:p>
            <a:r>
              <a:rPr lang="uk-UA" b="1" dirty="0"/>
              <a:t>	</a:t>
            </a:r>
            <a:r>
              <a:rPr lang="ru-RU" b="1" dirty="0" smtClean="0"/>
              <a:t> </a:t>
            </a:r>
            <a:r>
              <a:rPr lang="ru-RU" b="1" dirty="0" err="1" smtClean="0"/>
              <a:t>Теорія</a:t>
            </a:r>
            <a:r>
              <a:rPr lang="ru-RU" b="1" dirty="0" smtClean="0"/>
              <a:t> </a:t>
            </a:r>
            <a:r>
              <a:rPr lang="ru-RU" b="1" dirty="0" err="1" smtClean="0"/>
              <a:t>натуралізму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розроблена</a:t>
            </a:r>
            <a:r>
              <a:rPr lang="ru-RU" b="1" dirty="0" smtClean="0"/>
              <a:t> </a:t>
            </a:r>
            <a:r>
              <a:rPr lang="ru-RU" b="1" dirty="0" err="1" smtClean="0"/>
              <a:t>видатним</a:t>
            </a:r>
            <a:r>
              <a:rPr lang="ru-RU" b="1" dirty="0" smtClean="0"/>
              <a:t> </a:t>
            </a:r>
            <a:r>
              <a:rPr lang="ru-RU" b="1" dirty="0" err="1" smtClean="0"/>
              <a:t>французьким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письменником</a:t>
            </a:r>
            <a:r>
              <a:rPr lang="ru-RU" b="1" dirty="0" smtClean="0"/>
              <a:t> </a:t>
            </a:r>
            <a:r>
              <a:rPr lang="ru-RU" b="1" dirty="0" err="1" smtClean="0"/>
              <a:t>Емілем</a:t>
            </a:r>
            <a:r>
              <a:rPr lang="ru-RU" b="1" dirty="0" smtClean="0"/>
              <a:t> Золя (1840—1902) у </a:t>
            </a:r>
            <a:r>
              <a:rPr lang="ru-RU" b="1" dirty="0" err="1" smtClean="0"/>
              <a:t>працях</a:t>
            </a:r>
            <a:r>
              <a:rPr lang="ru-RU" b="1" dirty="0" smtClean="0"/>
              <a:t> "</a:t>
            </a:r>
            <a:r>
              <a:rPr lang="ru-RU" b="1" dirty="0" err="1" smtClean="0"/>
              <a:t>Експериментальний</a:t>
            </a:r>
            <a:r>
              <a:rPr lang="ru-RU" b="1" dirty="0" smtClean="0"/>
              <a:t> роман", "</a:t>
            </a:r>
            <a:r>
              <a:rPr lang="ru-RU" b="1" dirty="0" err="1" smtClean="0"/>
              <a:t>Романісти-натуралісти</a:t>
            </a:r>
            <a:r>
              <a:rPr lang="ru-RU" b="1" dirty="0" smtClean="0"/>
              <a:t>»</a:t>
            </a:r>
          </a:p>
          <a:p>
            <a:r>
              <a:rPr lang="uk-UA" b="1" dirty="0"/>
              <a:t>	</a:t>
            </a:r>
            <a:endParaRPr lang="ru-RU" b="1" dirty="0"/>
          </a:p>
        </p:txBody>
      </p:sp>
      <p:pic>
        <p:nvPicPr>
          <p:cNvPr id="7170" name="Picture 2" descr="C:\Users\Yaroslav\Desktop\літер\cOGFGahQl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5"/>
            <a:ext cx="3024336" cy="47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Yaroslav\Desktop\літер\WOUKjatlma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6691"/>
            <a:ext cx="3096344" cy="47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95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47"/>
    </mc:Choice>
    <mc:Fallback>
      <p:transition spd="slow" advTm="11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	</a:t>
            </a:r>
            <a:r>
              <a:rPr lang="ru-RU" sz="2400" b="1" dirty="0" err="1" smtClean="0"/>
              <a:t>Російська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література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продовжує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розвиватись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загальноєвропейському</a:t>
            </a:r>
            <a:r>
              <a:rPr lang="ru-RU" sz="2400" b="1" dirty="0" smtClean="0"/>
              <a:t> культурному </a:t>
            </a:r>
            <a:r>
              <a:rPr lang="ru-RU" sz="2400" b="1" dirty="0" err="1" smtClean="0"/>
              <a:t>контексті</a:t>
            </a:r>
            <a:r>
              <a:rPr lang="ru-RU" sz="2400" b="1" dirty="0" smtClean="0"/>
              <a:t>. У </a:t>
            </a:r>
            <a:r>
              <a:rPr lang="ru-RU" sz="2400" b="1" dirty="0" err="1" smtClean="0"/>
              <a:t>цей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період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творять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Пушкін</a:t>
            </a:r>
            <a:r>
              <a:rPr lang="ru-RU" sz="2400" b="1" dirty="0" smtClean="0"/>
              <a:t>, </a:t>
            </a:r>
            <a:r>
              <a:rPr lang="ru-RU" sz="2400" b="1" dirty="0" err="1" smtClean="0"/>
              <a:t>Грибоєдов</a:t>
            </a:r>
            <a:r>
              <a:rPr lang="ru-RU" sz="2400" b="1" dirty="0" smtClean="0"/>
              <a:t>, Лермонтов, Тютчев.</a:t>
            </a:r>
            <a:endParaRPr lang="ru-RU" sz="2400" b="1" dirty="0"/>
          </a:p>
        </p:txBody>
      </p:sp>
      <p:pic>
        <p:nvPicPr>
          <p:cNvPr id="8194" name="Picture 2" descr="http://cs305502.vk.me/v305502747/4bb4/WbZlEOvgyv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1001"/>
            <a:ext cx="3672408" cy="55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rudata.ru/w/images/7/70/%D0%A4%D0%B5%D0%B4%D0%BE%D1%80_%D0%98%D0%B2%D0%B0%D0%BD%D0%BE%D0%B2%D0%B8%D1%87_%D0%A2%D1%8E%D1%82%D1%87%D0%B5%D0%B2_%D0%BA%D0%BD%D0%B8%D0%B3%D0%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20" y="1478583"/>
            <a:ext cx="3572980" cy="53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62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90"/>
    </mc:Choice>
    <mc:Fallback>
      <p:transition spd="slow" advTm="12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aroslav\Desktop\літер\qoKPUulbR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Yaroslav\Desktop\літер\nsRAL3p0Y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13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3"/>
    </mc:Choice>
    <mc:Fallback>
      <p:transition spd="slow" advTm="7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aroslav\Desktop\літер\jU0RfQW614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8" y="0"/>
            <a:ext cx="4818112" cy="69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amelieblog.ru/wp-content/uploads/2011/12/lermontov_ger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58"/>
            <a:ext cx="4662861" cy="691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1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7"/>
    </mc:Choice>
    <mc:Fallback>
      <p:transition spd="slow" advTm="423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98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dirty="0" smtClean="0"/>
              <a:t>1.Розвиток </a:t>
            </a:r>
            <a:r>
              <a:rPr lang="ru-RU" sz="2400" b="1" dirty="0" err="1" smtClean="0"/>
              <a:t>класицизму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літературі</a:t>
            </a:r>
            <a:r>
              <a:rPr lang="ru-RU" sz="2400" b="1" dirty="0" smtClean="0"/>
              <a:t> ХІХ ст. </a:t>
            </a:r>
          </a:p>
          <a:p>
            <a:pPr algn="just"/>
            <a:r>
              <a:rPr lang="ru-RU" sz="2400" b="1" dirty="0" err="1" smtClean="0"/>
              <a:t>Розвиток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культури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Європі</a:t>
            </a:r>
            <a:r>
              <a:rPr lang="ru-RU" sz="2400" b="1" dirty="0" smtClean="0"/>
              <a:t> </a:t>
            </a:r>
            <a:r>
              <a:rPr lang="en-US" sz="2400" b="1" dirty="0" smtClean="0"/>
              <a:t>XIX </a:t>
            </a:r>
            <a:r>
              <a:rPr lang="ru-RU" sz="2400" b="1" dirty="0" smtClean="0"/>
              <a:t>ст. </a:t>
            </a:r>
            <a:r>
              <a:rPr lang="ru-RU" sz="2400" b="1" dirty="0" err="1" smtClean="0"/>
              <a:t>був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пов'язаний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протиборством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послідовною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зміною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трьох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художніх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напрямів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класицизму</a:t>
            </a:r>
            <a:r>
              <a:rPr lang="ru-RU" sz="2400" b="1" dirty="0" smtClean="0"/>
              <a:t>, романтизму, </a:t>
            </a:r>
            <a:r>
              <a:rPr lang="ru-RU" sz="2400" b="1" dirty="0" err="1" smtClean="0"/>
              <a:t>реалізму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	</a:t>
            </a:r>
            <a:r>
              <a:rPr lang="ru-RU" sz="2400" b="1" dirty="0" err="1" smtClean="0"/>
              <a:t>Найвизначнішим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художнім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досягненням</a:t>
            </a:r>
            <a:r>
              <a:rPr lang="ru-RU" sz="2400" b="1" dirty="0" smtClean="0"/>
              <a:t> нового </a:t>
            </a:r>
            <a:r>
              <a:rPr lang="ru-RU" sz="2400" b="1" dirty="0" err="1" smtClean="0"/>
              <a:t>класицизму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творчість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німецьких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поетів</a:t>
            </a:r>
            <a:r>
              <a:rPr lang="ru-RU" sz="2400" b="1" dirty="0" smtClean="0"/>
              <a:t> Й. В. Гете та Й. Ф. </a:t>
            </a:r>
            <a:r>
              <a:rPr lang="ru-RU" sz="2400" b="1" dirty="0" err="1" smtClean="0"/>
              <a:t>Шіллера</a:t>
            </a:r>
            <a:r>
              <a:rPr lang="ru-RU" sz="2400" b="1" dirty="0" smtClean="0"/>
              <a:t> (1759—1805), </a:t>
            </a:r>
            <a:r>
              <a:rPr lang="ru-RU" sz="2400" b="1" dirty="0" err="1" smtClean="0"/>
              <a:t>зокрема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їхні</a:t>
            </a:r>
            <a:r>
              <a:rPr lang="ru-RU" sz="2400" b="1" dirty="0" smtClean="0"/>
              <a:t> твори, </a:t>
            </a:r>
            <a:r>
              <a:rPr lang="ru-RU" sz="2400" b="1" dirty="0" err="1" smtClean="0"/>
              <a:t>пов'язані</a:t>
            </a:r>
            <a:r>
              <a:rPr lang="ru-RU" sz="2400" b="1" dirty="0" smtClean="0"/>
              <a:t> з так </a:t>
            </a:r>
            <a:r>
              <a:rPr lang="ru-RU" sz="2400" b="1" dirty="0" err="1" smtClean="0"/>
              <a:t>званим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періодом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веймарського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класицизму</a:t>
            </a:r>
            <a:r>
              <a:rPr lang="ru-RU" sz="2400" b="1" dirty="0" smtClean="0"/>
              <a:t> ("</a:t>
            </a:r>
            <a:r>
              <a:rPr lang="ru-RU" sz="2400" b="1" dirty="0" err="1" smtClean="0"/>
              <a:t>Розбійники</a:t>
            </a:r>
            <a:r>
              <a:rPr lang="ru-RU" sz="2400" b="1" dirty="0" smtClean="0"/>
              <a:t>", "Заколот </a:t>
            </a:r>
            <a:r>
              <a:rPr lang="ru-RU" sz="2400" b="1" dirty="0" err="1" smtClean="0"/>
              <a:t>Фієско</a:t>
            </a:r>
            <a:r>
              <a:rPr lang="ru-RU" sz="2400" b="1" dirty="0" smtClean="0"/>
              <a:t>", "</a:t>
            </a:r>
            <a:r>
              <a:rPr lang="ru-RU" sz="2400" b="1" dirty="0" err="1" smtClean="0"/>
              <a:t>Підступність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кохання</a:t>
            </a:r>
            <a:r>
              <a:rPr lang="ru-RU" sz="2400" b="1" dirty="0" smtClean="0"/>
              <a:t>" </a:t>
            </a:r>
            <a:r>
              <a:rPr lang="ru-RU" sz="2400" b="1" dirty="0" err="1" smtClean="0"/>
              <a:t>Шіллера</a:t>
            </a:r>
            <a:r>
              <a:rPr lang="ru-RU" sz="2400" b="1" dirty="0" smtClean="0"/>
              <a:t>; "</a:t>
            </a:r>
            <a:r>
              <a:rPr lang="ru-RU" sz="2400" b="1" dirty="0" err="1" smtClean="0"/>
              <a:t>Римські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елегії</a:t>
            </a:r>
            <a:r>
              <a:rPr lang="ru-RU" sz="2400" b="1" dirty="0" smtClean="0"/>
              <a:t>", "</a:t>
            </a:r>
            <a:r>
              <a:rPr lang="ru-RU" sz="2400" b="1" dirty="0" err="1" smtClean="0"/>
              <a:t>Егмонт</a:t>
            </a:r>
            <a:r>
              <a:rPr lang="ru-RU" sz="2400" b="1" dirty="0" smtClean="0"/>
              <a:t>" Гете). В </a:t>
            </a:r>
            <a:r>
              <a:rPr lang="ru-RU" sz="2400" b="1" dirty="0" err="1" smtClean="0"/>
              <a:t>цих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творах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відчувається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орієнтація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високі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ідеали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античності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сприяли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формуванню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гармонійної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гуманної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особистості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Раціоналістична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виразність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образів</a:t>
            </a:r>
            <a:r>
              <a:rPr lang="ru-RU" sz="2400" b="1" dirty="0" smtClean="0"/>
              <a:t> та сюжету </a:t>
            </a:r>
            <a:r>
              <a:rPr lang="ru-RU" sz="2400" b="1" dirty="0" err="1" smtClean="0"/>
              <a:t>цих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творів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водночас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переплітається</a:t>
            </a:r>
            <a:r>
              <a:rPr lang="ru-RU" sz="2400" b="1" dirty="0" smtClean="0"/>
              <a:t> з тонким </a:t>
            </a:r>
            <a:r>
              <a:rPr lang="ru-RU" sz="2400" b="1" dirty="0" err="1" smtClean="0"/>
              <a:t>ліризмом</a:t>
            </a:r>
            <a:r>
              <a:rPr lang="ru-RU" sz="2400" b="1" dirty="0" smtClean="0"/>
              <a:t>. </a:t>
            </a:r>
            <a:br>
              <a:rPr lang="ru-RU" sz="2400" b="1" dirty="0" smtClean="0"/>
            </a:b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02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10"/>
    </mc:Choice>
    <mc:Fallback>
      <p:transition spd="slow" advTm="14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roslav\Desktop\літер\-Bzc48ZcVh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08" y="-23875"/>
            <a:ext cx="4725291" cy="69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roslav\Desktop\літер\NlJcyn1UC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73"/>
            <a:ext cx="4427984" cy="69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8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0"/>
    </mc:Choice>
    <mc:Fallback>
      <p:transition spd="slow" advTm="81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3137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	</a:t>
            </a:r>
            <a:r>
              <a:rPr lang="ru-RU" sz="2550" b="1" dirty="0" smtClean="0"/>
              <a:t>2. </a:t>
            </a:r>
            <a:r>
              <a:rPr lang="ru-RU" sz="2550" b="1" dirty="0" err="1" smtClean="0"/>
              <a:t>Літературний</a:t>
            </a:r>
            <a:r>
              <a:rPr lang="ru-RU" sz="2550" b="1" dirty="0" smtClean="0"/>
              <a:t> романтизм ХІХ ст. </a:t>
            </a:r>
            <a:r>
              <a:rPr lang="ru-RU" sz="2550" b="1" dirty="0" err="1" smtClean="0"/>
              <a:t>Майже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одночасно</a:t>
            </a:r>
            <a:r>
              <a:rPr lang="ru-RU" sz="2550" b="1" dirty="0" smtClean="0"/>
              <a:t> з </a:t>
            </a:r>
            <a:r>
              <a:rPr lang="ru-RU" sz="2550" b="1" dirty="0" err="1" smtClean="0"/>
              <a:t>новим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класицизмом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виник</a:t>
            </a:r>
            <a:r>
              <a:rPr lang="ru-RU" sz="2550" b="1" dirty="0" smtClean="0"/>
              <a:t>, </a:t>
            </a:r>
            <a:r>
              <a:rPr lang="ru-RU" sz="2550" b="1" dirty="0" err="1" smtClean="0"/>
              <a:t>розвинувся</a:t>
            </a:r>
            <a:r>
              <a:rPr lang="ru-RU" sz="2550" b="1" dirty="0" smtClean="0"/>
              <a:t> (</a:t>
            </a:r>
            <a:r>
              <a:rPr lang="ru-RU" sz="2550" b="1" dirty="0" err="1" smtClean="0"/>
              <a:t>врешті-решт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рішуче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відтіснив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його</a:t>
            </a:r>
            <a:r>
              <a:rPr lang="ru-RU" sz="2550" b="1" dirty="0" smtClean="0"/>
              <a:t>) </a:t>
            </a:r>
            <a:r>
              <a:rPr lang="ru-RU" sz="2550" b="1" dirty="0" err="1" smtClean="0"/>
              <a:t>інший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напрям</a:t>
            </a:r>
            <a:r>
              <a:rPr lang="ru-RU" sz="2550" b="1" dirty="0" smtClean="0"/>
              <a:t> — романтизм. Романтизм як система </a:t>
            </a:r>
            <a:r>
              <a:rPr lang="ru-RU" sz="2550" b="1" dirty="0" err="1" smtClean="0"/>
              <a:t>ідейно-художніх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принципів</a:t>
            </a:r>
            <a:r>
              <a:rPr lang="ru-RU" sz="2550" b="1" dirty="0" smtClean="0"/>
              <a:t>, </a:t>
            </a:r>
            <a:r>
              <a:rPr lang="ru-RU" sz="2550" b="1" dirty="0" err="1" smtClean="0"/>
              <a:t>що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протистояли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класицизму</a:t>
            </a:r>
            <a:r>
              <a:rPr lang="ru-RU" sz="2550" b="1" dirty="0" smtClean="0"/>
              <a:t>, </a:t>
            </a:r>
            <a:r>
              <a:rPr lang="ru-RU" sz="2550" b="1" dirty="0" err="1" smtClean="0"/>
              <a:t>домінував</a:t>
            </a:r>
            <a:r>
              <a:rPr lang="ru-RU" sz="2550" b="1" dirty="0" smtClean="0"/>
              <a:t> у культурному </a:t>
            </a:r>
            <a:r>
              <a:rPr lang="ru-RU" sz="2550" b="1" dirty="0" err="1" smtClean="0"/>
              <a:t>житті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Європи</a:t>
            </a:r>
            <a:r>
              <a:rPr lang="ru-RU" sz="2550" b="1" dirty="0" smtClean="0"/>
              <a:t> в </a:t>
            </a:r>
            <a:r>
              <a:rPr lang="ru-RU" sz="2550" b="1" dirty="0" err="1" smtClean="0"/>
              <a:t>першій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третині</a:t>
            </a:r>
            <a:r>
              <a:rPr lang="ru-RU" sz="2550" b="1" dirty="0" smtClean="0"/>
              <a:t> </a:t>
            </a:r>
            <a:r>
              <a:rPr lang="en-US" sz="2550" b="1" dirty="0" smtClean="0"/>
              <a:t>XIX </a:t>
            </a:r>
            <a:r>
              <a:rPr lang="ru-RU" sz="2550" b="1" dirty="0" smtClean="0"/>
              <a:t>ст.</a:t>
            </a:r>
          </a:p>
          <a:p>
            <a:r>
              <a:rPr lang="ru-RU" sz="2550" b="1" dirty="0" smtClean="0"/>
              <a:t>	Тема злого та страшного </a:t>
            </a:r>
            <a:r>
              <a:rPr lang="ru-RU" sz="2550" b="1" dirty="0" err="1" smtClean="0"/>
              <a:t>світу</a:t>
            </a:r>
            <a:r>
              <a:rPr lang="ru-RU" sz="2550" b="1" dirty="0" smtClean="0"/>
              <a:t> з </a:t>
            </a:r>
            <a:r>
              <a:rPr lang="ru-RU" sz="2550" b="1" dirty="0" err="1" smtClean="0"/>
              <a:t>його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сліпою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владою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матеріальних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цінностей</a:t>
            </a:r>
            <a:r>
              <a:rPr lang="ru-RU" sz="2550" b="1" dirty="0" smtClean="0"/>
              <a:t>, </a:t>
            </a:r>
            <a:r>
              <a:rPr lang="ru-RU" sz="2550" b="1" dirty="0" err="1" smtClean="0"/>
              <a:t>ірраціональністю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людської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долі</a:t>
            </a:r>
            <a:r>
              <a:rPr lang="ru-RU" sz="2550" b="1" dirty="0" smtClean="0"/>
              <a:t>, </a:t>
            </a:r>
            <a:r>
              <a:rPr lang="ru-RU" sz="2550" b="1" dirty="0" err="1" smtClean="0"/>
              <a:t>одноманітністю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повсякденного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життя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пройшла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крізь</a:t>
            </a:r>
            <a:r>
              <a:rPr lang="ru-RU" sz="2550" b="1" dirty="0" smtClean="0"/>
              <a:t> всю </a:t>
            </a:r>
            <a:r>
              <a:rPr lang="ru-RU" sz="2550" b="1" dirty="0" err="1" smtClean="0"/>
              <a:t>історію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романтичної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літератури</a:t>
            </a:r>
            <a:r>
              <a:rPr lang="ru-RU" sz="2550" b="1" dirty="0" smtClean="0"/>
              <a:t> </a:t>
            </a:r>
            <a:r>
              <a:rPr lang="en-US" sz="2550" b="1" dirty="0" smtClean="0"/>
              <a:t>XIX </a:t>
            </a:r>
            <a:r>
              <a:rPr lang="ru-RU" sz="2550" b="1" dirty="0" smtClean="0"/>
              <a:t>ст., </a:t>
            </a:r>
            <a:r>
              <a:rPr lang="ru-RU" sz="2550" b="1" dirty="0" err="1" smtClean="0"/>
              <a:t>знайшовши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найбільш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яскраве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втілення</a:t>
            </a:r>
            <a:r>
              <a:rPr lang="ru-RU" sz="2550" b="1" dirty="0" smtClean="0"/>
              <a:t> у </a:t>
            </a:r>
            <a:r>
              <a:rPr lang="ru-RU" sz="2550" b="1" dirty="0" err="1" smtClean="0"/>
              <a:t>творах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видатного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англійського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поета</a:t>
            </a:r>
            <a:r>
              <a:rPr lang="ru-RU" sz="2550" b="1" dirty="0" smtClean="0"/>
              <a:t> Джорджа Байрона (1788—1824), а </a:t>
            </a:r>
            <a:r>
              <a:rPr lang="ru-RU" sz="2550" b="1" dirty="0" err="1" smtClean="0"/>
              <a:t>також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російського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поета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Михайла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Лєрмонтова</a:t>
            </a:r>
            <a:r>
              <a:rPr lang="ru-RU" sz="2550" b="1" dirty="0" smtClean="0"/>
              <a:t> (1814—1841), автора </a:t>
            </a:r>
            <a:r>
              <a:rPr lang="ru-RU" sz="2550" b="1" dirty="0" err="1" smtClean="0"/>
              <a:t>поеми</a:t>
            </a:r>
            <a:r>
              <a:rPr lang="ru-RU" sz="2550" b="1" dirty="0" smtClean="0"/>
              <a:t> "Демон", яка є </a:t>
            </a:r>
            <a:r>
              <a:rPr lang="ru-RU" sz="2550" b="1" dirty="0" err="1" smtClean="0"/>
              <a:t>геніальним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символічним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втіленням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ідеї</a:t>
            </a:r>
            <a:r>
              <a:rPr lang="ru-RU" sz="2550" b="1" dirty="0" smtClean="0"/>
              <a:t> бунту </a:t>
            </a:r>
            <a:r>
              <a:rPr lang="ru-RU" sz="2550" b="1" dirty="0" err="1" smtClean="0"/>
              <a:t>особистості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супроти</a:t>
            </a:r>
            <a:r>
              <a:rPr lang="ru-RU" sz="2550" b="1" dirty="0" smtClean="0"/>
              <a:t> несправедливого і </a:t>
            </a:r>
            <a:r>
              <a:rPr lang="ru-RU" sz="2550" b="1" dirty="0" err="1" smtClean="0"/>
              <a:t>жорстокого</a:t>
            </a:r>
            <a:r>
              <a:rPr lang="ru-RU" sz="2550" b="1" dirty="0" smtClean="0"/>
              <a:t> </a:t>
            </a:r>
            <a:r>
              <a:rPr lang="ru-RU" sz="2550" b="1" dirty="0" err="1" smtClean="0"/>
              <a:t>загальносвітового</a:t>
            </a:r>
            <a:r>
              <a:rPr lang="ru-RU" sz="2550" b="1" dirty="0" smtClean="0"/>
              <a:t> устрою.</a:t>
            </a:r>
            <a:endParaRPr lang="ru-RU" sz="2550" b="1" dirty="0"/>
          </a:p>
        </p:txBody>
      </p:sp>
    </p:spTree>
    <p:extLst>
      <p:ext uri="{BB962C8B-B14F-4D97-AF65-F5344CB8AC3E}">
        <p14:creationId xmlns:p14="http://schemas.microsoft.com/office/powerpoint/2010/main" val="285450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55"/>
    </mc:Choice>
    <mc:Fallback>
      <p:transition spd="slow" advTm="1375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roslav\Desktop\літер\Dzhordzh_Gordon_Bajron__George_Gordon_Byron._The_Poems__Dzhordzh_Gordon_Bajron.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30"/>
            <a:ext cx="4427985" cy="68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aroslav\Desktop\літер\5080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15206"/>
            <a:ext cx="4716016" cy="68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2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9"/>
    </mc:Choice>
    <mc:Fallback>
      <p:transition spd="slow" advTm="79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abirint.ru/books/319869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22" y="-67847"/>
            <a:ext cx="4536504" cy="70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aroslav\Desktop\літер\jU0RfQW614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7"/>
            <a:ext cx="4629022" cy="69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8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5"/>
    </mc:Choice>
    <mc:Fallback>
      <p:transition spd="slow" advTm="644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	</a:t>
            </a:r>
            <a:r>
              <a:rPr lang="ru-RU" sz="2000" b="1" dirty="0" smtClean="0"/>
              <a:t>3. </a:t>
            </a:r>
            <a:r>
              <a:rPr lang="ru-RU" sz="2000" b="1" dirty="0" err="1" smtClean="0"/>
              <a:t>Реалізм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літературі</a:t>
            </a:r>
            <a:r>
              <a:rPr lang="ru-RU" sz="2000" b="1" dirty="0" smtClean="0"/>
              <a:t> ХІХ ст. </a:t>
            </a:r>
            <a:r>
              <a:rPr lang="ru-RU" sz="2000" b="1" dirty="0" err="1" smtClean="0"/>
              <a:t>Хоча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реалізму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художнього</a:t>
            </a:r>
            <a:r>
              <a:rPr lang="ru-RU" sz="2000" b="1" dirty="0" smtClean="0"/>
              <a:t> методу </a:t>
            </a:r>
            <a:r>
              <a:rPr lang="ru-RU" sz="2000" b="1" dirty="0" err="1" smtClean="0"/>
              <a:t>розпочинається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ще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доби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Відродження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відсутність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чіткої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естетичної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програми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довго</a:t>
            </a:r>
            <a:r>
              <a:rPr lang="ru-RU" sz="2000" b="1" dirty="0" smtClean="0"/>
              <a:t> не давала </a:t>
            </a:r>
            <a:r>
              <a:rPr lang="ru-RU" sz="2000" b="1" dirty="0" err="1" smtClean="0"/>
              <a:t>йому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змоги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оформитися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окремий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напрям</a:t>
            </a:r>
            <a:r>
              <a:rPr lang="ru-RU" sz="2000" b="1" dirty="0" smtClean="0"/>
              <a:t> культурного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, і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другій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половині</a:t>
            </a:r>
            <a:r>
              <a:rPr lang="ru-RU" sz="2000" b="1" dirty="0" smtClean="0"/>
              <a:t> </a:t>
            </a:r>
            <a:r>
              <a:rPr lang="en-US" sz="2000" b="1" dirty="0" smtClean="0"/>
              <a:t>XIX </a:t>
            </a:r>
            <a:r>
              <a:rPr lang="ru-RU" sz="2000" b="1" dirty="0" smtClean="0"/>
              <a:t>ст. </a:t>
            </a:r>
            <a:r>
              <a:rPr lang="ru-RU" sz="2000" b="1" dirty="0" err="1" smtClean="0"/>
              <a:t>реалізм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поступово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завойовує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міцні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позиції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літературі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Одне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провідних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завдань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реалізму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виявити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взаємозв'язок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характерів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життєвих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обставин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Герої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реалістичних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творів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не просто </a:t>
            </a:r>
            <a:r>
              <a:rPr lang="ru-RU" sz="2000" b="1" dirty="0" err="1" smtClean="0"/>
              <a:t>носіями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якоїсь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пристрасті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властиво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наприклад</a:t>
            </a:r>
            <a:r>
              <a:rPr lang="ru-RU" sz="2000" b="1" dirty="0" smtClean="0"/>
              <a:t>, героям </a:t>
            </a:r>
            <a:r>
              <a:rPr lang="ru-RU" sz="2000" b="1" dirty="0" err="1" smtClean="0"/>
              <a:t>класичного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мистецтва</a:t>
            </a:r>
            <a:r>
              <a:rPr lang="ru-RU" sz="2000" b="1" dirty="0" smtClean="0"/>
              <a:t>, не </a:t>
            </a:r>
            <a:r>
              <a:rPr lang="ru-RU" sz="2000" b="1" dirty="0" err="1" smtClean="0"/>
              <a:t>поодиноким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романтичним</a:t>
            </a:r>
            <a:r>
              <a:rPr lang="ru-RU" sz="2000" b="1" dirty="0" smtClean="0"/>
              <a:t> бунтарям.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живі</a:t>
            </a:r>
            <a:r>
              <a:rPr lang="ru-RU" sz="2000" b="1" dirty="0" smtClean="0"/>
              <a:t> люди,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діяли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реальних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обставин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породжених</a:t>
            </a:r>
            <a:r>
              <a:rPr lang="ru-RU" sz="2000" b="1" dirty="0" smtClean="0"/>
              <a:t> самою </a:t>
            </a:r>
            <a:r>
              <a:rPr lang="ru-RU" sz="2000" b="1" dirty="0" err="1" smtClean="0"/>
              <a:t>дійсністю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	</a:t>
            </a:r>
            <a:r>
              <a:rPr lang="ru-RU" sz="2000" b="1" dirty="0" err="1" smtClean="0"/>
              <a:t>Становлення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реалізму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відбувалося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поступово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Спочатку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реалізм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тісно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пов'язаний</a:t>
            </a:r>
            <a:r>
              <a:rPr lang="ru-RU" sz="2000" b="1" dirty="0" smtClean="0"/>
              <a:t> з романтизмом. </a:t>
            </a:r>
            <a:r>
              <a:rPr lang="ru-RU" sz="2000" b="1" dirty="0" err="1" smtClean="0"/>
              <a:t>Показовими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щодо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є "</a:t>
            </a:r>
            <a:r>
              <a:rPr lang="ru-RU" sz="2000" b="1" dirty="0" err="1" smtClean="0"/>
              <a:t>Шагренева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шкіра</a:t>
            </a:r>
            <a:r>
              <a:rPr lang="ru-RU" sz="2000" b="1" dirty="0" smtClean="0"/>
              <a:t>" </a:t>
            </a:r>
            <a:r>
              <a:rPr lang="ru-RU" sz="2000" b="1" dirty="0" err="1" smtClean="0"/>
              <a:t>видатного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французького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письменника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Оноре де Бальзака </a:t>
            </a:r>
            <a:r>
              <a:rPr lang="ru-RU" sz="2000" b="1" dirty="0" smtClean="0"/>
              <a:t>(1799—1850), "</a:t>
            </a:r>
            <a:r>
              <a:rPr lang="ru-RU" sz="2000" b="1" dirty="0" err="1" smtClean="0"/>
              <a:t>Пармський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монастир</a:t>
            </a:r>
            <a:r>
              <a:rPr lang="ru-RU" sz="2000" b="1" dirty="0" smtClean="0"/>
              <a:t>" </a:t>
            </a:r>
            <a:r>
              <a:rPr lang="ru-RU" sz="2000" b="1" dirty="0" err="1" smtClean="0"/>
              <a:t>відомого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французького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письменника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Фредеріка</a:t>
            </a:r>
            <a:r>
              <a:rPr lang="ru-RU" sz="2000" b="1" dirty="0" smtClean="0">
                <a:solidFill>
                  <a:srgbClr val="FF0000"/>
                </a:solidFill>
              </a:rPr>
              <a:t> Стендаля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справжнє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ім'я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прізв</a:t>
            </a:r>
            <a:r>
              <a:rPr lang="ru-RU" sz="2000" b="1" dirty="0" smtClean="0"/>
              <a:t>. — </a:t>
            </a:r>
            <a:r>
              <a:rPr lang="ru-RU" sz="2000" b="1" dirty="0" err="1" smtClean="0"/>
              <a:t>Анрі-Марі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Бейль</a:t>
            </a:r>
            <a:r>
              <a:rPr lang="ru-RU" sz="2000" b="1" dirty="0" smtClean="0"/>
              <a:t>, (1783—1842)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романи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видатного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англійського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письменника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Чарлза </a:t>
            </a:r>
            <a:r>
              <a:rPr lang="ru-RU" sz="2000" b="1" dirty="0" err="1" smtClean="0">
                <a:solidFill>
                  <a:srgbClr val="FF0000"/>
                </a:solidFill>
              </a:rPr>
              <a:t>Діккенса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(1812—1870). Разом з </a:t>
            </a:r>
            <a:r>
              <a:rPr lang="ru-RU" sz="2000" b="1" dirty="0" err="1" smtClean="0"/>
              <a:t>тим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романтичні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мотиви</a:t>
            </a:r>
            <a:r>
              <a:rPr lang="ru-RU" sz="2000" b="1" dirty="0" smtClean="0"/>
              <a:t> все </a:t>
            </a:r>
            <a:r>
              <a:rPr lang="ru-RU" sz="2000" b="1" dirty="0" err="1" smtClean="0"/>
              <a:t>більше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трансформувалися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реалістичні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знаходячи</a:t>
            </a:r>
            <a:r>
              <a:rPr lang="ru-RU" sz="2000" b="1" dirty="0" smtClean="0"/>
              <a:t> опору в </a:t>
            </a:r>
            <a:r>
              <a:rPr lang="ru-RU" sz="2000" b="1" dirty="0" err="1" smtClean="0"/>
              <a:t>соціальному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дослідженні</a:t>
            </a:r>
            <a:r>
              <a:rPr lang="ru-RU" sz="2000" b="1" dirty="0" smtClean="0"/>
              <a:t> ("</a:t>
            </a:r>
            <a:r>
              <a:rPr lang="ru-RU" sz="2000" b="1" dirty="0" err="1" smtClean="0"/>
              <a:t>Червоне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чорне</a:t>
            </a:r>
            <a:r>
              <a:rPr lang="ru-RU" sz="2000" b="1" dirty="0" smtClean="0"/>
              <a:t>" Стендаля, "</a:t>
            </a:r>
            <a:r>
              <a:rPr lang="ru-RU" sz="2000" b="1" dirty="0" err="1" smtClean="0"/>
              <a:t>Батько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Горіо</a:t>
            </a:r>
            <a:r>
              <a:rPr lang="ru-RU" sz="2000" b="1" dirty="0" smtClean="0"/>
              <a:t>" та "Гобсек" Бальзака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).</a:t>
            </a:r>
            <a:endParaRPr lang="ru-RU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26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50"/>
    </mc:Choice>
    <mc:Fallback>
      <p:transition spd="slow" advTm="16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aroslav\Desktop\літер\A2bgmpYvoq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aroslav\Desktop\літер\lASFgYHtCS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Yaroslav\Desktop\літер\yJ2RXZiE8Q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38" y="0"/>
            <a:ext cx="4333875" cy="68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662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47"/>
    </mc:Choice>
    <mc:Fallback>
      <p:transition spd="slow" advTm="12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roslav\Desktop\літер\xd0HBSaCW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40444"/>
            <a:ext cx="4355976" cy="68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Yaroslav\Desktop\літер\kUy1FwjzP8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8" y="17797"/>
            <a:ext cx="4814602" cy="6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6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4"/>
    </mc:Choice>
    <mc:Fallback>
      <p:transition spd="slow" advTm="633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Література ХІХ ст.  у Європі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ХІХ ст.</dc:title>
  <dc:creator>Yaroslav</dc:creator>
  <cp:lastModifiedBy>Yaroslav</cp:lastModifiedBy>
  <cp:revision>16</cp:revision>
  <dcterms:created xsi:type="dcterms:W3CDTF">2013-04-22T19:47:48Z</dcterms:created>
  <dcterms:modified xsi:type="dcterms:W3CDTF">2013-04-22T21:01:30Z</dcterms:modified>
</cp:coreProperties>
</file>