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Lst>
  <p:sldIdLst>
    <p:sldId id="256" r:id="rId6"/>
    <p:sldId id="257" r:id="rId7"/>
    <p:sldId id="258" r:id="rId8"/>
    <p:sldId id="259" r:id="rId9"/>
    <p:sldId id="260" r:id="rId10"/>
    <p:sldId id="261"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5B106E36-FD25-4E2D-B0AA-010F637433A0}" type="datetimeFigureOut">
              <a:rPr lang="ru-RU" smtClean="0"/>
              <a:pPr/>
              <a:t>07.04.2013</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8" name="Номер слайда 7"/>
          <p:cNvSpPr>
            <a:spLocks noGrp="1"/>
          </p:cNvSpPr>
          <p:nvPr>
            <p:ph type="sldNum" sz="quarter" idx="11"/>
          </p:nvPr>
        </p:nvSpPr>
        <p:spPr/>
        <p:txBody>
          <a:bodyPr/>
          <a:lstStyle/>
          <a:p>
            <a:fld id="{725C68B6-61C2-468F-89AB-4B9F7531AA68}"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5B106E36-FD25-4E2D-B0AA-010F637433A0}" type="datetimeFigureOut">
              <a:rPr lang="ru-RU" smtClean="0"/>
              <a:pPr/>
              <a:t>07.04.2013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ru-RU" smtClean="0"/>
              <a:t>Образец заголовка</a:t>
            </a:r>
            <a:endParaRPr kumimoji="0" lang="en-US"/>
          </a:p>
        </p:txBody>
      </p:sp>
      <p:sp>
        <p:nvSpPr>
          <p:cNvPr id="3" name="Подзаголовок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ru-RU" smtClean="0"/>
              <a:t>Образец подзаголовка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10" name="Прямоугольник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5448"/>
            <a:ext cx="8229600" cy="1252728"/>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Прямоугольник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4" name="Содержимое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Текст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6" name="Содержимое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725C68B6-61C2-468F-89AB-4B9F7531AA68}" type="slidenum">
              <a:rPr lang="ru-RU" smtClean="0"/>
              <a:pPr/>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ru-RU" smtClean="0"/>
              <a:t>Образец заголовка</a:t>
            </a:r>
            <a:endParaRPr kumimoji="0" lang="en-US"/>
          </a:p>
        </p:txBody>
      </p:sp>
      <p:sp>
        <p:nvSpPr>
          <p:cNvPr id="3" name="Содержимое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Текст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12" name="Прямоугольник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ru-RU" smtClean="0"/>
              <a:t>Вставка рисунка</a:t>
            </a:r>
            <a:endParaRPr kumimoji="0" lang="en-US" dirty="0"/>
          </a:p>
        </p:txBody>
      </p:sp>
      <p:sp>
        <p:nvSpPr>
          <p:cNvPr id="4" name="Текст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164592" y="1170432"/>
            <a:ext cx="2523744" cy="201168"/>
          </a:xfrm>
        </p:spPr>
        <p:txBody>
          <a:bodyPr/>
          <a:lstStyle/>
          <a:p>
            <a:fld id="{5B106E36-FD25-4E2D-B0AA-010F637433A0}" type="datetimeFigureOut">
              <a:rPr lang="ru-RU" smtClean="0"/>
              <a:pPr/>
              <a:t>07.04.2013</a:t>
            </a:fld>
            <a:endParaRPr lang="ru-RU"/>
          </a:p>
        </p:txBody>
      </p:sp>
      <p:sp>
        <p:nvSpPr>
          <p:cNvPr id="11" name="Прямоугольник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Нижний колонтитул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ru-RU"/>
          </a:p>
        </p:txBody>
      </p:sp>
      <p:sp>
        <p:nvSpPr>
          <p:cNvPr id="7" name="Номер слайда 6"/>
          <p:cNvSpPr>
            <a:spLocks noGrp="1"/>
          </p:cNvSpPr>
          <p:nvPr>
            <p:ph type="sldNum" sz="quarter" idx="12"/>
          </p:nvPr>
        </p:nvSpPr>
        <p:spPr>
          <a:xfrm>
            <a:off x="8339328" y="1170432"/>
            <a:ext cx="733864" cy="201168"/>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9" name="Прямоугольник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Прямоугольник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Вертикальный заголовок 1"/>
          <p:cNvSpPr>
            <a:spLocks noGrp="1"/>
          </p:cNvSpPr>
          <p:nvPr>
            <p:ph type="title" orient="vert"/>
          </p:nvPr>
        </p:nvSpPr>
        <p:spPr>
          <a:xfrm>
            <a:off x="6781800" y="274640"/>
            <a:ext cx="19050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04800"/>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a:xfrm>
            <a:off x="2640597" y="6377459"/>
            <a:ext cx="3836404" cy="365125"/>
          </a:xfrm>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07.04.2013</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07.04.2013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07.04.2013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07.04.2013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5B106E36-FD25-4E2D-B0AA-010F637433A0}" type="datetimeFigureOut">
              <a:rPr lang="ru-RU" smtClean="0"/>
              <a:pPr/>
              <a:t>07.04.2013</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725C68B6-61C2-468F-89AB-4B9F7531AA68}" type="slidenum">
              <a:rPr lang="ru-RU" smtClean="0"/>
              <a:pPr/>
              <a:t>‹#›</a:t>
            </a:fld>
            <a:endParaRPr lang="ru-RU"/>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07.04.2013</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07.04.2013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07.04.2013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725C68B6-61C2-468F-89AB-4B9F7531AA68}"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5B106E36-FD25-4E2D-B0AA-010F637433A0}" type="datetimeFigureOut">
              <a:rPr lang="ru-RU" smtClean="0"/>
              <a:pPr/>
              <a:t>07.04.2013</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07.04.2013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5B106E36-FD25-4E2D-B0AA-010F637433A0}" type="datetimeFigureOut">
              <a:rPr lang="ru-RU" smtClean="0"/>
              <a:pPr/>
              <a:t>07.04.2013</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5B106E36-FD25-4E2D-B0AA-010F637433A0}" type="datetimeFigureOut">
              <a:rPr lang="ru-RU" smtClean="0"/>
              <a:pPr/>
              <a:t>07.04.2013</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5B106E36-FD25-4E2D-B0AA-010F637433A0}" type="datetimeFigureOut">
              <a:rPr lang="ru-RU" smtClean="0"/>
              <a:pPr/>
              <a:t>07.04.2013</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3.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B106E36-FD25-4E2D-B0AA-010F637433A0}" type="datetimeFigureOut">
              <a:rPr lang="ru-RU" smtClean="0"/>
              <a:pPr/>
              <a:t>07.04.2013</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B106E36-FD25-4E2D-B0AA-010F637433A0}" type="datetimeFigureOut">
              <a:rPr lang="ru-RU" smtClean="0"/>
              <a:pPr/>
              <a:t>07.04.2013</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Прямоугольник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Прямоугольник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4" name="Дата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B106E36-FD25-4E2D-B0AA-010F637433A0}" type="datetimeFigureOut">
              <a:rPr lang="ru-RU" smtClean="0"/>
              <a:pPr/>
              <a:t>07.04.2013</a:t>
            </a:fld>
            <a:endParaRPr lang="ru-RU"/>
          </a:p>
        </p:txBody>
      </p:sp>
      <p:sp>
        <p:nvSpPr>
          <p:cNvPr id="5" name="Нижний колонтитул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ru-RU"/>
          </a:p>
        </p:txBody>
      </p:sp>
      <p:sp>
        <p:nvSpPr>
          <p:cNvPr id="6" name="Номер слайда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07.04.2013</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B106E36-FD25-4E2D-B0AA-010F637433A0}" type="datetimeFigureOut">
              <a:rPr lang="ru-RU" smtClean="0"/>
              <a:pPr/>
              <a:t>07.04.2013</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0"/>
            <a:ext cx="4102894" cy="1438266"/>
          </a:xfrm>
        </p:spPr>
        <p:txBody>
          <a:bodyPr>
            <a:normAutofit/>
          </a:bodyPr>
          <a:lstStyle/>
          <a:p>
            <a:r>
              <a:rPr lang="en-US" sz="5400" dirty="0" smtClean="0"/>
              <a:t>Realism</a:t>
            </a:r>
            <a:endParaRPr lang="ru-RU" sz="5400" dirty="0"/>
          </a:p>
        </p:txBody>
      </p:sp>
      <p:sp>
        <p:nvSpPr>
          <p:cNvPr id="3" name="Подзаголовок 2"/>
          <p:cNvSpPr>
            <a:spLocks noGrp="1"/>
          </p:cNvSpPr>
          <p:nvPr>
            <p:ph type="subTitle" idx="1"/>
          </p:nvPr>
        </p:nvSpPr>
        <p:spPr>
          <a:xfrm>
            <a:off x="540544" y="2250280"/>
            <a:ext cx="7246166" cy="4464868"/>
          </a:xfrm>
        </p:spPr>
        <p:txBody>
          <a:bodyPr>
            <a:normAutofit lnSpcReduction="10000"/>
          </a:bodyPr>
          <a:lstStyle/>
          <a:p>
            <a:r>
              <a:rPr lang="en-US" sz="3600" dirty="0" smtClean="0">
                <a:solidFill>
                  <a:srgbClr val="FFFF00"/>
                </a:solidFill>
              </a:rPr>
              <a:t>Realism in the arts may be generally defined as the attempt to represent subject matter truthfully without artificiality and avoiding artistic conventions, implausible, exotic and supernatural elements</a:t>
            </a:r>
            <a:r>
              <a:rPr lang="en-US" dirty="0" smtClean="0"/>
              <a:t>.</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err="1" smtClean="0">
                <a:solidFill>
                  <a:srgbClr val="C00000"/>
                </a:solidFill>
              </a:rPr>
              <a:t>Gustave</a:t>
            </a:r>
            <a:r>
              <a:rPr lang="en-US" dirty="0" smtClean="0">
                <a:solidFill>
                  <a:srgbClr val="C00000"/>
                </a:solidFill>
              </a:rPr>
              <a:t> Courbet, After Dinner at </a:t>
            </a:r>
            <a:r>
              <a:rPr lang="en-US" dirty="0" err="1" smtClean="0">
                <a:solidFill>
                  <a:srgbClr val="C00000"/>
                </a:solidFill>
              </a:rPr>
              <a:t>Ornans</a:t>
            </a:r>
            <a:r>
              <a:rPr lang="en-US" dirty="0" smtClean="0">
                <a:solidFill>
                  <a:srgbClr val="C00000"/>
                </a:solidFill>
              </a:rPr>
              <a:t>, 1849</a:t>
            </a:r>
            <a:endParaRPr lang="ru-RU" dirty="0">
              <a:solidFill>
                <a:srgbClr val="C00000"/>
              </a:solidFill>
            </a:endParaRPr>
          </a:p>
        </p:txBody>
      </p:sp>
      <p:pic>
        <p:nvPicPr>
          <p:cNvPr id="4" name="Содержимое 3" descr="800px-Gustave_Courbet_031.jpg"/>
          <p:cNvPicPr>
            <a:picLocks noGrp="1" noChangeAspect="1"/>
          </p:cNvPicPr>
          <p:nvPr>
            <p:ph idx="1"/>
          </p:nvPr>
        </p:nvPicPr>
        <p:blipFill>
          <a:blip r:embed="rId2"/>
          <a:stretch>
            <a:fillRect/>
          </a:stretch>
        </p:blipFill>
        <p:spPr>
          <a:xfrm>
            <a:off x="857223" y="1500174"/>
            <a:ext cx="6435423" cy="4786346"/>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357298"/>
            <a:ext cx="5072066" cy="5214974"/>
          </a:xfrm>
        </p:spPr>
        <p:txBody>
          <a:bodyPr>
            <a:noAutofit/>
          </a:bodyPr>
          <a:lstStyle/>
          <a:p>
            <a:r>
              <a:rPr lang="en-US" sz="3200" dirty="0" smtClean="0"/>
              <a:t>In its most specific sense, Realism was an artistic movement that began in France in the 1850s, after the 1848 Revolution. [1] Realists rejected Romanticism, which had dominated French literature and art since the late 18th century</a:t>
            </a:r>
            <a:endParaRPr lang="ru-RU" sz="3200" dirty="0"/>
          </a:p>
        </p:txBody>
      </p:sp>
      <p:pic>
        <p:nvPicPr>
          <p:cNvPr id="4" name="Содержимое 3" descr="618px-They_did_not_Expect_Him.jpg"/>
          <p:cNvPicPr>
            <a:picLocks noGrp="1" noChangeAspect="1"/>
          </p:cNvPicPr>
          <p:nvPr>
            <p:ph idx="1"/>
          </p:nvPr>
        </p:nvPicPr>
        <p:blipFill>
          <a:blip r:embed="rId2"/>
          <a:stretch>
            <a:fillRect/>
          </a:stretch>
        </p:blipFill>
        <p:spPr>
          <a:xfrm>
            <a:off x="5072066" y="1500174"/>
            <a:ext cx="3906311" cy="3786214"/>
          </a:xfrm>
        </p:spPr>
      </p:pic>
      <p:sp>
        <p:nvSpPr>
          <p:cNvPr id="5" name="Прямоугольник 4"/>
          <p:cNvSpPr/>
          <p:nvPr/>
        </p:nvSpPr>
        <p:spPr>
          <a:xfrm>
            <a:off x="5286380" y="5357826"/>
            <a:ext cx="3643306" cy="923330"/>
          </a:xfrm>
          <a:prstGeom prst="rect">
            <a:avLst/>
          </a:prstGeom>
        </p:spPr>
        <p:txBody>
          <a:bodyPr wrap="square">
            <a:spAutoFit/>
          </a:bodyPr>
          <a:lstStyle/>
          <a:p>
            <a:r>
              <a:rPr lang="en-US" dirty="0" smtClean="0"/>
              <a:t> </a:t>
            </a:r>
          </a:p>
          <a:p>
            <a:r>
              <a:rPr lang="en-US" dirty="0" err="1" smtClean="0">
                <a:solidFill>
                  <a:srgbClr val="FF0000"/>
                </a:solidFill>
              </a:rPr>
              <a:t>Ilya</a:t>
            </a:r>
            <a:r>
              <a:rPr lang="en-US" dirty="0" smtClean="0">
                <a:solidFill>
                  <a:srgbClr val="FF0000"/>
                </a:solidFill>
              </a:rPr>
              <a:t> </a:t>
            </a:r>
            <a:r>
              <a:rPr lang="en-US" dirty="0" err="1" smtClean="0">
                <a:solidFill>
                  <a:srgbClr val="FF0000"/>
                </a:solidFill>
              </a:rPr>
              <a:t>Repin</a:t>
            </a:r>
            <a:r>
              <a:rPr lang="en-US" dirty="0" smtClean="0">
                <a:solidFill>
                  <a:srgbClr val="FF0000"/>
                </a:solidFill>
              </a:rPr>
              <a:t>, They did not Expect Him, 1884-1888.</a:t>
            </a:r>
            <a:endParaRPr lang="ru-RU"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822944"/>
          </a:xfrm>
        </p:spPr>
        <p:txBody>
          <a:bodyPr/>
          <a:lstStyle/>
          <a:p>
            <a:r>
              <a:rPr lang="en-US" dirty="0" err="1" smtClean="0"/>
              <a:t>Ilya</a:t>
            </a:r>
            <a:r>
              <a:rPr lang="en-US" dirty="0" smtClean="0"/>
              <a:t> </a:t>
            </a:r>
            <a:r>
              <a:rPr lang="en-US" dirty="0" err="1" smtClean="0"/>
              <a:t>Repin</a:t>
            </a:r>
            <a:endParaRPr lang="ru-RU" dirty="0"/>
          </a:p>
        </p:txBody>
      </p:sp>
      <p:pic>
        <p:nvPicPr>
          <p:cNvPr id="4" name="Содержимое 3" descr="800px-Repin_Cossacks_0.jpg"/>
          <p:cNvPicPr>
            <a:picLocks noGrp="1" noChangeAspect="1"/>
          </p:cNvPicPr>
          <p:nvPr>
            <p:ph idx="1"/>
          </p:nvPr>
        </p:nvPicPr>
        <p:blipFill>
          <a:blip r:embed="rId2"/>
          <a:stretch>
            <a:fillRect/>
          </a:stretch>
        </p:blipFill>
        <p:spPr>
          <a:xfrm>
            <a:off x="2857488" y="1214422"/>
            <a:ext cx="4923169" cy="4286280"/>
          </a:xfrm>
        </p:spPr>
      </p:pic>
      <p:sp>
        <p:nvSpPr>
          <p:cNvPr id="5" name="Прямоугольник 4"/>
          <p:cNvSpPr/>
          <p:nvPr/>
        </p:nvSpPr>
        <p:spPr>
          <a:xfrm>
            <a:off x="4071934" y="5715016"/>
            <a:ext cx="3857652" cy="642942"/>
          </a:xfrm>
          <a:prstGeom prst="rect">
            <a:avLst/>
          </a:prstGeom>
        </p:spPr>
        <p:txBody>
          <a:bodyPr wrap="square">
            <a:spAutoFit/>
          </a:bodyPr>
          <a:lstStyle/>
          <a:p>
            <a:r>
              <a:rPr lang="en-US" dirty="0" smtClean="0">
                <a:solidFill>
                  <a:srgbClr val="FF0000"/>
                </a:solidFill>
              </a:rPr>
              <a:t>Cossacks write a letter to the Turkish Sultan</a:t>
            </a:r>
            <a:endParaRPr lang="ru-RU" dirty="0">
              <a:solidFill>
                <a:srgbClr val="FF0000"/>
              </a:solidFill>
            </a:endParaRPr>
          </a:p>
        </p:txBody>
      </p:sp>
      <p:sp>
        <p:nvSpPr>
          <p:cNvPr id="6" name="Прямоугольник 5"/>
          <p:cNvSpPr/>
          <p:nvPr/>
        </p:nvSpPr>
        <p:spPr>
          <a:xfrm>
            <a:off x="0" y="1071546"/>
            <a:ext cx="2857488" cy="3970318"/>
          </a:xfrm>
          <a:prstGeom prst="rect">
            <a:avLst/>
          </a:prstGeom>
        </p:spPr>
        <p:txBody>
          <a:bodyPr wrap="square">
            <a:spAutoFit/>
          </a:bodyPr>
          <a:lstStyle/>
          <a:p>
            <a:r>
              <a:rPr lang="en-US" dirty="0" err="1" smtClean="0"/>
              <a:t>Ilya</a:t>
            </a:r>
            <a:r>
              <a:rPr lang="en-US" dirty="0" smtClean="0"/>
              <a:t> </a:t>
            </a:r>
            <a:r>
              <a:rPr lang="en-US" dirty="0" err="1" smtClean="0"/>
              <a:t>Yefimovich</a:t>
            </a:r>
            <a:r>
              <a:rPr lang="en-US" dirty="0" smtClean="0"/>
              <a:t> </a:t>
            </a:r>
            <a:r>
              <a:rPr lang="en-US" dirty="0" err="1" smtClean="0"/>
              <a:t>Repin</a:t>
            </a:r>
            <a:r>
              <a:rPr lang="en-US" dirty="0" smtClean="0"/>
              <a:t> 1844 – 29 September 1930 was a leading Russian painter and sculptor of the </a:t>
            </a:r>
            <a:r>
              <a:rPr lang="en-US" dirty="0" err="1" smtClean="0"/>
              <a:t>Peredvizhniki</a:t>
            </a:r>
            <a:r>
              <a:rPr lang="en-US" dirty="0" smtClean="0"/>
              <a:t> artistic school. An important part of his work is dedicated to his native country, Ukraine. His realistic works often expressed great psychological depth and exposed the tensions within the existing social order.</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Jules Breton</a:t>
            </a:r>
            <a:endParaRPr lang="ru-RU" dirty="0"/>
          </a:p>
        </p:txBody>
      </p:sp>
      <p:pic>
        <p:nvPicPr>
          <p:cNvPr id="4" name="Содержимое 3" descr="The_Song_of_the_Lark_(Jules_Breton,_1884).jpg"/>
          <p:cNvPicPr>
            <a:picLocks noGrp="1" noChangeAspect="1"/>
          </p:cNvPicPr>
          <p:nvPr>
            <p:ph idx="1"/>
          </p:nvPr>
        </p:nvPicPr>
        <p:blipFill>
          <a:blip r:embed="rId2"/>
          <a:stretch>
            <a:fillRect/>
          </a:stretch>
        </p:blipFill>
        <p:spPr>
          <a:xfrm>
            <a:off x="4929190" y="1500174"/>
            <a:ext cx="3643338" cy="4741872"/>
          </a:xfrm>
        </p:spPr>
      </p:pic>
      <p:sp>
        <p:nvSpPr>
          <p:cNvPr id="5" name="Прямоугольник 4"/>
          <p:cNvSpPr/>
          <p:nvPr/>
        </p:nvSpPr>
        <p:spPr>
          <a:xfrm>
            <a:off x="5214942" y="6286520"/>
            <a:ext cx="2890535" cy="369332"/>
          </a:xfrm>
          <a:prstGeom prst="rect">
            <a:avLst/>
          </a:prstGeom>
        </p:spPr>
        <p:txBody>
          <a:bodyPr wrap="none">
            <a:spAutoFit/>
          </a:bodyPr>
          <a:lstStyle/>
          <a:p>
            <a:r>
              <a:rPr lang="en-US" dirty="0" smtClean="0">
                <a:solidFill>
                  <a:srgbClr val="FF0000"/>
                </a:solidFill>
              </a:rPr>
              <a:t>The Song of the Lark, 1884</a:t>
            </a:r>
            <a:endParaRPr lang="ru-RU" dirty="0">
              <a:solidFill>
                <a:srgbClr val="FF0000"/>
              </a:solidFill>
            </a:endParaRPr>
          </a:p>
        </p:txBody>
      </p:sp>
      <p:sp>
        <p:nvSpPr>
          <p:cNvPr id="6" name="Прямоугольник 5"/>
          <p:cNvSpPr/>
          <p:nvPr/>
        </p:nvSpPr>
        <p:spPr>
          <a:xfrm>
            <a:off x="0" y="1214422"/>
            <a:ext cx="4857752" cy="4154984"/>
          </a:xfrm>
          <a:prstGeom prst="rect">
            <a:avLst/>
          </a:prstGeom>
        </p:spPr>
        <p:txBody>
          <a:bodyPr wrap="square">
            <a:spAutoFit/>
          </a:bodyPr>
          <a:lstStyle/>
          <a:p>
            <a:r>
              <a:rPr lang="en-US" sz="2400" dirty="0" smtClean="0">
                <a:solidFill>
                  <a:srgbClr val="FFFF00"/>
                </a:solidFill>
              </a:rPr>
              <a:t>Jules </a:t>
            </a:r>
            <a:r>
              <a:rPr lang="en-US" sz="2400" dirty="0" err="1" smtClean="0">
                <a:solidFill>
                  <a:srgbClr val="FFFF00"/>
                </a:solidFill>
              </a:rPr>
              <a:t>Adolphe</a:t>
            </a:r>
            <a:r>
              <a:rPr lang="en-US" sz="2400" dirty="0" smtClean="0">
                <a:solidFill>
                  <a:srgbClr val="FFFF00"/>
                </a:solidFill>
              </a:rPr>
              <a:t> </a:t>
            </a:r>
            <a:r>
              <a:rPr lang="en-US" sz="2400" dirty="0" err="1" smtClean="0">
                <a:solidFill>
                  <a:srgbClr val="FFFF00"/>
                </a:solidFill>
              </a:rPr>
              <a:t>Aimé</a:t>
            </a:r>
            <a:r>
              <a:rPr lang="en-US" sz="2400" dirty="0" smtClean="0">
                <a:solidFill>
                  <a:srgbClr val="FFFF00"/>
                </a:solidFill>
              </a:rPr>
              <a:t> Louis Breton (1 May 1827 – 5 July 1906) was a 19th-century French Realist painter. His paintings are heavily influenced by the French countryside and his absorption of traditional methods of painting helped make Jules Breton one of the primary transmitters of the beauty and idyllic vision of rural existence.</a:t>
            </a:r>
            <a:endParaRPr lang="ru-RU" sz="2400" dirty="0">
              <a:solidFill>
                <a:srgbClr val="FFFF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928934"/>
            <a:ext cx="8229600" cy="1143000"/>
          </a:xfrm>
        </p:spPr>
        <p:txBody>
          <a:bodyPr>
            <a:noAutofit/>
          </a:bodyPr>
          <a:lstStyle/>
          <a:p>
            <a:r>
              <a:rPr lang="en-US" sz="8800" dirty="0" smtClean="0">
                <a:solidFill>
                  <a:srgbClr val="FF0000"/>
                </a:solidFill>
              </a:rPr>
              <a:t>The end</a:t>
            </a:r>
            <a:endParaRPr lang="ru-RU" sz="8800" dirty="0">
              <a:solidFill>
                <a:srgbClr val="FF0000"/>
              </a:solidFill>
            </a:endParaRPr>
          </a:p>
        </p:txBody>
      </p:sp>
      <p:sp>
        <p:nvSpPr>
          <p:cNvPr id="3" name="Содержимое 2"/>
          <p:cNvSpPr>
            <a:spLocks noGrp="1"/>
          </p:cNvSpPr>
          <p:nvPr>
            <p:ph idx="1"/>
          </p:nvPr>
        </p:nvSpPr>
        <p:spPr>
          <a:xfrm>
            <a:off x="5486400" y="6292220"/>
            <a:ext cx="3657600" cy="565780"/>
          </a:xfrm>
        </p:spPr>
        <p:txBody>
          <a:bodyPr/>
          <a:lstStyle/>
          <a:p>
            <a:r>
              <a:rPr lang="en-US" dirty="0" err="1" smtClean="0">
                <a:solidFill>
                  <a:srgbClr val="00B050"/>
                </a:solidFill>
              </a:rPr>
              <a:t>Polischuk</a:t>
            </a:r>
            <a:r>
              <a:rPr lang="en-US" dirty="0" smtClean="0">
                <a:solidFill>
                  <a:srgbClr val="00B050"/>
                </a:solidFill>
              </a:rPr>
              <a:t> </a:t>
            </a:r>
            <a:r>
              <a:rPr lang="en-US" dirty="0" err="1" smtClean="0">
                <a:solidFill>
                  <a:srgbClr val="00B050"/>
                </a:solidFill>
              </a:rPr>
              <a:t>Misha</a:t>
            </a:r>
            <a:endParaRPr lang="ru-RU" dirty="0">
              <a:solidFill>
                <a:srgbClr val="00B05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_rels/theme5.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3.xml><?xml version="1.0" encoding="utf-8"?>
<a:theme xmlns:a="http://schemas.openxmlformats.org/drawingml/2006/main" name="Модульн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Модульная">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Моду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4.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5.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229</Words>
  <PresentationFormat>Экран (4:3)</PresentationFormat>
  <Paragraphs>14</Paragraphs>
  <Slides>6</Slides>
  <Notes>0</Notes>
  <HiddenSlides>0</HiddenSlides>
  <MMClips>0</MMClips>
  <ScaleCrop>false</ScaleCrop>
  <HeadingPairs>
    <vt:vector size="4" baseType="variant">
      <vt:variant>
        <vt:lpstr>Тема</vt:lpstr>
      </vt:variant>
      <vt:variant>
        <vt:i4>5</vt:i4>
      </vt:variant>
      <vt:variant>
        <vt:lpstr>Заголовки слайдов</vt:lpstr>
      </vt:variant>
      <vt:variant>
        <vt:i4>6</vt:i4>
      </vt:variant>
    </vt:vector>
  </HeadingPairs>
  <TitlesOfParts>
    <vt:vector size="11" baseType="lpstr">
      <vt:lpstr>Яркая</vt:lpstr>
      <vt:lpstr>Техническая</vt:lpstr>
      <vt:lpstr>Модульная</vt:lpstr>
      <vt:lpstr>Изящная</vt:lpstr>
      <vt:lpstr>Апекс</vt:lpstr>
      <vt:lpstr>Realism</vt:lpstr>
      <vt:lpstr>Gustave Courbet, After Dinner at Ornans, 1849</vt:lpstr>
      <vt:lpstr>In its most specific sense, Realism was an artistic movement that began in France in the 1850s, after the 1848 Revolution. [1] Realists rejected Romanticism, which had dominated French literature and art since the late 18th century</vt:lpstr>
      <vt:lpstr>Ilya Repin</vt:lpstr>
      <vt:lpstr>Jules Breton</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User</cp:lastModifiedBy>
  <cp:revision>5</cp:revision>
  <dcterms:modified xsi:type="dcterms:W3CDTF">2013-04-07T13:32:37Z</dcterms:modified>
</cp:coreProperties>
</file>