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9" r:id="rId2"/>
    <p:sldId id="257" r:id="rId3"/>
    <p:sldId id="260" r:id="rId4"/>
    <p:sldId id="256" r:id="rId5"/>
    <p:sldId id="258" r:id="rId6"/>
    <p:sldId id="264" r:id="rId7"/>
    <p:sldId id="263" r:id="rId8"/>
    <p:sldId id="261" r:id="rId9"/>
    <p:sldId id="262"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7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66B5666-E734-450B-8C54-FA7540E57072}" type="datetimeFigureOut">
              <a:rPr lang="ru-RU" smtClean="0"/>
              <a:t>28.02.2012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ABA3750-4692-4FB1-8A48-86BBB92566A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6B5666-E734-450B-8C54-FA7540E57072}" type="datetimeFigureOut">
              <a:rPr lang="ru-RU" smtClean="0"/>
              <a:t>28.02.2012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6B5666-E734-450B-8C54-FA7540E57072}" type="datetimeFigureOut">
              <a:rPr lang="ru-RU" smtClean="0"/>
              <a:t>28.02.2012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66B5666-E734-450B-8C54-FA7540E57072}" type="datetimeFigureOut">
              <a:rPr lang="ru-RU" smtClean="0"/>
              <a:t>28.02.2012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ABA3750-4692-4FB1-8A48-86BBB92566A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66B5666-E734-450B-8C54-FA7540E57072}" type="datetimeFigureOut">
              <a:rPr lang="ru-RU" smtClean="0"/>
              <a:t>28.02.2012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ABA3750-4692-4FB1-8A48-86BBB92566AB}"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66B5666-E734-450B-8C54-FA7540E57072}" type="datetimeFigureOut">
              <a:rPr lang="ru-RU" smtClean="0"/>
              <a:t>28.02.2012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66B5666-E734-450B-8C54-FA7540E57072}" type="datetimeFigureOut">
              <a:rPr lang="ru-RU" smtClean="0"/>
              <a:t>28.02.2012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ABA3750-4692-4FB1-8A48-86BBB92566AB}"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66B5666-E734-450B-8C54-FA7540E57072}" type="datetimeFigureOut">
              <a:rPr lang="ru-RU" smtClean="0"/>
              <a:t>28.02.2012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66B5666-E734-450B-8C54-FA7540E57072}" type="datetimeFigureOut">
              <a:rPr lang="ru-RU" smtClean="0"/>
              <a:t>28.02.2012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66B5666-E734-450B-8C54-FA7540E57072}" type="datetimeFigureOut">
              <a:rPr lang="ru-RU" smtClean="0"/>
              <a:t>28.02.2012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BA3750-4692-4FB1-8A48-86BBB92566A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66B5666-E734-450B-8C54-FA7540E57072}" type="datetimeFigureOut">
              <a:rPr lang="ru-RU" smtClean="0"/>
              <a:t>28.02.2012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ABA3750-4692-4FB1-8A48-86BBB92566AB}"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66B5666-E734-450B-8C54-FA7540E57072}" type="datetimeFigureOut">
              <a:rPr lang="ru-RU" smtClean="0"/>
              <a:t>28.02.2012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ABA3750-4692-4FB1-8A48-86BBB92566AB}"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ompost.jpg"/>
          <p:cNvPicPr>
            <a:picLocks noChangeAspect="1"/>
          </p:cNvPicPr>
          <p:nvPr/>
        </p:nvPicPr>
        <p:blipFill>
          <a:blip r:embed="rId2"/>
          <a:stretch>
            <a:fillRect/>
          </a:stretch>
        </p:blipFill>
        <p:spPr>
          <a:xfrm>
            <a:off x="0" y="0"/>
            <a:ext cx="9144000" cy="6858000"/>
          </a:xfrm>
          <a:prstGeom prst="rect">
            <a:avLst/>
          </a:prstGeom>
        </p:spPr>
      </p:pic>
      <p:pic>
        <p:nvPicPr>
          <p:cNvPr id="9" name="Рисунок 8" descr="20785-otkrytki-mezhdunarodniy-den-zemli.jpg"/>
          <p:cNvPicPr>
            <a:picLocks noChangeAspect="1"/>
          </p:cNvPicPr>
          <p:nvPr/>
        </p:nvPicPr>
        <p:blipFill>
          <a:blip r:embed="rId3"/>
          <a:srcRect t="35000" b="26000"/>
          <a:stretch>
            <a:fillRect/>
          </a:stretch>
        </p:blipFill>
        <p:spPr>
          <a:xfrm>
            <a:off x="4381500" y="3214686"/>
            <a:ext cx="4762500" cy="1857388"/>
          </a:xfrm>
          <a:prstGeom prst="rect">
            <a:avLst/>
          </a:prstGeom>
          <a:ln>
            <a:noFill/>
          </a:ln>
          <a:effectLst>
            <a:softEdge rad="112500"/>
          </a:effectLst>
        </p:spPr>
      </p:pic>
      <p:sp>
        <p:nvSpPr>
          <p:cNvPr id="10" name="Прямоугольник 9"/>
          <p:cNvSpPr/>
          <p:nvPr/>
        </p:nvSpPr>
        <p:spPr>
          <a:xfrm>
            <a:off x="214282" y="428604"/>
            <a:ext cx="4429156" cy="2154436"/>
          </a:xfrm>
          <a:prstGeom prst="rect">
            <a:avLst/>
          </a:prstGeom>
          <a:noFill/>
        </p:spPr>
        <p:txBody>
          <a:bodyPr wrap="square" lIns="91440" tIns="45720" rIns="91440" bIns="45720">
            <a:prstTxWarp prst="textWave1">
              <a:avLst>
                <a:gd name="adj1" fmla="val 9895"/>
                <a:gd name="adj2" fmla="val 1480"/>
              </a:avLst>
            </a:prstTxWarp>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Earth Day</a:t>
            </a:r>
          </a:p>
          <a:p>
            <a:pPr algn="ct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arth_Day__Green_Planet__by_AlexandraF.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14282" y="1785926"/>
            <a:ext cx="6429420" cy="4863999"/>
          </a:xfrm>
          <a:prstGeom prst="rect">
            <a:avLst/>
          </a:prstGeom>
          <a:noFill/>
        </p:spPr>
        <p:txBody>
          <a:bodyPr wrap="square" rtlCol="0">
            <a:prstTxWarp prst="textWave1">
              <a:avLst>
                <a:gd name="adj1" fmla="val 9946"/>
                <a:gd name="adj2" fmla="val 460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Bell of Peace - a symbol of peace, peaceful life and friendship, eternal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brotherhood</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solidarity of nations. At the same time - a call to action in the name of peace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life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on Earth, save the Man and Culture</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лій листочег.bmp"/>
          <p:cNvPicPr>
            <a:picLocks noChangeAspect="1"/>
          </p:cNvPicPr>
          <p:nvPr/>
        </p:nvPicPr>
        <p:blipFill>
          <a:blip r:embed="rId2"/>
          <a:stretch>
            <a:fillRect/>
          </a:stretch>
        </p:blipFill>
        <p:spPr>
          <a:xfrm>
            <a:off x="0" y="0"/>
            <a:ext cx="9144000" cy="6858000"/>
          </a:xfrm>
          <a:prstGeom prst="rect">
            <a:avLst/>
          </a:prstGeom>
        </p:spPr>
      </p:pic>
      <p:pic>
        <p:nvPicPr>
          <p:cNvPr id="5" name="Рисунок 4" descr="earth-day-coloring-pages-6.gif"/>
          <p:cNvPicPr>
            <a:picLocks noChangeAspect="1"/>
          </p:cNvPicPr>
          <p:nvPr/>
        </p:nvPicPr>
        <p:blipFill>
          <a:blip r:embed="rId3"/>
          <a:stretch>
            <a:fillRect/>
          </a:stretch>
        </p:blipFill>
        <p:spPr>
          <a:xfrm rot="5400000">
            <a:off x="750067" y="-321491"/>
            <a:ext cx="3857651" cy="4929222"/>
          </a:xfrm>
          <a:prstGeom prst="rect">
            <a:avLst/>
          </a:prstGeom>
        </p:spPr>
      </p:pic>
      <p:pic>
        <p:nvPicPr>
          <p:cNvPr id="6" name="Рисунок 5" descr="fadhn.gif"/>
          <p:cNvPicPr>
            <a:picLocks noChangeAspect="1"/>
          </p:cNvPicPr>
          <p:nvPr/>
        </p:nvPicPr>
        <p:blipFill>
          <a:blip r:embed="rId4"/>
          <a:stretch>
            <a:fillRect/>
          </a:stretch>
        </p:blipFill>
        <p:spPr>
          <a:xfrm>
            <a:off x="5643570" y="3288069"/>
            <a:ext cx="3500430" cy="3569932"/>
          </a:xfrm>
          <a:prstGeom prst="rect">
            <a:avLst/>
          </a:prstGeom>
        </p:spPr>
      </p:pic>
      <p:sp>
        <p:nvSpPr>
          <p:cNvPr id="7" name="TextBox 6"/>
          <p:cNvSpPr txBox="1"/>
          <p:nvPr/>
        </p:nvSpPr>
        <p:spPr>
          <a:xfrm>
            <a:off x="4786314" y="357166"/>
            <a:ext cx="4357686" cy="1754326"/>
          </a:xfrm>
          <a:prstGeom prst="rect">
            <a:avLst/>
          </a:prstGeom>
          <a:noFill/>
        </p:spPr>
        <p:txBody>
          <a:bodyPr wrap="square" rtlCol="0">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Recently the situation has deteriorated so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500034" y="4357694"/>
            <a:ext cx="4857784" cy="1754326"/>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many areas of ecological</a:t>
            </a:r>
            <a:r>
              <a:rPr lang="uk-U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disaster</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declared areas.</a:t>
            </a:r>
            <a:endParaRPr lang="ru-RU" sz="36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90711_Smoke_from_factory.jpg"/>
          <p:cNvPicPr>
            <a:picLocks noChangeAspect="1"/>
          </p:cNvPicPr>
          <p:nvPr/>
        </p:nvPicPr>
        <p:blipFill>
          <a:blip r:embed="rId2"/>
          <a:stretch>
            <a:fillRect/>
          </a:stretch>
        </p:blipFill>
        <p:spPr>
          <a:xfrm>
            <a:off x="0" y="0"/>
            <a:ext cx="9183785" cy="6858000"/>
          </a:xfrm>
          <a:prstGeom prst="rect">
            <a:avLst/>
          </a:prstGeom>
        </p:spPr>
      </p:pic>
      <p:sp>
        <p:nvSpPr>
          <p:cNvPr id="6" name="Заголовок 1"/>
          <p:cNvSpPr>
            <a:spLocks noGrp="1"/>
          </p:cNvSpPr>
          <p:nvPr>
            <p:ph type="title"/>
          </p:nvPr>
        </p:nvSpPr>
        <p:spPr>
          <a:xfrm>
            <a:off x="0" y="3071810"/>
            <a:ext cx="8858280" cy="3571900"/>
          </a:xfrm>
        </p:spPr>
        <p:txBody>
          <a:bodyPr>
            <a:normAutofit fontScale="90000"/>
          </a:bodyPr>
          <a:lstStyle/>
          <a:p>
            <a:r>
              <a:rPr lang="en-US"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main sources of waste are chemical, machinery, fuel and</a:t>
            </a:r>
            <a:r>
              <a:rPr lang="ru-RU"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energy, construction industries, agriculture and areas of communal services. The largest amount of waste</a:t>
            </a:r>
            <a:r>
              <a:rPr lang="en-US"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produced by the chemical and engineering industries.</a:t>
            </a:r>
            <a:endParaRPr lang="ru-RU"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Рисунок 6" descr="12167_big.JPG"/>
          <p:cNvPicPr>
            <a:picLocks noChangeAspect="1"/>
          </p:cNvPicPr>
          <p:nvPr/>
        </p:nvPicPr>
        <p:blipFill>
          <a:blip r:embed="rId3"/>
          <a:stretch>
            <a:fillRect/>
          </a:stretch>
        </p:blipFill>
        <p:spPr>
          <a:xfrm>
            <a:off x="5929322" y="214290"/>
            <a:ext cx="2824168" cy="36291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descr="news_25_10_2005_101.jpg"/>
          <p:cNvPicPr>
            <a:picLocks noChangeAspect="1"/>
          </p:cNvPicPr>
          <p:nvPr/>
        </p:nvPicPr>
        <p:blipFill>
          <a:blip r:embed="rId4"/>
          <a:stretch>
            <a:fillRect/>
          </a:stretch>
        </p:blipFill>
        <p:spPr>
          <a:xfrm>
            <a:off x="1071538" y="285728"/>
            <a:ext cx="3714776" cy="2999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Улыбающееся лицо 8"/>
          <p:cNvSpPr/>
          <p:nvPr/>
        </p:nvSpPr>
        <p:spPr>
          <a:xfrm>
            <a:off x="7500958" y="5500702"/>
            <a:ext cx="1143008" cy="1071570"/>
          </a:xfrm>
          <a:prstGeom prst="smileyFace">
            <a:avLst>
              <a:gd name="adj" fmla="val -4653"/>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лій листочег.bmp"/>
          <p:cNvPicPr>
            <a:picLocks noChangeAspect="1"/>
          </p:cNvPicPr>
          <p:nvPr/>
        </p:nvPicPr>
        <p:blipFill>
          <a:blip r:embed="rId2"/>
          <a:stretch>
            <a:fillRect/>
          </a:stretch>
        </p:blipFill>
        <p:spPr>
          <a:xfrm>
            <a:off x="0" y="0"/>
            <a:ext cx="9144000" cy="6858000"/>
          </a:xfrm>
          <a:prstGeom prst="rect">
            <a:avLst/>
          </a:prstGeom>
        </p:spPr>
      </p:pic>
      <p:pic>
        <p:nvPicPr>
          <p:cNvPr id="5" name="Рисунок 4" descr="j0078770.jpg"/>
          <p:cNvPicPr>
            <a:picLocks noChangeAspect="1"/>
          </p:cNvPicPr>
          <p:nvPr/>
        </p:nvPicPr>
        <p:blipFill>
          <a:blip r:embed="rId3"/>
          <a:stretch>
            <a:fillRect/>
          </a:stretch>
        </p:blipFill>
        <p:spPr>
          <a:xfrm>
            <a:off x="214282" y="2934654"/>
            <a:ext cx="5715040" cy="3733754"/>
          </a:xfrm>
          <a:prstGeom prst="rect">
            <a:avLst/>
          </a:prstGeom>
        </p:spPr>
      </p:pic>
      <p:pic>
        <p:nvPicPr>
          <p:cNvPr id="6" name="Рисунок 5" descr="загруженное.jpg"/>
          <p:cNvPicPr>
            <a:picLocks noChangeAspect="1"/>
          </p:cNvPicPr>
          <p:nvPr/>
        </p:nvPicPr>
        <p:blipFill>
          <a:blip r:embed="rId4" cstate="print"/>
          <a:srcRect l="5882" t="2240"/>
          <a:stretch>
            <a:fillRect/>
          </a:stretch>
        </p:blipFill>
        <p:spPr>
          <a:xfrm>
            <a:off x="5500694" y="785794"/>
            <a:ext cx="3428992" cy="3117469"/>
          </a:xfrm>
          <a:prstGeom prst="rect">
            <a:avLst/>
          </a:prstGeom>
        </p:spPr>
      </p:pic>
      <p:sp>
        <p:nvSpPr>
          <p:cNvPr id="8" name="TextBox 7"/>
          <p:cNvSpPr txBox="1"/>
          <p:nvPr/>
        </p:nvSpPr>
        <p:spPr>
          <a:xfrm>
            <a:off x="428596" y="214290"/>
            <a:ext cx="5072098" cy="3385542"/>
          </a:xfrm>
          <a:prstGeom prst="rect">
            <a:avLst/>
          </a:prstGeom>
          <a:noFill/>
        </p:spPr>
        <p:txBody>
          <a:bodyPr wrap="squar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 Day - the name that you can use for various activities that are conducted in the spring to encourage people to be more attentive to the fragile and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vulnerable</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environment</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planet Earth.</a:t>
            </a:r>
            <a:r>
              <a:rPr lang="en-US" dirty="0"/>
              <a:t/>
            </a:r>
            <a:br>
              <a:rPr lang="en-US" dirty="0"/>
            </a:br>
            <a:endParaRPr lang="ru-RU"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6"/>
                                        </p:tgtEl>
                                        <p:attrNameLst>
                                          <p:attrName>style.color</p:attrName>
                                        </p:attrNameLst>
                                      </p:cBhvr>
                                      <p:to>
                                        <a:schemeClr val="accent2"/>
                                      </p:to>
                                    </p:animClr>
                                    <p:animClr clrSpc="rgb">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елій листочег.bmp"/>
          <p:cNvPicPr>
            <a:picLocks noChangeAspect="1"/>
          </p:cNvPicPr>
          <p:nvPr/>
        </p:nvPicPr>
        <p:blipFill>
          <a:blip r:embed="rId2"/>
          <a:stretch>
            <a:fillRect/>
          </a:stretch>
        </p:blipFill>
        <p:spPr>
          <a:xfrm>
            <a:off x="0" y="0"/>
            <a:ext cx="9144000" cy="6858000"/>
          </a:xfrm>
          <a:prstGeom prst="rect">
            <a:avLst/>
          </a:prstGeom>
        </p:spPr>
      </p:pic>
      <p:pic>
        <p:nvPicPr>
          <p:cNvPr id="8" name="Рисунок 7" descr="CHARLIES.gif"/>
          <p:cNvPicPr>
            <a:picLocks noChangeAspect="1"/>
          </p:cNvPicPr>
          <p:nvPr/>
        </p:nvPicPr>
        <p:blipFill>
          <a:blip r:embed="rId3"/>
          <a:stretch>
            <a:fillRect/>
          </a:stretch>
        </p:blipFill>
        <p:spPr>
          <a:xfrm>
            <a:off x="0" y="2331453"/>
            <a:ext cx="5857884" cy="4526547"/>
          </a:xfrm>
          <a:prstGeom prst="rect">
            <a:avLst/>
          </a:prstGeom>
        </p:spPr>
      </p:pic>
      <p:pic>
        <p:nvPicPr>
          <p:cNvPr id="10" name="Рисунок 9" descr="7adf3ea2e13c76172770e0b0de9d0d07.jpg"/>
          <p:cNvPicPr>
            <a:picLocks noChangeAspect="1"/>
          </p:cNvPicPr>
          <p:nvPr/>
        </p:nvPicPr>
        <p:blipFill>
          <a:blip r:embed="rId4"/>
          <a:stretch>
            <a:fillRect/>
          </a:stretch>
        </p:blipFill>
        <p:spPr>
          <a:xfrm>
            <a:off x="5143496" y="857232"/>
            <a:ext cx="4000504" cy="4000504"/>
          </a:xfrm>
          <a:prstGeom prst="rect">
            <a:avLst/>
          </a:prstGeom>
        </p:spPr>
      </p:pic>
      <p:sp>
        <p:nvSpPr>
          <p:cNvPr id="11" name="TextBox 10"/>
          <p:cNvSpPr txBox="1"/>
          <p:nvPr/>
        </p:nvSpPr>
        <p:spPr>
          <a:xfrm>
            <a:off x="357158" y="285728"/>
            <a:ext cx="5000660" cy="2143140"/>
          </a:xfrm>
          <a:prstGeom prst="rect">
            <a:avLst/>
          </a:prstGeom>
          <a:noFill/>
        </p:spPr>
        <p:txBody>
          <a:bodyPr wrap="square" rtlCol="0">
            <a:spAutoFit/>
          </a:bodyPr>
          <a:lstStyle/>
          <a:p>
            <a:r>
              <a:rPr lang="en-US" sz="3200" dirty="0"/>
              <a:t>Earth Day - a civil initiative, open to accession by any individuals, groups </a:t>
            </a:r>
            <a:r>
              <a:rPr lang="en-US" sz="3200" dirty="0" smtClean="0"/>
              <a:t>and</a:t>
            </a:r>
            <a:r>
              <a:rPr lang="uk-UA" sz="3200" dirty="0" smtClean="0"/>
              <a:t> </a:t>
            </a:r>
            <a:r>
              <a:rPr lang="en-US" sz="3200" dirty="0" smtClean="0"/>
              <a:t>organizations</a:t>
            </a:r>
            <a:r>
              <a:rPr lang="en-US" sz="3200" dirty="0"/>
              <a:t>.</a:t>
            </a:r>
            <a:endParaRPr lang="ru-RU" sz="32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en_zemly.jpg"/>
          <p:cNvPicPr>
            <a:picLocks noGrp="1" noChangeAspect="1"/>
          </p:cNvPicPr>
          <p:nvPr>
            <p:ph type="pic" idx="1"/>
          </p:nvPr>
        </p:nvPicPr>
        <p:blipFill>
          <a:blip r:embed="rId2"/>
          <a:srcRect t="16015" b="16015"/>
          <a:stretch>
            <a:fillRect/>
          </a:stretch>
        </p:blipFill>
        <p:spPr>
          <a:xfrm rot="386751">
            <a:off x="3714744" y="428604"/>
            <a:ext cx="5029200" cy="3657600"/>
          </a:xfrm>
        </p:spPr>
      </p:pic>
      <p:sp>
        <p:nvSpPr>
          <p:cNvPr id="9" name="Заголовок 2"/>
          <p:cNvSpPr>
            <a:spLocks noGrp="1"/>
          </p:cNvSpPr>
          <p:nvPr>
            <p:ph type="body" sz="half" idx="2"/>
          </p:nvPr>
        </p:nvSpPr>
        <p:spPr>
          <a:xfrm>
            <a:off x="0" y="4286256"/>
            <a:ext cx="9144000" cy="2015312"/>
          </a:xfrm>
        </p:spPr>
        <p:txBody>
          <a:bodyPr>
            <a:noAutofit/>
          </a:bodyPr>
          <a:lstStyle/>
          <a:p>
            <a:r>
              <a:rPr lang="uk-UA" sz="2800" dirty="0" err="1" smtClean="0"/>
              <a:t>The</a:t>
            </a:r>
            <a:r>
              <a:rPr lang="uk-UA" sz="2800" dirty="0" smtClean="0"/>
              <a:t> </a:t>
            </a:r>
            <a:r>
              <a:rPr lang="uk-UA" sz="2800" dirty="0" err="1" smtClean="0"/>
              <a:t>original</a:t>
            </a:r>
            <a:r>
              <a:rPr lang="uk-UA" sz="2800" dirty="0" smtClean="0"/>
              <a:t> </a:t>
            </a:r>
            <a:r>
              <a:rPr lang="uk-UA" sz="2800" dirty="0" err="1" smtClean="0"/>
              <a:t>Earth</a:t>
            </a:r>
            <a:r>
              <a:rPr lang="uk-UA" sz="2800" dirty="0" smtClean="0"/>
              <a:t> </a:t>
            </a:r>
            <a:r>
              <a:rPr lang="uk-UA" sz="2800" dirty="0" err="1" smtClean="0"/>
              <a:t>Day</a:t>
            </a:r>
            <a:r>
              <a:rPr lang="uk-UA" sz="2800" dirty="0" smtClean="0"/>
              <a:t>, </a:t>
            </a:r>
            <a:r>
              <a:rPr lang="uk-UA" sz="2800" dirty="0" err="1" smtClean="0"/>
              <a:t>on</a:t>
            </a:r>
            <a:r>
              <a:rPr lang="uk-UA" sz="2800" dirty="0" smtClean="0"/>
              <a:t> </a:t>
            </a:r>
            <a:r>
              <a:rPr lang="uk-UA" sz="2800" dirty="0" err="1" smtClean="0"/>
              <a:t>the</a:t>
            </a:r>
            <a:r>
              <a:rPr lang="uk-UA" sz="2800" dirty="0" smtClean="0"/>
              <a:t> </a:t>
            </a:r>
            <a:r>
              <a:rPr lang="uk-UA" sz="2800" dirty="0" err="1" smtClean="0"/>
              <a:t>March</a:t>
            </a:r>
            <a:r>
              <a:rPr lang="uk-UA" sz="2800" dirty="0" smtClean="0"/>
              <a:t> </a:t>
            </a:r>
            <a:r>
              <a:rPr lang="uk-UA" sz="2800" dirty="0" err="1" smtClean="0"/>
              <a:t>equinox</a:t>
            </a:r>
            <a:endParaRPr lang="ru-RU" sz="2800" dirty="0" smtClean="0"/>
          </a:p>
          <a:p>
            <a:r>
              <a:rPr lang="uk-UA" sz="2800" dirty="0" err="1" smtClean="0"/>
              <a:t>Earth's</a:t>
            </a:r>
            <a:r>
              <a:rPr lang="uk-UA" sz="2800" dirty="0" smtClean="0"/>
              <a:t> </a:t>
            </a:r>
            <a:r>
              <a:rPr lang="uk-UA" sz="2800" dirty="0" err="1" smtClean="0"/>
              <a:t>global</a:t>
            </a:r>
            <a:r>
              <a:rPr lang="uk-UA" sz="2800" dirty="0" smtClean="0"/>
              <a:t> </a:t>
            </a:r>
            <a:r>
              <a:rPr lang="uk-UA" sz="2800" dirty="0" err="1" smtClean="0"/>
              <a:t>holiday</a:t>
            </a:r>
            <a:endParaRPr lang="ru-RU" sz="2800" dirty="0" smtClean="0"/>
          </a:p>
          <a:p>
            <a:r>
              <a:rPr lang="uk-UA" sz="2800" dirty="0" err="1" smtClean="0"/>
              <a:t>Drawing</a:t>
            </a:r>
            <a:r>
              <a:rPr lang="uk-UA" sz="2800" dirty="0" smtClean="0"/>
              <a:t> </a:t>
            </a:r>
            <a:r>
              <a:rPr lang="uk-UA" sz="2800" dirty="0" err="1" smtClean="0"/>
              <a:t>together</a:t>
            </a:r>
            <a:r>
              <a:rPr lang="uk-UA" sz="2800" dirty="0" smtClean="0"/>
              <a:t> </a:t>
            </a:r>
            <a:r>
              <a:rPr lang="uk-UA" sz="2800" dirty="0" err="1" smtClean="0"/>
              <a:t>peoples</a:t>
            </a:r>
            <a:r>
              <a:rPr lang="uk-UA" sz="2800" dirty="0" smtClean="0"/>
              <a:t> </a:t>
            </a:r>
            <a:r>
              <a:rPr lang="uk-UA" sz="2800" dirty="0" err="1" smtClean="0"/>
              <a:t>of</a:t>
            </a:r>
            <a:r>
              <a:rPr lang="uk-UA" sz="2800" dirty="0" smtClean="0"/>
              <a:t> </a:t>
            </a:r>
            <a:r>
              <a:rPr lang="uk-UA" sz="2800" dirty="0" err="1" smtClean="0"/>
              <a:t>all</a:t>
            </a:r>
            <a:r>
              <a:rPr lang="uk-UA" sz="2800" dirty="0" smtClean="0"/>
              <a:t> </a:t>
            </a:r>
            <a:r>
              <a:rPr lang="uk-UA" sz="2800" dirty="0" err="1" smtClean="0"/>
              <a:t>nations</a:t>
            </a:r>
            <a:r>
              <a:rPr lang="uk-UA" sz="2800" dirty="0" smtClean="0"/>
              <a:t>, </a:t>
            </a:r>
            <a:r>
              <a:rPr lang="uk-UA" sz="2800" dirty="0" err="1" smtClean="0"/>
              <a:t>cultures</a:t>
            </a:r>
            <a:r>
              <a:rPr lang="uk-UA" sz="2800" dirty="0" smtClean="0"/>
              <a:t>, </a:t>
            </a:r>
            <a:r>
              <a:rPr lang="uk-UA" sz="2800" dirty="0" err="1" smtClean="0"/>
              <a:t>and</a:t>
            </a:r>
            <a:r>
              <a:rPr lang="uk-UA" sz="2800" dirty="0" smtClean="0"/>
              <a:t> </a:t>
            </a:r>
            <a:r>
              <a:rPr lang="uk-UA" sz="2800" dirty="0" err="1" smtClean="0"/>
              <a:t>religions</a:t>
            </a:r>
            <a:endParaRPr lang="ru-RU" sz="2800" dirty="0" smtClean="0"/>
          </a:p>
          <a:p>
            <a:r>
              <a:rPr lang="uk-UA" sz="2800" dirty="0" err="1" smtClean="0"/>
              <a:t>To</a:t>
            </a:r>
            <a:r>
              <a:rPr lang="uk-UA" sz="2800" dirty="0" smtClean="0"/>
              <a:t> </a:t>
            </a:r>
            <a:r>
              <a:rPr lang="uk-UA" sz="2800" dirty="0" err="1" smtClean="0"/>
              <a:t>advance</a:t>
            </a:r>
            <a:r>
              <a:rPr lang="uk-UA" sz="2800" dirty="0" smtClean="0"/>
              <a:t> </a:t>
            </a:r>
            <a:r>
              <a:rPr lang="uk-UA" sz="2800" dirty="0" err="1" smtClean="0"/>
              <a:t>Peace</a:t>
            </a:r>
            <a:r>
              <a:rPr lang="uk-UA" sz="2800" dirty="0" smtClean="0"/>
              <a:t>, </a:t>
            </a:r>
            <a:r>
              <a:rPr lang="uk-UA" sz="2800" dirty="0" err="1" smtClean="0"/>
              <a:t>Justice</a:t>
            </a:r>
            <a:r>
              <a:rPr lang="uk-UA" sz="2800" dirty="0" smtClean="0"/>
              <a:t>, </a:t>
            </a:r>
            <a:r>
              <a:rPr lang="uk-UA" sz="2800" dirty="0" err="1" smtClean="0"/>
              <a:t>and</a:t>
            </a:r>
            <a:r>
              <a:rPr lang="uk-UA" sz="2800" dirty="0" smtClean="0"/>
              <a:t> </a:t>
            </a:r>
            <a:r>
              <a:rPr lang="uk-UA" sz="2800" dirty="0" err="1" smtClean="0"/>
              <a:t>Earth</a:t>
            </a:r>
            <a:r>
              <a:rPr lang="uk-UA" sz="2800" dirty="0" smtClean="0"/>
              <a:t> </a:t>
            </a:r>
            <a:r>
              <a:rPr lang="uk-UA" sz="2800" dirty="0" err="1" smtClean="0"/>
              <a:t>Care</a:t>
            </a:r>
            <a:endParaRPr lang="ru-RU" sz="2800" dirty="0"/>
          </a:p>
        </p:txBody>
      </p:sp>
      <p:sp>
        <p:nvSpPr>
          <p:cNvPr id="13" name="Улыбающееся лицо 12"/>
          <p:cNvSpPr/>
          <p:nvPr/>
        </p:nvSpPr>
        <p:spPr>
          <a:xfrm>
            <a:off x="714348" y="714356"/>
            <a:ext cx="2357454" cy="2571768"/>
          </a:xfrm>
          <a:prstGeom prst="smileyFace">
            <a:avLst>
              <a:gd name="adj" fmla="val 4653"/>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428604"/>
            <a:ext cx="6429420" cy="2000264"/>
          </a:xfrm>
        </p:spPr>
        <p:txBody>
          <a:bodyPr>
            <a:prstTxWarp prst="textCurveDown">
              <a:avLst/>
            </a:prstTxWarp>
            <a:noAutofit/>
          </a:bodyPr>
          <a:lstStyle/>
          <a:p>
            <a:r>
              <a:rPr lang="en-US" sz="3600"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symbol of the day is green Greek letter (theta) on a white background.</a:t>
            </a:r>
            <a:endParaRPr lang="ru-RU" sz="3600"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Содержимое 6" descr="1247153656_3749778.jpg"/>
          <p:cNvPicPr>
            <a:picLocks noGrp="1" noChangeAspect="1"/>
          </p:cNvPicPr>
          <p:nvPr>
            <p:ph sz="quarter" idx="2"/>
          </p:nvPr>
        </p:nvPicPr>
        <p:blipFill>
          <a:blip r:embed="rId2"/>
          <a:stretch>
            <a:fillRect/>
          </a:stretch>
        </p:blipFill>
        <p:spPr>
          <a:xfrm rot="21148730">
            <a:off x="746710" y="2512348"/>
            <a:ext cx="2626199" cy="39417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Содержимое 7" descr="Earth-Day (2).jpg"/>
          <p:cNvPicPr>
            <a:picLocks noGrp="1" noChangeAspect="1"/>
          </p:cNvPicPr>
          <p:nvPr>
            <p:ph sz="quarter" idx="4"/>
          </p:nvPr>
        </p:nvPicPr>
        <p:blipFill>
          <a:blip r:embed="rId3"/>
          <a:stretch>
            <a:fillRect/>
          </a:stretch>
        </p:blipFill>
        <p:spPr>
          <a:xfrm rot="633653">
            <a:off x="6542695" y="537962"/>
            <a:ext cx="2177811" cy="22172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Рисунок 8" descr="earth-day (3).jpg"/>
          <p:cNvPicPr>
            <a:picLocks noChangeAspect="1"/>
          </p:cNvPicPr>
          <p:nvPr/>
        </p:nvPicPr>
        <p:blipFill>
          <a:blip r:embed="rId4"/>
          <a:stretch>
            <a:fillRect/>
          </a:stretch>
        </p:blipFill>
        <p:spPr>
          <a:xfrm>
            <a:off x="4429124" y="3214686"/>
            <a:ext cx="2556807" cy="1947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arthday-biomass-image1.gif"/>
          <p:cNvPicPr>
            <a:picLocks noChangeAspect="1"/>
          </p:cNvPicPr>
          <p:nvPr/>
        </p:nvPicPr>
        <p:blipFill>
          <a:blip r:embed="rId2"/>
          <a:stretch>
            <a:fillRect/>
          </a:stretch>
        </p:blipFill>
        <p:spPr>
          <a:xfrm>
            <a:off x="3503782" y="214290"/>
            <a:ext cx="5640218" cy="4638684"/>
          </a:xfrm>
          <a:prstGeom prst="rect">
            <a:avLst/>
          </a:prstGeom>
        </p:spPr>
      </p:pic>
      <p:pic>
        <p:nvPicPr>
          <p:cNvPr id="6" name="Рисунок 5" descr="загруженное (1).jpg"/>
          <p:cNvPicPr>
            <a:picLocks noChangeAspect="1"/>
          </p:cNvPicPr>
          <p:nvPr/>
        </p:nvPicPr>
        <p:blipFill>
          <a:blip r:embed="rId3" cstate="print"/>
          <a:srcRect t="3125"/>
          <a:stretch>
            <a:fillRect/>
          </a:stretch>
        </p:blipFill>
        <p:spPr>
          <a:xfrm rot="21022166">
            <a:off x="384643" y="3531345"/>
            <a:ext cx="3097148" cy="3000372"/>
          </a:xfrm>
          <a:prstGeom prst="rect">
            <a:avLst/>
          </a:prstGeom>
        </p:spPr>
      </p:pic>
      <p:sp>
        <p:nvSpPr>
          <p:cNvPr id="9" name="Прямоугольник 8"/>
          <p:cNvSpPr/>
          <p:nvPr/>
        </p:nvSpPr>
        <p:spPr>
          <a:xfrm>
            <a:off x="285720" y="428604"/>
            <a:ext cx="3929090" cy="2357454"/>
          </a:xfrm>
          <a:prstGeom prst="rect">
            <a:avLst/>
          </a:prstGeom>
        </p:spPr>
        <p:txBody>
          <a:bodyPr wrap="square">
            <a:prstTxWarp prst="textWave1">
              <a:avLst>
                <a:gd name="adj1" fmla="val 10568"/>
                <a:gd name="adj2" fmla="val -383"/>
              </a:avLst>
            </a:prstTxWarp>
            <a:spAutoFit/>
          </a:bodyPr>
          <a:lstStyle/>
          <a:p>
            <a:r>
              <a:rPr lang="en-US" sz="2400" dirty="0"/>
              <a:t>Bell of Peace in Earth Day</a:t>
            </a:r>
            <a:r>
              <a:rPr lang="en-US" sz="2400" dirty="0" smtClean="0"/>
              <a:t/>
            </a:r>
            <a:br>
              <a:rPr lang="en-US" sz="2400" dirty="0" smtClean="0"/>
            </a:br>
            <a:r>
              <a:rPr lang="en-US" sz="2400" dirty="0"/>
              <a:t>On Earth Day in different countries, according to tradition, the bell ringing for peace, calling on the people </a:t>
            </a:r>
            <a:r>
              <a:rPr lang="en-US" sz="2400" dirty="0" smtClean="0"/>
              <a:t>of</a:t>
            </a:r>
            <a:endParaRPr lang="ru-RU" sz="2400" dirty="0"/>
          </a:p>
        </p:txBody>
      </p:sp>
      <p:sp>
        <p:nvSpPr>
          <p:cNvPr id="10" name="TextBox 9"/>
          <p:cNvSpPr txBox="1"/>
          <p:nvPr/>
        </p:nvSpPr>
        <p:spPr>
          <a:xfrm>
            <a:off x="4500562" y="4572008"/>
            <a:ext cx="4143404" cy="2071702"/>
          </a:xfrm>
          <a:prstGeom prst="rect">
            <a:avLst/>
          </a:prstGeom>
          <a:noFill/>
        </p:spPr>
        <p:txBody>
          <a:bodyPr wrap="square" rtlCol="0">
            <a:prstTxWarp prst="textWave1">
              <a:avLst>
                <a:gd name="adj1" fmla="val 9506"/>
                <a:gd name="adj2" fmla="val 0"/>
              </a:avLst>
            </a:prstTxWarp>
            <a:spAutoFit/>
          </a:bodyPr>
          <a:lstStyle/>
          <a:p>
            <a:r>
              <a:rPr lang="en-US" sz="2400" dirty="0" smtClean="0"/>
              <a:t>Earth feel the planetary community and make efforts to</a:t>
            </a:r>
            <a:r>
              <a:rPr lang="uk-UA" sz="2400" dirty="0" smtClean="0"/>
              <a:t> </a:t>
            </a:r>
            <a:r>
              <a:rPr lang="en-US" sz="2400" dirty="0" smtClean="0"/>
              <a:t>protect world peace and to preserve the beauty of our common home.</a:t>
            </a:r>
            <a:endParaRPr lang="ru-RU" sz="24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8362-500x500-EDrecycle.jpg"/>
          <p:cNvPicPr>
            <a:picLocks noChangeAspect="1"/>
          </p:cNvPicPr>
          <p:nvPr/>
        </p:nvPicPr>
        <p:blipFill>
          <a:blip r:embed="rId2"/>
          <a:stretch>
            <a:fillRect/>
          </a:stretch>
        </p:blipFill>
        <p:spPr>
          <a:xfrm>
            <a:off x="0" y="214290"/>
            <a:ext cx="47625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earth-day1-300x449.jpg"/>
          <p:cNvPicPr>
            <a:picLocks noChangeAspect="1"/>
          </p:cNvPicPr>
          <p:nvPr/>
        </p:nvPicPr>
        <p:blipFill>
          <a:blip r:embed="rId3"/>
          <a:stretch>
            <a:fillRect/>
          </a:stretch>
        </p:blipFill>
        <p:spPr>
          <a:xfrm>
            <a:off x="5286380" y="2285992"/>
            <a:ext cx="2857500" cy="4276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earth_day_graphics_10-vi.gif"/>
          <p:cNvPicPr>
            <a:picLocks noChangeAspect="1"/>
          </p:cNvPicPr>
          <p:nvPr/>
        </p:nvPicPr>
        <p:blipFill>
          <a:blip r:embed="rId4"/>
          <a:srcRect t="21311" b="26230"/>
          <a:stretch>
            <a:fillRect/>
          </a:stretch>
        </p:blipFill>
        <p:spPr>
          <a:xfrm>
            <a:off x="4786306" y="214290"/>
            <a:ext cx="4357694" cy="2286016"/>
          </a:xfrm>
          <a:prstGeom prst="rect">
            <a:avLst/>
          </a:prstGeom>
        </p:spPr>
      </p:pic>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241</TotalTime>
  <Words>50</Words>
  <Application>Microsoft Office PowerPoint</Application>
  <PresentationFormat>Экран (4:3)</PresentationFormat>
  <Paragraphs>14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Слайд 1</vt:lpstr>
      <vt:lpstr>Слайд 2</vt:lpstr>
      <vt:lpstr>The main sources of waste are chemical, machinery, fuel and energy, construction industries, agriculture and areas of communal services. The largest amount of waste produced by the chemical and engineering industries.</vt:lpstr>
      <vt:lpstr>Слайд 4</vt:lpstr>
      <vt:lpstr>Слайд 5</vt:lpstr>
      <vt:lpstr>Слайд 6</vt:lpstr>
      <vt:lpstr>Слайд 7</vt:lpstr>
      <vt:lpstr>Слайд 8</vt:lpstr>
      <vt:lpstr>Слайд 9</vt:lpstr>
      <vt:lpstr>Слайд 10</vt:lpstr>
    </vt:vector>
  </TitlesOfParts>
  <Company>Mi5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Q</dc:creator>
  <cp:lastModifiedBy>Q</cp:lastModifiedBy>
  <cp:revision>25</cp:revision>
  <dcterms:created xsi:type="dcterms:W3CDTF">2012-02-28T15:48:24Z</dcterms:created>
  <dcterms:modified xsi:type="dcterms:W3CDTF">2012-02-28T19:50:12Z</dcterms:modified>
</cp:coreProperties>
</file>