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E90D46E-42FA-49AC-8AA1-EA8A0516BB2F}">
          <p14:sldIdLst>
            <p14:sldId id="256"/>
            <p14:sldId id="257"/>
            <p14:sldId id="258"/>
            <p14:sldId id="259"/>
            <p14:sldId id="260"/>
            <p14:sldId id="261"/>
            <p14:sldId id="26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9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B77E2A-8E36-401F-A26C-C1B7244CEDAE}" type="datetimeFigureOut">
              <a:rPr lang="ru-RU" smtClean="0"/>
              <a:t>22.12.2012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AEE5EC-0590-4720-923A-AA040234796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0282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EE5EC-0590-4720-923A-AA0402347964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1304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EE5EC-0590-4720-923A-AA0402347964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6749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33CB2-8F93-4F3A-92CD-7F25AA947EEF}" type="datetimeFigureOut">
              <a:rPr lang="ru-RU" smtClean="0"/>
              <a:t>22.12.2012</a:t>
            </a:fld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019074-D74F-4FAA-8702-95FCC03EB5B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15000">
        <p:circle/>
      </p:transition>
    </mc:Choice>
    <mc:Fallback xmlns="">
      <p:transition spd="slow" advClick="0" advTm="15000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33CB2-8F93-4F3A-92CD-7F25AA947EEF}" type="datetimeFigureOut">
              <a:rPr lang="ru-RU" smtClean="0"/>
              <a:t>22.12.2012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9074-D74F-4FAA-8702-95FCC03EB5B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15000">
        <p:circle/>
      </p:transition>
    </mc:Choice>
    <mc:Fallback xmlns="">
      <p:transition spd="slow" advClick="0" advTm="15000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33CB2-8F93-4F3A-92CD-7F25AA947EEF}" type="datetimeFigureOut">
              <a:rPr lang="ru-RU" smtClean="0"/>
              <a:t>22.12.2012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9074-D74F-4FAA-8702-95FCC03EB5B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15000">
        <p:circle/>
      </p:transition>
    </mc:Choice>
    <mc:Fallback xmlns="">
      <p:transition spd="slow" advClick="0" advTm="15000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C633CB2-8F93-4F3A-92CD-7F25AA947EEF}" type="datetimeFigureOut">
              <a:rPr lang="ru-RU" smtClean="0"/>
              <a:t>22.12.2012</a:t>
            </a:fld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C019074-D74F-4FAA-8702-95FCC03EB5B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15000">
        <p:circle/>
      </p:transition>
    </mc:Choice>
    <mc:Fallback xmlns="">
      <p:transition spd="slow" advClick="0" advTm="15000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33CB2-8F93-4F3A-92CD-7F25AA947EEF}" type="datetimeFigureOut">
              <a:rPr lang="ru-RU" smtClean="0"/>
              <a:t>22.12.2012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9074-D74F-4FAA-8702-95FCC03EB5B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15000">
        <p:circle/>
      </p:transition>
    </mc:Choice>
    <mc:Fallback xmlns="">
      <p:transition spd="slow" advClick="0" advTm="15000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33CB2-8F93-4F3A-92CD-7F25AA947EEF}" type="datetimeFigureOut">
              <a:rPr lang="ru-RU" smtClean="0"/>
              <a:t>22.12.2012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9074-D74F-4FAA-8702-95FCC03EB5B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15000">
        <p:circle/>
      </p:transition>
    </mc:Choice>
    <mc:Fallback xmlns="">
      <p:transition spd="slow" advClick="0" advTm="15000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9074-D74F-4FAA-8702-95FCC03EB5B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33CB2-8F93-4F3A-92CD-7F25AA947EEF}" type="datetimeFigureOut">
              <a:rPr lang="ru-RU" smtClean="0"/>
              <a:t>22.12.2012</a:t>
            </a:fld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15000">
        <p:circle/>
      </p:transition>
    </mc:Choice>
    <mc:Fallback xmlns="">
      <p:transition spd="slow" advClick="0" advTm="15000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33CB2-8F93-4F3A-92CD-7F25AA947EEF}" type="datetimeFigureOut">
              <a:rPr lang="ru-RU" smtClean="0"/>
              <a:t>22.12.2012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9074-D74F-4FAA-8702-95FCC03EB5B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15000">
        <p:circle/>
      </p:transition>
    </mc:Choice>
    <mc:Fallback xmlns="">
      <p:transition spd="slow" advClick="0" advTm="15000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33CB2-8F93-4F3A-92CD-7F25AA947EEF}" type="datetimeFigureOut">
              <a:rPr lang="ru-RU" smtClean="0"/>
              <a:t>22.12.2012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9074-D74F-4FAA-8702-95FCC03EB5B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15000">
        <p:circle/>
      </p:transition>
    </mc:Choice>
    <mc:Fallback xmlns="">
      <p:transition spd="slow" advClick="0" advTm="15000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C633CB2-8F93-4F3A-92CD-7F25AA947EEF}" type="datetimeFigureOut">
              <a:rPr lang="ru-RU" smtClean="0"/>
              <a:t>22.12.2012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019074-D74F-4FAA-8702-95FCC03EB5B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15000">
        <p:circle/>
      </p:transition>
    </mc:Choice>
    <mc:Fallback xmlns="">
      <p:transition spd="slow" advClick="0" advTm="15000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33CB2-8F93-4F3A-92CD-7F25AA947EEF}" type="datetimeFigureOut">
              <a:rPr lang="ru-RU" smtClean="0"/>
              <a:t>22.12.2012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019074-D74F-4FAA-8702-95FCC03EB5B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15000">
        <p:circle/>
      </p:transition>
    </mc:Choice>
    <mc:Fallback xmlns="">
      <p:transition spd="slow" advClick="0" advTm="15000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C633CB2-8F93-4F3A-92CD-7F25AA947EEF}" type="datetimeFigureOut">
              <a:rPr lang="ru-RU" smtClean="0"/>
              <a:t>22.12.2012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C019074-D74F-4FAA-8702-95FCC03EB5B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800" advClick="0" advTm="15000">
        <p:circle/>
      </p:transition>
    </mc:Choice>
    <mc:Fallback xmlns="">
      <p:transition spd="slow" advClick="0" advTm="15000">
        <p:circl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221088"/>
            <a:ext cx="8305800" cy="1889436"/>
          </a:xfrm>
        </p:spPr>
        <p:txBody>
          <a:bodyPr/>
          <a:lstStyle/>
          <a:p>
            <a:r>
              <a:rPr lang="ru-RU" sz="3600" dirty="0" smtClean="0">
                <a:solidFill>
                  <a:srgbClr val="7030A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Російський</a:t>
            </a:r>
            <a:r>
              <a:rPr lang="ru-RU" sz="3600" dirty="0">
                <a:solidFill>
                  <a:srgbClr val="7030A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драматург і прозаїк</a:t>
            </a:r>
            <a:endParaRPr lang="ru-RU" sz="3600" b="1" dirty="0">
              <a:ln/>
              <a:solidFill>
                <a:srgbClr val="7030A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endParaRPr lang="en-US" sz="4400" dirty="0" smtClean="0">
              <a:solidFill>
                <a:srgbClr val="7030A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pc="0" dirty="0" smtClean="0">
                <a:ln>
                  <a:noFill/>
                </a:ln>
                <a:solidFill>
                  <a:srgbClr val="7030A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Чехов</a:t>
            </a:r>
            <a:r>
              <a:rPr lang="en-US" spc="0" dirty="0" smtClean="0">
                <a:ln>
                  <a:noFill/>
                </a:ln>
                <a:solidFill>
                  <a:srgbClr val="7030A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pc="0" dirty="0" smtClean="0">
                <a:ln>
                  <a:noFill/>
                </a:ln>
                <a:solidFill>
                  <a:srgbClr val="7030A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Антон Павлович</a:t>
            </a:r>
            <a:br>
              <a:rPr lang="ru-RU" spc="0" dirty="0" smtClean="0">
                <a:ln>
                  <a:noFill/>
                </a:ln>
                <a:solidFill>
                  <a:srgbClr val="7030A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</a:br>
            <a:r>
              <a:rPr lang="ru-RU" sz="3200" b="1" dirty="0">
                <a:ln/>
                <a:solidFill>
                  <a:srgbClr val="7030A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rPr>
              <a:t>17 (29) січня </a:t>
            </a:r>
            <a:r>
              <a:rPr lang="ru-RU" sz="3200" b="1" dirty="0" smtClean="0">
                <a:ln/>
                <a:solidFill>
                  <a:srgbClr val="7030A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rPr>
              <a:t>1860 - </a:t>
            </a:r>
            <a:r>
              <a:rPr lang="ru-RU" sz="3200" b="1" dirty="0">
                <a:ln/>
                <a:solidFill>
                  <a:srgbClr val="7030A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rPr>
              <a:t>15 липня 1904</a:t>
            </a:r>
            <a:r>
              <a:rPr lang="ru-RU" sz="3200" dirty="0">
                <a:solidFill>
                  <a:srgbClr val="7030A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ru-RU" sz="3200" dirty="0">
                <a:solidFill>
                  <a:srgbClr val="7030A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</a:br>
            <a:endParaRPr lang="ru-RU" sz="3200" dirty="0">
              <a:solidFill>
                <a:srgbClr val="7030A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79722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2501">
        <p:circle/>
      </p:transition>
    </mc:Choice>
    <mc:Fallback>
      <p:transition spd="slow" advClick="0" advTm="2501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79" b="13979"/>
          <a:stretch>
            <a:fillRect/>
          </a:stretch>
        </p:blipFill>
        <p:spPr>
          <a:xfrm>
            <a:off x="467544" y="404664"/>
            <a:ext cx="6019800" cy="6048672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660232" y="1196752"/>
            <a:ext cx="2057400" cy="4051920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pc="0" dirty="0" smtClean="0">
                <a:ln/>
                <a:solidFill>
                  <a:schemeClr val="accent3"/>
                </a:solidFill>
              </a:rPr>
              <a:t>«Художник повинен бути не суддею своїх персонаж</a:t>
            </a:r>
            <a:r>
              <a:rPr lang="uk-UA" spc="0" dirty="0" smtClean="0">
                <a:ln/>
                <a:solidFill>
                  <a:schemeClr val="accent3"/>
                </a:solidFill>
              </a:rPr>
              <a:t>ів і того, про що вони говорять, а лише безстороннім свідком… уміти відрізнити важливі свідчення від неважливих, уміти висвітлювати фігури й розмовляти їхньою мовою.»</a:t>
            </a:r>
            <a:br>
              <a:rPr lang="uk-UA" spc="0" dirty="0" smtClean="0">
                <a:ln/>
                <a:solidFill>
                  <a:schemeClr val="accent3"/>
                </a:solidFill>
              </a:rPr>
            </a:br>
            <a:r>
              <a:rPr lang="uk-UA" spc="0" dirty="0" smtClean="0">
                <a:ln/>
                <a:solidFill>
                  <a:schemeClr val="accent3"/>
                </a:solidFill>
              </a:rPr>
              <a:t>               А. П. Чехов</a:t>
            </a:r>
            <a:endParaRPr lang="ru-RU" spc="0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857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11775">
        <p:circle/>
      </p:transition>
    </mc:Choice>
    <mc:Fallback>
      <p:transition spd="slow" advClick="0" advTm="11775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indent="0">
              <a:buNone/>
            </a:pPr>
            <a:r>
              <a:rPr lang="ru-RU" b="1" dirty="0">
                <a:ln/>
                <a:solidFill>
                  <a:schemeClr val="accent3"/>
                </a:solidFill>
              </a:rPr>
              <a:t>Батько письменника (1823—1898) — Павло Ігорович Чехов — народився в селі 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Вільховітка</a:t>
            </a:r>
            <a:r>
              <a:rPr lang="ru-RU" b="1" dirty="0">
                <a:ln/>
                <a:solidFill>
                  <a:schemeClr val="accent3"/>
                </a:solidFill>
              </a:rPr>
              <a:t>,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  </a:t>
            </a:r>
            <a:r>
              <a:rPr lang="ru-RU" b="1" dirty="0">
                <a:ln/>
                <a:solidFill>
                  <a:schemeClr val="accent3"/>
                </a:solidFill>
              </a:rPr>
              <a:t>був кріпаком, в дитинстві вчився в сільській школі, добре співав. </a:t>
            </a:r>
            <a:endParaRPr lang="ru-RU" b="1" dirty="0" smtClean="0">
              <a:ln/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ln/>
                <a:solidFill>
                  <a:schemeClr val="accent3"/>
                </a:solidFill>
              </a:rPr>
              <a:t>1840 року вивчав цукроваріння на місцевому цукровому заводі.</a:t>
            </a:r>
            <a:r>
              <a:rPr lang="ru-RU" b="1" dirty="0">
                <a:ln/>
                <a:solidFill>
                  <a:schemeClr val="accent3"/>
                </a:solidFill>
              </a:rPr>
              <a:t> </a:t>
            </a:r>
            <a:endParaRPr lang="ru-RU" b="1" dirty="0" smtClean="0">
              <a:ln/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ln/>
                <a:solidFill>
                  <a:schemeClr val="accent3"/>
                </a:solidFill>
              </a:rPr>
              <a:t>1841</a:t>
            </a:r>
            <a:r>
              <a:rPr lang="ru-RU" b="1" dirty="0">
                <a:ln/>
                <a:solidFill>
                  <a:schemeClr val="accent3"/>
                </a:solidFill>
              </a:rPr>
              <a:t> 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р. - </a:t>
            </a:r>
            <a:r>
              <a:rPr lang="ru-RU" b="1" dirty="0">
                <a:ln/>
                <a:solidFill>
                  <a:schemeClr val="accent3"/>
                </a:solidFill>
              </a:rPr>
              <a:t>його було викуплено з неволі 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батьком згодом </a:t>
            </a:r>
            <a:r>
              <a:rPr lang="ru-RU" b="1" dirty="0">
                <a:ln/>
                <a:solidFill>
                  <a:schemeClr val="accent3"/>
                </a:solidFill>
              </a:rPr>
              <a:t>він став купцем і торговцем. </a:t>
            </a:r>
            <a:endParaRPr lang="ru-RU" b="1" dirty="0" smtClean="0">
              <a:ln/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ln/>
                <a:solidFill>
                  <a:schemeClr val="accent3"/>
                </a:solidFill>
              </a:rPr>
              <a:t>Мати </a:t>
            </a:r>
            <a:r>
              <a:rPr lang="ru-RU" b="1" dirty="0">
                <a:ln/>
                <a:solidFill>
                  <a:schemeClr val="accent3"/>
                </a:solidFill>
              </a:rPr>
              <a:t>письменника — Євгенія Яківна Морозова — (1835—1919). Грамоті вона навчалася вдома і недовго, в 12 років втратила батька.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spc="0" dirty="0">
                <a:ln w="11430"/>
                <a:solidFill>
                  <a:srgbClr val="7030A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Походження</a:t>
            </a:r>
            <a:r>
              <a:rPr lang="ru-RU" b="1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b="1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endParaRPr lang="ru-RU" b="1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750757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18488">
        <p:circle/>
      </p:transition>
    </mc:Choice>
    <mc:Fallback>
      <p:transition spd="slow" advClick="0" advTm="18488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14536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indent="0">
              <a:buNone/>
            </a:pPr>
            <a:r>
              <a:rPr lang="ru-RU" b="1" dirty="0" smtClean="0">
                <a:ln/>
                <a:solidFill>
                  <a:schemeClr val="accent3"/>
                </a:solidFill>
              </a:rPr>
              <a:t>Чехов </a:t>
            </a:r>
            <a:r>
              <a:rPr lang="ru-RU" b="1" dirty="0">
                <a:ln/>
                <a:solidFill>
                  <a:schemeClr val="accent3"/>
                </a:solidFill>
              </a:rPr>
              <a:t>навчався в грецькій школі в 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Таганрозі.</a:t>
            </a:r>
            <a:r>
              <a:rPr lang="en-US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В </a:t>
            </a:r>
            <a:r>
              <a:rPr lang="ru-RU" b="1" dirty="0">
                <a:ln/>
                <a:solidFill>
                  <a:schemeClr val="accent3"/>
                </a:solidFill>
              </a:rPr>
              <a:t>сім'ї Чехових було семеро дітей. 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Антон </a:t>
            </a:r>
            <a:r>
              <a:rPr lang="ru-RU" b="1" dirty="0">
                <a:ln/>
                <a:solidFill>
                  <a:schemeClr val="accent3"/>
                </a:solidFill>
              </a:rPr>
              <a:t>був третім. У 8 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років</a:t>
            </a:r>
            <a:r>
              <a:rPr lang="en-US" b="1" dirty="0">
                <a:ln/>
                <a:solidFill>
                  <a:schemeClr val="accent3"/>
                </a:solidFill>
              </a:rPr>
              <a:t> 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вступає </a:t>
            </a:r>
            <a:r>
              <a:rPr lang="ru-RU" b="1" dirty="0">
                <a:ln/>
                <a:solidFill>
                  <a:schemeClr val="accent3"/>
                </a:solidFill>
              </a:rPr>
              <a:t>в Таганрозьку 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гімназію. Отримав псевдонім </a:t>
            </a:r>
            <a:r>
              <a:rPr lang="ru-RU" b="1" dirty="0">
                <a:ln/>
                <a:solidFill>
                  <a:schemeClr val="accent3"/>
                </a:solidFill>
              </a:rPr>
              <a:t>«Чехонте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». </a:t>
            </a:r>
            <a:r>
              <a:rPr lang="ru-RU" b="1" dirty="0">
                <a:ln/>
                <a:solidFill>
                  <a:schemeClr val="accent3"/>
                </a:solidFill>
              </a:rPr>
              <a:t>Першу драму «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Безотцовщина»  </a:t>
            </a:r>
            <a:r>
              <a:rPr lang="ru-RU" b="1" dirty="0">
                <a:ln/>
                <a:solidFill>
                  <a:schemeClr val="accent3"/>
                </a:solidFill>
              </a:rPr>
              <a:t>написав у 18 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років. Гімназичні </a:t>
            </a:r>
            <a:r>
              <a:rPr lang="ru-RU" b="1" dirty="0">
                <a:ln/>
                <a:solidFill>
                  <a:schemeClr val="accent3"/>
                </a:solidFill>
              </a:rPr>
              <a:t>роки дали Чехову величезний матеріал для письменницької 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роботи.</a:t>
            </a:r>
          </a:p>
          <a:p>
            <a:pPr marL="0" indent="0">
              <a:buNone/>
            </a:pPr>
            <a:r>
              <a:rPr lang="ru-RU" b="1" dirty="0" smtClean="0">
                <a:ln/>
                <a:solidFill>
                  <a:schemeClr val="accent3"/>
                </a:solidFill>
              </a:rPr>
              <a:t>1879 р. - </a:t>
            </a:r>
            <a:r>
              <a:rPr lang="ru-RU" b="1" dirty="0">
                <a:ln/>
                <a:solidFill>
                  <a:schemeClr val="accent3"/>
                </a:solidFill>
              </a:rPr>
              <a:t>закінчив гімназію в 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Таганрозі, вступив </a:t>
            </a:r>
            <a:r>
              <a:rPr lang="ru-RU" b="1" dirty="0">
                <a:ln/>
                <a:solidFill>
                  <a:schemeClr val="accent3"/>
                </a:solidFill>
              </a:rPr>
              <a:t>на медичний факультет Московського 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університету. 1884 р. - закінчив університет</a:t>
            </a:r>
            <a:r>
              <a:rPr lang="ru-RU" b="1" dirty="0">
                <a:ln/>
                <a:solidFill>
                  <a:schemeClr val="accent3"/>
                </a:solidFill>
              </a:rPr>
              <a:t>,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 працював </a:t>
            </a:r>
            <a:r>
              <a:rPr lang="ru-RU" b="1" dirty="0">
                <a:ln/>
                <a:solidFill>
                  <a:schemeClr val="accent3"/>
                </a:solidFill>
              </a:rPr>
              <a:t>у 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Звенигороді. </a:t>
            </a:r>
          </a:p>
          <a:p>
            <a:pPr marL="0" indent="0">
              <a:buNone/>
            </a:pPr>
            <a:r>
              <a:rPr lang="ru-RU" b="1" dirty="0" smtClean="0">
                <a:ln/>
                <a:solidFill>
                  <a:schemeClr val="accent3"/>
                </a:solidFill>
              </a:rPr>
              <a:t>1876 р. -  </a:t>
            </a:r>
            <a:r>
              <a:rPr lang="ru-RU" b="1" dirty="0">
                <a:ln/>
                <a:solidFill>
                  <a:schemeClr val="accent3"/>
                </a:solidFill>
              </a:rPr>
              <a:t>родина Чехових переїхала в Москву.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260376"/>
          </a:xfrm>
        </p:spPr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spc="0" dirty="0">
                <a:ln w="11430"/>
                <a:solidFill>
                  <a:srgbClr val="7030A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Дитинство і юність</a:t>
            </a:r>
            <a:br>
              <a:rPr lang="ru-RU" b="1" spc="0" dirty="0">
                <a:ln w="11430"/>
                <a:solidFill>
                  <a:srgbClr val="7030A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endParaRPr lang="ru-RU" b="1" spc="0" dirty="0">
              <a:ln w="11430"/>
              <a:solidFill>
                <a:srgbClr val="7030A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7098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23844">
        <p:circle/>
      </p:transition>
    </mc:Choice>
    <mc:Fallback>
      <p:transition spd="slow" advClick="0" advTm="23844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184576"/>
          </a:xfrm>
        </p:spPr>
        <p:txBody>
          <a:bodyPr>
            <a:normAutofit fontScale="85000" lnSpcReduction="2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indent="0">
              <a:buNone/>
            </a:pPr>
            <a:r>
              <a:rPr lang="ru-RU" b="1" dirty="0">
                <a:ln/>
                <a:solidFill>
                  <a:schemeClr val="accent3"/>
                </a:solidFill>
              </a:rPr>
              <a:t>1879 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р. - </a:t>
            </a:r>
            <a:r>
              <a:rPr lang="ru-RU" b="1" dirty="0">
                <a:ln/>
                <a:solidFill>
                  <a:schemeClr val="accent3"/>
                </a:solidFill>
              </a:rPr>
              <a:t>переїхав до Москви, 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щоб вступити </a:t>
            </a:r>
            <a:r>
              <a:rPr lang="ru-RU" b="1" dirty="0">
                <a:ln/>
                <a:solidFill>
                  <a:schemeClr val="accent3"/>
                </a:solidFill>
              </a:rPr>
              <a:t>до університету на медичний факультет. </a:t>
            </a:r>
            <a:endParaRPr lang="ru-RU" b="1" dirty="0" smtClean="0">
              <a:ln/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ln/>
                <a:solidFill>
                  <a:schemeClr val="accent3"/>
                </a:solidFill>
              </a:rPr>
              <a:t>1880</a:t>
            </a:r>
            <a:r>
              <a:rPr lang="ru-RU" b="1" dirty="0">
                <a:ln/>
                <a:solidFill>
                  <a:schemeClr val="accent3"/>
                </a:solidFill>
              </a:rPr>
              <a:t> 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р. - виходить </a:t>
            </a:r>
            <a:r>
              <a:rPr lang="ru-RU" b="1" dirty="0">
                <a:ln/>
                <a:solidFill>
                  <a:schemeClr val="accent3"/>
                </a:solidFill>
              </a:rPr>
              <a:t>перший друкований твір. </a:t>
            </a:r>
            <a:endParaRPr lang="ru-RU" b="1" dirty="0" smtClean="0">
              <a:ln/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ln/>
                <a:solidFill>
                  <a:schemeClr val="accent3"/>
                </a:solidFill>
              </a:rPr>
              <a:t>1886 р. -  </a:t>
            </a:r>
            <a:r>
              <a:rPr lang="ru-RU" b="1" dirty="0">
                <a:ln/>
                <a:solidFill>
                  <a:schemeClr val="accent3"/>
                </a:solidFill>
              </a:rPr>
              <a:t>їде в 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Петербург. </a:t>
            </a:r>
            <a:endParaRPr lang="ru-RU" b="1" dirty="0">
              <a:ln/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ln/>
                <a:solidFill>
                  <a:schemeClr val="accent3"/>
                </a:solidFill>
              </a:rPr>
              <a:t>1885 р. - </a:t>
            </a:r>
            <a:r>
              <a:rPr lang="ru-RU" b="1" dirty="0">
                <a:ln/>
                <a:solidFill>
                  <a:schemeClr val="accent3"/>
                </a:solidFill>
              </a:rPr>
              <a:t>сім'я Чехових переїжджає до помістя 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Бабкіно, </a:t>
            </a:r>
            <a:r>
              <a:rPr lang="ru-RU" b="1" dirty="0">
                <a:ln/>
                <a:solidFill>
                  <a:schemeClr val="accent3"/>
                </a:solidFill>
              </a:rPr>
              <a:t>Антон Павлович пише збірки творів «Пестрые рассказы» (1886), «Невинные речи» (1887). </a:t>
            </a:r>
            <a:endParaRPr lang="ru-RU" b="1" dirty="0" smtClean="0">
              <a:ln/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ln/>
                <a:solidFill>
                  <a:schemeClr val="accent3"/>
                </a:solidFill>
              </a:rPr>
              <a:t>1887</a:t>
            </a:r>
            <a:r>
              <a:rPr lang="ru-RU" b="1" dirty="0">
                <a:ln/>
                <a:solidFill>
                  <a:schemeClr val="accent3"/>
                </a:solidFill>
              </a:rPr>
              <a:t> 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р. - поставлена </a:t>
            </a:r>
            <a:r>
              <a:rPr lang="ru-RU" b="1" dirty="0">
                <a:ln/>
                <a:solidFill>
                  <a:schemeClr val="accent3"/>
                </a:solidFill>
              </a:rPr>
              <a:t>перша п'єса Чехова «Иванов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».</a:t>
            </a:r>
          </a:p>
          <a:p>
            <a:pPr marL="0" indent="0">
              <a:buNone/>
            </a:pPr>
            <a:r>
              <a:rPr lang="ru-RU" b="1" dirty="0" smtClean="0">
                <a:ln/>
                <a:solidFill>
                  <a:schemeClr val="accent3"/>
                </a:solidFill>
              </a:rPr>
              <a:t>1888 р. - </a:t>
            </a:r>
            <a:r>
              <a:rPr lang="ru-RU" b="1" dirty="0">
                <a:ln/>
                <a:solidFill>
                  <a:schemeClr val="accent3"/>
                </a:solidFill>
              </a:rPr>
              <a:t>сім'я Чехова переселяється в маєток 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Лука. </a:t>
            </a:r>
          </a:p>
          <a:p>
            <a:pPr marL="0" indent="0">
              <a:buNone/>
            </a:pPr>
            <a:r>
              <a:rPr lang="ru-RU" b="1" dirty="0" smtClean="0">
                <a:ln/>
                <a:solidFill>
                  <a:schemeClr val="accent3"/>
                </a:solidFill>
              </a:rPr>
              <a:t>1890 р. - вирушає </a:t>
            </a:r>
            <a:r>
              <a:rPr lang="ru-RU" b="1" dirty="0">
                <a:ln/>
                <a:solidFill>
                  <a:schemeClr val="accent3"/>
                </a:solidFill>
              </a:rPr>
              <a:t>в Сибір, а згодом відвідує 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Сахалін</a:t>
            </a:r>
            <a:r>
              <a:rPr lang="ru-RU" b="1" dirty="0">
                <a:ln/>
                <a:solidFill>
                  <a:schemeClr val="accent3"/>
                </a:solidFill>
              </a:rPr>
              <a:t>і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.</a:t>
            </a:r>
          </a:p>
          <a:p>
            <a:pPr marL="0" indent="0">
              <a:buNone/>
            </a:pPr>
            <a:r>
              <a:rPr lang="ru-RU" b="1" dirty="0" smtClean="0">
                <a:ln/>
                <a:solidFill>
                  <a:schemeClr val="accent3"/>
                </a:solidFill>
              </a:rPr>
              <a:t>1892 р. - </a:t>
            </a:r>
            <a:r>
              <a:rPr lang="ru-RU" b="1" dirty="0">
                <a:ln/>
                <a:solidFill>
                  <a:schemeClr val="accent3"/>
                </a:solidFill>
              </a:rPr>
              <a:t>купує помістя в 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Мелохово. </a:t>
            </a:r>
          </a:p>
          <a:p>
            <a:pPr marL="0" indent="0">
              <a:buNone/>
            </a:pPr>
            <a:r>
              <a:rPr lang="ru-RU" b="1" dirty="0" smtClean="0">
                <a:ln/>
                <a:solidFill>
                  <a:schemeClr val="accent3"/>
                </a:solidFill>
              </a:rPr>
              <a:t>1897 р. – різко</a:t>
            </a:r>
            <a:r>
              <a:rPr lang="ru-RU" b="1" dirty="0">
                <a:ln/>
                <a:solidFill>
                  <a:schemeClr val="accent3"/>
                </a:solidFill>
              </a:rPr>
              <a:t> 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загострився</a:t>
            </a:r>
            <a:r>
              <a:rPr lang="ru-RU" b="1" dirty="0">
                <a:ln/>
                <a:solidFill>
                  <a:schemeClr val="accent3"/>
                </a:solidFill>
              </a:rPr>
              <a:t> туберкульозний 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процес. </a:t>
            </a:r>
          </a:p>
          <a:p>
            <a:pPr marL="0" indent="0">
              <a:buNone/>
            </a:pPr>
            <a:r>
              <a:rPr lang="ru-RU" b="1" dirty="0" smtClean="0">
                <a:ln/>
                <a:solidFill>
                  <a:schemeClr val="accent3"/>
                </a:solidFill>
              </a:rPr>
              <a:t>У травні </a:t>
            </a:r>
            <a:r>
              <a:rPr lang="ru-RU" b="1" dirty="0">
                <a:ln/>
                <a:solidFill>
                  <a:schemeClr val="accent3"/>
                </a:solidFill>
              </a:rPr>
              <a:t>одружується з О. 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Кніппер</a:t>
            </a:r>
            <a:r>
              <a:rPr lang="ru-RU" b="1" dirty="0">
                <a:ln/>
                <a:solidFill>
                  <a:schemeClr val="accent3"/>
                </a:solidFill>
              </a:rPr>
              <a:t> — відомою російською 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акторкою.</a:t>
            </a:r>
          </a:p>
          <a:p>
            <a:pPr marL="0" indent="0">
              <a:buNone/>
            </a:pPr>
            <a:r>
              <a:rPr lang="ru-RU" b="1" dirty="0">
                <a:ln/>
                <a:solidFill>
                  <a:schemeClr val="accent3"/>
                </a:solidFill>
              </a:rPr>
              <a:t>1904 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р. -</a:t>
            </a:r>
            <a:r>
              <a:rPr lang="ru-RU" b="1" dirty="0">
                <a:ln/>
                <a:solidFill>
                  <a:schemeClr val="accent3"/>
                </a:solidFill>
              </a:rPr>
              <a:t> «Вишневий сад» — останній твір 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Чехова.</a:t>
            </a:r>
            <a:endParaRPr lang="ru-RU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19200"/>
          </a:xfrm>
        </p:spPr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spc="0" dirty="0">
                <a:ln w="11430"/>
                <a:solidFill>
                  <a:srgbClr val="7030A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Дорослі роки життя</a:t>
            </a:r>
            <a:r>
              <a:rPr lang="ru-RU" b="1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b="1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endParaRPr lang="ru-RU" b="1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15921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38208">
        <p:circle/>
      </p:transition>
    </mc:Choice>
    <mc:Fallback>
      <p:transition spd="slow" advClick="0" advTm="38208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572000"/>
          </a:xfrm>
        </p:spPr>
        <p:txBody>
          <a:bodyPr>
            <a:normAutofit fontScale="92500" lnSpcReduction="1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indent="0">
              <a:buNone/>
            </a:pPr>
            <a:r>
              <a:rPr lang="ru-RU" b="1" dirty="0" smtClean="0">
                <a:ln/>
                <a:solidFill>
                  <a:schemeClr val="accent3"/>
                </a:solidFill>
              </a:rPr>
              <a:t>1884 р. - </a:t>
            </a:r>
            <a:r>
              <a:rPr lang="ru-RU" b="1" dirty="0">
                <a:ln/>
                <a:solidFill>
                  <a:schemeClr val="accent3"/>
                </a:solidFill>
              </a:rPr>
              <a:t>вийшла 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збірка </a:t>
            </a:r>
            <a:r>
              <a:rPr lang="ru-RU" b="1" dirty="0">
                <a:ln/>
                <a:solidFill>
                  <a:schemeClr val="accent3"/>
                </a:solidFill>
              </a:rPr>
              <a:t>оповідань — «Казки Мельпомени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».</a:t>
            </a:r>
          </a:p>
          <a:p>
            <a:pPr marL="0" indent="0">
              <a:buNone/>
            </a:pPr>
            <a:r>
              <a:rPr lang="ru-RU" b="1" dirty="0">
                <a:ln/>
                <a:solidFill>
                  <a:schemeClr val="accent3"/>
                </a:solidFill>
              </a:rPr>
              <a:t>1887 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р. - з'явилися </a:t>
            </a:r>
            <a:r>
              <a:rPr lang="ru-RU" b="1" dirty="0">
                <a:ln/>
                <a:solidFill>
                  <a:schemeClr val="accent3"/>
                </a:solidFill>
              </a:rPr>
              <a:t>згадки 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про роман </a:t>
            </a:r>
            <a:r>
              <a:rPr lang="ru-RU" b="1" dirty="0">
                <a:ln/>
                <a:solidFill>
                  <a:schemeClr val="accent3"/>
                </a:solidFill>
              </a:rPr>
              <a:t>«в 1500 рядків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», </a:t>
            </a:r>
            <a:r>
              <a:rPr lang="ru-RU" b="1" dirty="0">
                <a:ln/>
                <a:solidFill>
                  <a:schemeClr val="accent3"/>
                </a:solidFill>
              </a:rPr>
              <a:t>третя збірка — «В сутінках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».</a:t>
            </a:r>
          </a:p>
          <a:p>
            <a:pPr marL="0" indent="0">
              <a:buNone/>
            </a:pPr>
            <a:r>
              <a:rPr lang="ru-RU" b="1" dirty="0" smtClean="0">
                <a:ln/>
                <a:solidFill>
                  <a:schemeClr val="accent3"/>
                </a:solidFill>
              </a:rPr>
              <a:t>1890-1892 рр. - </a:t>
            </a:r>
            <a:r>
              <a:rPr lang="ru-RU" b="1" dirty="0">
                <a:ln/>
                <a:solidFill>
                  <a:schemeClr val="accent3"/>
                </a:solidFill>
              </a:rPr>
              <a:t>працював над книгою «Острів Сахалін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».</a:t>
            </a:r>
          </a:p>
          <a:p>
            <a:pPr marL="0" indent="0">
              <a:buNone/>
            </a:pPr>
            <a:r>
              <a:rPr lang="ru-RU" b="1" dirty="0">
                <a:ln/>
                <a:solidFill>
                  <a:schemeClr val="accent3"/>
                </a:solidFill>
              </a:rPr>
              <a:t>Чехов написав цілий ряд драматичних творів: «Лісовик» (1889), «Чайка» (1896), «Дядя Ваня» (1889), «Три сестри» (1900), «Вишневий сад» (1903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).</a:t>
            </a:r>
          </a:p>
          <a:p>
            <a:pPr marL="0" indent="0">
              <a:buNone/>
            </a:pPr>
            <a:r>
              <a:rPr lang="ru-RU" b="1" dirty="0" smtClean="0">
                <a:ln/>
                <a:solidFill>
                  <a:schemeClr val="accent3"/>
                </a:solidFill>
              </a:rPr>
              <a:t>Він </a:t>
            </a:r>
            <a:r>
              <a:rPr lang="ru-RU" b="1" dirty="0">
                <a:ln/>
                <a:solidFill>
                  <a:schemeClr val="accent3"/>
                </a:solidFill>
              </a:rPr>
              <a:t>був автором таких 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творів</a:t>
            </a:r>
            <a:r>
              <a:rPr lang="ru-RU" b="1" dirty="0">
                <a:ln/>
                <a:solidFill>
                  <a:schemeClr val="accent3"/>
                </a:solidFill>
              </a:rPr>
              <a:t>, як 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«Хірургія», «Хамелеон», «Книга скарг», «Смерть чиновника», «Товстий </a:t>
            </a:r>
            <a:r>
              <a:rPr lang="ru-RU" b="1" dirty="0">
                <a:ln/>
                <a:solidFill>
                  <a:schemeClr val="accent3"/>
                </a:solidFill>
              </a:rPr>
              <a:t>і 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тонкий».</a:t>
            </a:r>
          </a:p>
          <a:p>
            <a:pPr marL="0" indent="0">
              <a:buNone/>
            </a:pPr>
            <a:endParaRPr lang="ru-RU" b="1" dirty="0" smtClean="0">
              <a:ln/>
              <a:solidFill>
                <a:schemeClr val="accent3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219200"/>
          </a:xfrm>
        </p:spPr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spc="0" dirty="0">
                <a:ln w="11430"/>
                <a:solidFill>
                  <a:srgbClr val="7030A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Творчість</a:t>
            </a:r>
            <a:br>
              <a:rPr lang="ru-RU" b="1" spc="0" dirty="0">
                <a:ln w="11430"/>
                <a:solidFill>
                  <a:srgbClr val="7030A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endParaRPr lang="ru-RU" b="1" spc="0" dirty="0">
              <a:ln w="11430"/>
              <a:solidFill>
                <a:srgbClr val="7030A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6143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19579">
        <p:circle/>
      </p:transition>
    </mc:Choice>
    <mc:Fallback>
      <p:transition spd="slow" advClick="0" advTm="19579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indent="0">
              <a:buNone/>
            </a:pPr>
            <a:r>
              <a:rPr lang="ru-RU" b="1" dirty="0">
                <a:ln/>
                <a:solidFill>
                  <a:schemeClr val="accent3"/>
                </a:solidFill>
              </a:rPr>
              <a:t>1884 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р. - страждає </a:t>
            </a:r>
            <a:r>
              <a:rPr lang="ru-RU" b="1" dirty="0">
                <a:ln/>
                <a:solidFill>
                  <a:schemeClr val="accent3"/>
                </a:solidFill>
              </a:rPr>
              <a:t>кровотечею з правої 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легені.</a:t>
            </a:r>
          </a:p>
          <a:p>
            <a:pPr marL="0" indent="0">
              <a:buNone/>
            </a:pPr>
            <a:r>
              <a:rPr lang="ru-RU" b="1" dirty="0" smtClean="0">
                <a:ln/>
                <a:solidFill>
                  <a:schemeClr val="accent3"/>
                </a:solidFill>
              </a:rPr>
              <a:t>1904 р. - виїхав </a:t>
            </a:r>
            <a:r>
              <a:rPr lang="ru-RU" b="1" dirty="0">
                <a:ln/>
                <a:solidFill>
                  <a:schemeClr val="accent3"/>
                </a:solidFill>
              </a:rPr>
              <a:t>на курорт до 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Німеччини, </a:t>
            </a:r>
            <a:r>
              <a:rPr lang="ru-RU" b="1" dirty="0">
                <a:ln/>
                <a:solidFill>
                  <a:schemeClr val="accent3"/>
                </a:solidFill>
              </a:rPr>
              <a:t>ч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ерез </a:t>
            </a:r>
            <a:r>
              <a:rPr lang="ru-RU" b="1" dirty="0">
                <a:ln/>
                <a:solidFill>
                  <a:schemeClr val="accent3"/>
                </a:solidFill>
              </a:rPr>
              <a:t>раптове загострення хвороби, котре йому не вдалося 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побороти.</a:t>
            </a:r>
          </a:p>
          <a:p>
            <a:pPr marL="0" indent="0">
              <a:buNone/>
            </a:pPr>
            <a:r>
              <a:rPr lang="ru-RU" b="1" dirty="0">
                <a:ln/>
                <a:solidFill>
                  <a:schemeClr val="accent3"/>
                </a:solidFill>
              </a:rPr>
              <a:t>2 (15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). 07. </a:t>
            </a:r>
            <a:r>
              <a:rPr lang="ru-RU" b="1" dirty="0">
                <a:ln/>
                <a:solidFill>
                  <a:schemeClr val="accent3"/>
                </a:solidFill>
              </a:rPr>
              <a:t>1904 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р. - </a:t>
            </a:r>
            <a:r>
              <a:rPr lang="ru-RU" b="1" dirty="0" err="1">
                <a:ln/>
                <a:solidFill>
                  <a:schemeClr val="accent3"/>
                </a:solidFill>
              </a:rPr>
              <a:t>письменник</a:t>
            </a:r>
            <a:r>
              <a:rPr lang="ru-RU" b="1" dirty="0">
                <a:ln/>
                <a:solidFill>
                  <a:schemeClr val="accent3"/>
                </a:solidFill>
              </a:rPr>
              <a:t> 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помер в Німеччині.</a:t>
            </a:r>
          </a:p>
          <a:p>
            <a:pPr marL="0" indent="0">
              <a:buNone/>
            </a:pPr>
            <a:r>
              <a:rPr lang="ru-RU" b="1" dirty="0">
                <a:ln/>
                <a:solidFill>
                  <a:schemeClr val="accent3"/>
                </a:solidFill>
              </a:rPr>
              <a:t>9 (22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). 07. </a:t>
            </a:r>
            <a:r>
              <a:rPr lang="ru-RU" b="1" dirty="0">
                <a:ln/>
                <a:solidFill>
                  <a:schemeClr val="accent3"/>
                </a:solidFill>
              </a:rPr>
              <a:t>1904 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р. - </a:t>
            </a:r>
            <a:r>
              <a:rPr lang="ru-RU" b="1" dirty="0">
                <a:ln/>
                <a:solidFill>
                  <a:schemeClr val="accent3"/>
                </a:solidFill>
              </a:rPr>
              <a:t>т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руну </a:t>
            </a:r>
            <a:r>
              <a:rPr lang="ru-RU" b="1" dirty="0">
                <a:ln/>
                <a:solidFill>
                  <a:schemeClr val="accent3"/>
                </a:solidFill>
              </a:rPr>
              <a:t>з тілом письменника привезли до Москви, де 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відбувся </a:t>
            </a:r>
            <a:r>
              <a:rPr lang="ru-RU" b="1" dirty="0">
                <a:ln/>
                <a:solidFill>
                  <a:schemeClr val="accent3"/>
                </a:solidFill>
              </a:rPr>
              <a:t>похорон. 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66936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spc="0" dirty="0" smtClean="0">
                <a:ln w="11430"/>
                <a:solidFill>
                  <a:srgbClr val="7030A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Останні роки життя</a:t>
            </a:r>
            <a:endParaRPr lang="ru-RU" b="1" spc="0" dirty="0">
              <a:ln w="11430"/>
              <a:solidFill>
                <a:srgbClr val="7030A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5153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Click="0" advTm="16855">
        <p:circle/>
      </p:transition>
    </mc:Choice>
    <mc:Fallback>
      <p:transition advClick="0" advTm="16855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200</TotalTime>
  <Words>194</Words>
  <Application>Microsoft Office PowerPoint</Application>
  <PresentationFormat>Экран (4:3)</PresentationFormat>
  <Paragraphs>37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Бумажная</vt:lpstr>
      <vt:lpstr>Чехов Антон Павлович 17 (29) січня 1860 - 15 липня 1904 </vt:lpstr>
      <vt:lpstr>«Художник повинен бути не суддею своїх персонажів і того, про що вони говорять, а лише безстороннім свідком… уміти відрізнити важливі свідчення від неважливих, уміти висвітлювати фігури й розмовляти їхньою мовою.»                А. П. Чехов</vt:lpstr>
      <vt:lpstr>Походження </vt:lpstr>
      <vt:lpstr>Дитинство і юність </vt:lpstr>
      <vt:lpstr>Дорослі роки життя </vt:lpstr>
      <vt:lpstr>Творчість </vt:lpstr>
      <vt:lpstr>Останні роки життя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Чехов Антон Павлович</dc:title>
  <dc:creator>пк</dc:creator>
  <cp:lastModifiedBy>пк</cp:lastModifiedBy>
  <cp:revision>28</cp:revision>
  <dcterms:created xsi:type="dcterms:W3CDTF">2012-12-19T18:22:07Z</dcterms:created>
  <dcterms:modified xsi:type="dcterms:W3CDTF">2012-12-22T15:04:18Z</dcterms:modified>
</cp:coreProperties>
</file>