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7" autoAdjust="0"/>
    <p:restoredTop sz="94660"/>
  </p:normalViewPr>
  <p:slideViewPr>
    <p:cSldViewPr>
      <p:cViewPr varScale="1">
        <p:scale>
          <a:sx n="68" d="100"/>
          <a:sy n="68" d="100"/>
        </p:scale>
        <p:origin x="-72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4310B8-001E-47B3-9298-2E0144B94896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669A84-072D-4A1D-9BFE-21C80D51F30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c.pics.livejournal.com/pushkino_2009/23679657/139775/13977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472"/>
            <a:ext cx="8556104" cy="64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27" y="5471371"/>
            <a:ext cx="8305800" cy="1143000"/>
          </a:xfrm>
        </p:spPr>
        <p:txBody>
          <a:bodyPr/>
          <a:lstStyle/>
          <a:p>
            <a:r>
              <a:rPr lang="ru-RU" sz="5400" b="0" i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/>
              </a:rPr>
              <a:t>1891 </a:t>
            </a:r>
            <a:r>
              <a:rPr lang="en-US" sz="5400" b="0" i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/>
              </a:rPr>
              <a:t>-</a:t>
            </a:r>
            <a:r>
              <a:rPr lang="ru-RU" sz="5400" b="0" i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/>
              </a:rPr>
              <a:t> 1940</a:t>
            </a:r>
            <a:endParaRPr lang="ru-RU" sz="5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680" y="3789040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b="1" i="0" u="none" strike="noStrik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/>
              </a:rPr>
              <a:t>Михаил Афанасьевич </a:t>
            </a:r>
            <a:r>
              <a:rPr lang="ru-RU" b="1" i="0" u="none" strike="noStrik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/>
              </a:rPr>
              <a:t>Булгаков</a:t>
            </a:r>
            <a:r>
              <a:rPr lang="ru-RU" b="1" i="0" u="none" strike="noStrike" dirty="0" smtClean="0">
                <a:solidFill>
                  <a:schemeClr val="tx2">
                    <a:lumMod val="90000"/>
                  </a:schemeClr>
                </a:solidFill>
                <a:effectLst/>
                <a:latin typeface="Arial"/>
              </a:rPr>
              <a:t/>
            </a:r>
            <a:br>
              <a:rPr lang="ru-RU" b="1" i="0" u="none" strike="noStrike" dirty="0" smtClean="0">
                <a:solidFill>
                  <a:schemeClr val="tx2">
                    <a:lumMod val="90000"/>
                  </a:schemeClr>
                </a:solidFill>
                <a:effectLst/>
                <a:latin typeface="Arial"/>
              </a:rPr>
            </a:b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97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4680520" cy="63367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0" i="0" dirty="0" smtClean="0">
                <a:effectLst/>
                <a:latin typeface="Arial"/>
              </a:rPr>
              <a:t>С 1926 года во МХАТе с большим успехом идёт пьеса «</a:t>
            </a:r>
            <a:r>
              <a:rPr lang="ru-RU" dirty="0" smtClean="0">
                <a:latin typeface="Arial"/>
              </a:rPr>
              <a:t>Дни </a:t>
            </a:r>
            <a:r>
              <a:rPr lang="ru-RU" dirty="0" err="1" smtClean="0">
                <a:latin typeface="Arial"/>
              </a:rPr>
              <a:t>Турбиных</a:t>
            </a:r>
            <a:r>
              <a:rPr lang="ru-RU" dirty="0" smtClean="0">
                <a:latin typeface="Arial"/>
              </a:rPr>
              <a:t>»</a:t>
            </a:r>
            <a:r>
              <a:rPr lang="ru-RU" i="0" dirty="0" smtClean="0">
                <a:effectLst/>
                <a:latin typeface="Arial"/>
              </a:rPr>
              <a:t>. </a:t>
            </a:r>
            <a:r>
              <a:rPr lang="ru-RU" b="0" i="0" dirty="0" smtClean="0">
                <a:effectLst/>
                <a:latin typeface="Arial"/>
              </a:rPr>
              <a:t>Её постановка разрешена на год, но позже несколько раз продлевалась, поскольку пьеса понравилась </a:t>
            </a:r>
            <a:r>
              <a:rPr lang="ru-RU" b="0" i="0" dirty="0" smtClean="0">
                <a:effectLst/>
                <a:latin typeface="Arial"/>
              </a:rPr>
              <a:t>Сталину. В </a:t>
            </a:r>
            <a:r>
              <a:rPr lang="ru-RU" b="0" i="0" dirty="0" smtClean="0">
                <a:effectLst/>
                <a:latin typeface="Arial"/>
              </a:rPr>
              <a:t>это же время в советской прессе проходит интенсивная и крайне резкая критика творчества Булгакова (по подсчётам самого Михаила Афанасьевича, за 10 лет появилось 298 ругательных рецензий и 3 благожелательных). Среди критиков были такие влиятельные чиновники и литераторы, как Безыменский, Маяковский, Виктор Шкловский, Леопольд Авербах, </a:t>
            </a:r>
            <a:r>
              <a:rPr lang="ru-RU" b="0" i="0" dirty="0" err="1" smtClean="0">
                <a:effectLst/>
                <a:latin typeface="Arial"/>
              </a:rPr>
              <a:t>Керженцев</a:t>
            </a:r>
            <a:r>
              <a:rPr lang="ru-RU" b="0" i="0" dirty="0" smtClean="0">
                <a:effectLst/>
                <a:latin typeface="Arial"/>
              </a:rPr>
              <a:t> и многие другие.</a:t>
            </a:r>
          </a:p>
          <a:p>
            <a:endParaRPr lang="ru-RU" dirty="0"/>
          </a:p>
        </p:txBody>
      </p:sp>
      <p:pic>
        <p:nvPicPr>
          <p:cNvPr id="3076" name="Picture 4" descr="http://i039.radikal.ru/0907/dd/41b8ab7e72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27" y="815236"/>
            <a:ext cx="33337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640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762872" cy="6192688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effectLst/>
                <a:latin typeface="Arial"/>
              </a:rPr>
              <a:t>В 1928 году Булгаков едет с Любовью Евгеньевной на Кавказ, посещает Тифлис, </a:t>
            </a:r>
            <a:r>
              <a:rPr lang="ru-RU" b="0" i="0" dirty="0" err="1" smtClean="0">
                <a:effectLst/>
                <a:latin typeface="Arial"/>
              </a:rPr>
              <a:t>Батум</a:t>
            </a:r>
            <a:r>
              <a:rPr lang="ru-RU" b="0" i="0" dirty="0" smtClean="0">
                <a:effectLst/>
                <a:latin typeface="Arial"/>
              </a:rPr>
              <a:t>, Зелёный Мыс, Владикавказ, Гудермес. В Москве в этом году проходит премьера пьесы </a:t>
            </a:r>
            <a:r>
              <a:rPr lang="ru-RU" dirty="0">
                <a:latin typeface="Arial"/>
              </a:rPr>
              <a:t> </a:t>
            </a:r>
            <a:r>
              <a:rPr lang="ru-RU" dirty="0" smtClean="0">
                <a:latin typeface="Arial"/>
              </a:rPr>
              <a:t>«</a:t>
            </a:r>
            <a:r>
              <a:rPr lang="ru-RU" i="0" dirty="0" smtClean="0">
                <a:effectLst/>
                <a:latin typeface="Arial"/>
              </a:rPr>
              <a:t>Багровый остров». </a:t>
            </a:r>
            <a:r>
              <a:rPr lang="ru-RU" b="0" i="0" dirty="0" smtClean="0">
                <a:effectLst/>
                <a:latin typeface="Arial"/>
              </a:rPr>
              <a:t>У Булгакова возникает замысел романа, позднее названного  «Мастер и Маргарита».  Писатель также начинает работу над пьесой о Мольере (</a:t>
            </a:r>
            <a:r>
              <a:rPr lang="ru-RU" b="1" i="0" dirty="0" smtClean="0">
                <a:effectLst/>
                <a:latin typeface="Arial"/>
              </a:rPr>
              <a:t>«Кабала святош»</a:t>
            </a:r>
            <a:r>
              <a:rPr lang="ru-RU" b="0" i="0" dirty="0" smtClean="0">
                <a:effectLst/>
                <a:latin typeface="Arial"/>
              </a:rPr>
              <a:t>).</a:t>
            </a:r>
          </a:p>
          <a:p>
            <a:r>
              <a:rPr lang="ru-RU" dirty="0">
                <a:latin typeface="Arial"/>
              </a:rPr>
              <a:t>В 1929 году Булгаков Михаил Афанасьевич знакомится с Еленой Сергеевной Шиловской, которая позже становится его третьей женой.</a:t>
            </a:r>
          </a:p>
          <a:p>
            <a:endParaRPr lang="ru-RU" dirty="0"/>
          </a:p>
        </p:txBody>
      </p:sp>
      <p:pic>
        <p:nvPicPr>
          <p:cNvPr id="4098" name="Picture 2" descr="http://cdn2.all-art.org/world_literature/images/b/4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25" y="620688"/>
            <a:ext cx="343447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42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464496" cy="63367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0" dirty="0" smtClean="0">
                <a:effectLst/>
                <a:latin typeface="Arial"/>
              </a:rPr>
              <a:t>С 1930 года произведения Булгакова перестают печататься, пьесы изымаются из репертуара театров. Запрещены к постановке пьесы «Бег», «Зойкина квартира», «Багровый остров» спектакль »Дни </a:t>
            </a:r>
            <a:r>
              <a:rPr lang="ru-RU" i="0" dirty="0" err="1" smtClean="0">
                <a:effectLst/>
                <a:latin typeface="Arial"/>
              </a:rPr>
              <a:t>Турбиных</a:t>
            </a:r>
            <a:r>
              <a:rPr lang="ru-RU" i="0" dirty="0" smtClean="0">
                <a:effectLst/>
                <a:latin typeface="Arial"/>
              </a:rPr>
              <a:t>» снят с репертуара. В 1930 году Булгаков пишет брату Николаю в Париж о неблагоприятной для себя литературно-театральной ситуации и тяжёлом материальном положении. Тогда же он пишет письмо Правительству СССР с просьбой определить его судьбу — либо дать право эмигрировать, либо предоставить возможность работать во МХАТе. Булгакову звонит Сталин, который рекомендует драматургу обратиться с просьбой зачислить его во МХАТ.</a:t>
            </a:r>
          </a:p>
          <a:p>
            <a:endParaRPr lang="ru-RU" dirty="0"/>
          </a:p>
        </p:txBody>
      </p:sp>
      <p:pic>
        <p:nvPicPr>
          <p:cNvPr id="5124" name="Picture 4" descr="http://img1.liveinternet.ru/images/attach/c/1/55/341/55341808_letterstalinerd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8454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963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968552" cy="6336704"/>
          </a:xfrm>
        </p:spPr>
        <p:txBody>
          <a:bodyPr>
            <a:normAutofit fontScale="92500"/>
          </a:bodyPr>
          <a:lstStyle/>
          <a:p>
            <a:r>
              <a:rPr lang="ru-RU" b="0" i="0" dirty="0" smtClean="0">
                <a:effectLst/>
                <a:latin typeface="Arial"/>
              </a:rPr>
              <a:t>В 1930 году Булгаков работал в Центральном театре рабочей </a:t>
            </a:r>
            <a:r>
              <a:rPr lang="ru-RU" b="0" i="0" dirty="0" smtClean="0">
                <a:effectLst/>
                <a:latin typeface="Arial"/>
              </a:rPr>
              <a:t>молодёжи. </a:t>
            </a:r>
            <a:r>
              <a:rPr lang="ru-RU" b="0" i="0" dirty="0" smtClean="0">
                <a:effectLst/>
                <a:latin typeface="Arial"/>
              </a:rPr>
              <a:t>С 1930 по 1936 год — во МХАТе в качестве режиссёра-ассистента. В 1932 году Булгаков инсценировал на сцене </a:t>
            </a:r>
            <a:r>
              <a:rPr lang="ru-RU" i="0" dirty="0" err="1" smtClean="0">
                <a:effectLst/>
                <a:latin typeface="Arial"/>
              </a:rPr>
              <a:t>МХАТ«Мёртвые</a:t>
            </a:r>
            <a:r>
              <a:rPr lang="ru-RU" i="0" dirty="0" smtClean="0">
                <a:effectLst/>
                <a:latin typeface="Arial"/>
              </a:rPr>
              <a:t> души» Николая Гоголя. </a:t>
            </a:r>
            <a:endParaRPr lang="ru-RU" i="0" dirty="0" smtClean="0">
              <a:effectLst/>
              <a:latin typeface="Arial"/>
            </a:endParaRPr>
          </a:p>
          <a:p>
            <a:r>
              <a:rPr lang="ru-RU" i="0" dirty="0" smtClean="0">
                <a:effectLst/>
                <a:latin typeface="Arial"/>
              </a:rPr>
              <a:t>В </a:t>
            </a:r>
            <a:r>
              <a:rPr lang="ru-RU" i="0" dirty="0" smtClean="0">
                <a:effectLst/>
                <a:latin typeface="Arial"/>
              </a:rPr>
              <a:t>январе 1932 года Сталин </a:t>
            </a:r>
            <a:r>
              <a:rPr lang="ru-RU" i="0" dirty="0" smtClean="0">
                <a:effectLst/>
                <a:latin typeface="Arial"/>
              </a:rPr>
              <a:t>вновь </a:t>
            </a:r>
            <a:r>
              <a:rPr lang="ru-RU" i="0" dirty="0" smtClean="0">
                <a:effectLst/>
                <a:latin typeface="Arial"/>
              </a:rPr>
              <a:t>разрешил постановку легендарной пьесы  «Дни </a:t>
            </a:r>
            <a:r>
              <a:rPr lang="ru-RU" i="0" dirty="0" err="1" smtClean="0">
                <a:effectLst/>
                <a:latin typeface="Arial"/>
              </a:rPr>
              <a:t>Турбиных</a:t>
            </a:r>
            <a:r>
              <a:rPr lang="ru-RU" i="0" dirty="0" smtClean="0">
                <a:effectLst/>
                <a:latin typeface="Arial"/>
              </a:rPr>
              <a:t>», и до войны она больше не запрещалась. Правда, это </a:t>
            </a:r>
            <a:r>
              <a:rPr lang="ru-RU" b="0" i="0" dirty="0" smtClean="0">
                <a:effectLst/>
                <a:latin typeface="Arial"/>
              </a:rPr>
              <a:t>разрешение распространялось только на МХАТ.</a:t>
            </a:r>
            <a:endParaRPr lang="ru-RU" dirty="0"/>
          </a:p>
        </p:txBody>
      </p:sp>
      <p:pic>
        <p:nvPicPr>
          <p:cNvPr id="6146" name="Picture 2" descr="http://www.yuga.ru/media/bulgakov_b01__766ua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97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482952" cy="5691336"/>
          </a:xfrm>
        </p:spPr>
        <p:txBody>
          <a:bodyPr>
            <a:normAutofit fontScale="92500"/>
          </a:bodyPr>
          <a:lstStyle/>
          <a:p>
            <a:r>
              <a:rPr lang="ru-RU" b="0" i="0" dirty="0" smtClean="0">
                <a:effectLst/>
                <a:latin typeface="Arial"/>
              </a:rPr>
              <a:t>В 1936 году, после статьи в «Правде», Булгаков ушёл из МХАТ и стал работать в Большом театре как либреттист и переводчик. В </a:t>
            </a:r>
            <a:r>
              <a:rPr lang="ru-RU" i="0" dirty="0" smtClean="0">
                <a:effectLst/>
                <a:latin typeface="Arial"/>
              </a:rPr>
              <a:t>1937 году Булгаков работал над либретто «Минин и Пожарский» и «Пётр I</a:t>
            </a:r>
            <a:r>
              <a:rPr lang="ru-RU" i="0" dirty="0" smtClean="0">
                <a:effectLst/>
                <a:latin typeface="Arial"/>
              </a:rPr>
              <a:t>»</a:t>
            </a:r>
            <a:r>
              <a:rPr lang="ru-RU" dirty="0">
                <a:latin typeface="Arial"/>
              </a:rPr>
              <a:t>. В 1939 году Михаил Булгаков работает над либретто «Рашель», а также над пьесой о Сталине («</a:t>
            </a:r>
            <a:r>
              <a:rPr lang="ru-RU" dirty="0" err="1">
                <a:latin typeface="Arial"/>
              </a:rPr>
              <a:t>Батум</a:t>
            </a:r>
            <a:r>
              <a:rPr lang="ru-RU" dirty="0">
                <a:latin typeface="Arial"/>
              </a:rPr>
              <a:t>»). Пьеса была одобрена Сталиным, но вопреки ожиданиям писателя она была запрещена к печатанию и постановке. </a:t>
            </a:r>
            <a:endParaRPr lang="ru-RU" dirty="0"/>
          </a:p>
        </p:txBody>
      </p:sp>
      <p:pic>
        <p:nvPicPr>
          <p:cNvPr id="7170" name="Picture 2" descr="http://www.echm.ru/images/screens/Bulgak_jun_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98405"/>
            <a:ext cx="28575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624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5256584" cy="6552728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effectLst/>
                <a:latin typeface="Arial"/>
              </a:rPr>
              <a:t>Состояние </a:t>
            </a:r>
            <a:r>
              <a:rPr lang="ru-RU" b="0" i="0" dirty="0" smtClean="0">
                <a:effectLst/>
                <a:latin typeface="Arial"/>
              </a:rPr>
              <a:t>здоровья Булгакова резко ухудшается. Врачи диагностируют у него гипертонический нефросклероз. Писатель диктует Елене Сергеевне последние варианты романа «Мастер и Маргарита</a:t>
            </a:r>
            <a:r>
              <a:rPr lang="ru-RU" dirty="0">
                <a:latin typeface="Arial"/>
              </a:rPr>
              <a:t>». </a:t>
            </a: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С </a:t>
            </a:r>
            <a:r>
              <a:rPr lang="ru-RU" dirty="0">
                <a:latin typeface="Arial"/>
              </a:rPr>
              <a:t>февраля 1940 года друзья и родные постоянно дежурят у постели Михаила Афанасьевича, который страдает болезнью почек. 10 марта 1940 года Михаил Афанасьевич Булгаков скончался. 11 марта состоялась гражданская панихида в здании Союза Советских писателей. Перед панихидой московский скульптор С. Д. Меркуров снимает с лица Булгакова посмертную маску</a:t>
            </a:r>
            <a:endParaRPr lang="ru-RU" dirty="0"/>
          </a:p>
        </p:txBody>
      </p:sp>
      <p:pic>
        <p:nvPicPr>
          <p:cNvPr id="9218" name="Picture 2" descr="http://knihy.abz.cz/imgs/authors/F016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23" y="548680"/>
            <a:ext cx="3319636" cy="525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344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754" y="404664"/>
            <a:ext cx="8505726" cy="2520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i="0" dirty="0" smtClean="0">
                <a:effectLst/>
                <a:latin typeface="Arial"/>
              </a:rPr>
              <a:t>Похоронен Михаил Афанасьевич Булгаков на Новодевичьем кладбище. На его могиле, по ходатайству его жены, Елены Сергеевны Булгаковой, был установлен камень, прозванный «голгофой», который ранее лежал на могиле Николая Васильевича Гоголя.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://img11.nnm.ru/8/7/a/3/5/bccfe9e93a7a430a9b0e5ca3dbf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619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84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4032448" cy="4968552"/>
          </a:xfrm>
        </p:spPr>
        <p:txBody>
          <a:bodyPr>
            <a:normAutofit fontScale="92500"/>
          </a:bodyPr>
          <a:lstStyle/>
          <a:p>
            <a:r>
              <a:rPr lang="ru-RU" b="1" i="0" dirty="0" smtClean="0">
                <a:effectLst/>
                <a:latin typeface="Arial"/>
              </a:rPr>
              <a:t>Родился</a:t>
            </a:r>
            <a:r>
              <a:rPr lang="ru-RU" b="0" i="0" dirty="0" smtClean="0">
                <a:effectLst/>
                <a:latin typeface="Arial"/>
              </a:rPr>
              <a:t> — 15 мая 1891 года в городе Киеве, в семье доцента Киевской духовной академии Афанасия Ивановича Булгакова и его жены Варвары Михайловны. В семье было семеро детей: Михаил (самый старший), Вера, Надежда, Варвара, Николай, Иван и Елена.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effectLst/>
                <a:latin typeface="Arial"/>
              </a:rPr>
              <a:t>Легендарный русский писатель и драматург. Автор романов, повестей, рассказов, фельетонов и более двух десятков пьес.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imwerden.info/belousenko/books/memoirs/Bulgakov_memuary_htm.files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34566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003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4536504" cy="5832648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effectLst/>
                <a:latin typeface="Arial"/>
              </a:rPr>
              <a:t>В 1909 году Михаил Афанасьевич закончил киевскую Первую гимназию и поступил на медицинский факультет Киевского университета, который успешно закончил 31 октября 1916 года и получил диплом с отличием об утверждении «в степени лекаря с отличием со всеми правами и преимущ</a:t>
            </a:r>
            <a:r>
              <a:rPr lang="ru-RU" dirty="0" smtClean="0">
                <a:latin typeface="Arial"/>
              </a:rPr>
              <a:t>ествами».</a:t>
            </a:r>
            <a:endParaRPr lang="ru-RU" dirty="0"/>
          </a:p>
        </p:txBody>
      </p:sp>
      <p:pic>
        <p:nvPicPr>
          <p:cNvPr id="2050" name="Picture 2" descr="http://www.kmv-otdyh.ru/out_pic/images/big/17/ne-puskal-ne-puskal-on-nas-i-na-te-pesy-kotorye-emu-ne-nravi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44391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24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546848" cy="6120680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effectLst/>
                <a:latin typeface="Arial"/>
              </a:rPr>
              <a:t>Был направлен на работу в село Никольское Смоленской губернии, потом работал врачом в Вязьме. В 1913 году Михаил Булгаков вступает в первый брак. Избранница — Татьяна Лаппа.</a:t>
            </a:r>
          </a:p>
          <a:p>
            <a:r>
              <a:rPr lang="ru-RU" dirty="0">
                <a:latin typeface="Arial"/>
              </a:rPr>
              <a:t>С началом Первой мировой войны Михаил Афанасьевич работает </a:t>
            </a:r>
            <a:r>
              <a:rPr lang="ru-RU" dirty="0" err="1">
                <a:latin typeface="Arial"/>
              </a:rPr>
              <a:t>врачём</a:t>
            </a:r>
            <a:r>
              <a:rPr lang="ru-RU" dirty="0">
                <a:latin typeface="Arial"/>
              </a:rPr>
              <a:t> сначала в прифронтовой зоне, потом в резерве.</a:t>
            </a:r>
            <a:endParaRPr lang="ru-RU" dirty="0"/>
          </a:p>
        </p:txBody>
      </p:sp>
      <p:pic>
        <p:nvPicPr>
          <p:cNvPr id="3074" name="Picture 2" descr="http://img0.liveinternet.ru/images/attach/c/3/75/570/75570840_666277f8ffd3a434817b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97" y="836712"/>
            <a:ext cx="37236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9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5050904" cy="6264696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effectLst/>
                <a:latin typeface="Arial"/>
              </a:rPr>
              <a:t>С 1917 года он стал регулярно употреблять морфий, боясь заражения крови после сделанной операции. В декабре 1917 года он впервые посетил Москву, где остановился у своего дяди, известного московского врача Н.М. Покровского, ставшего прототипом профессора Преображенского в повести «Собачье сердце» </a:t>
            </a:r>
            <a:r>
              <a:rPr lang="ru-RU" dirty="0" smtClean="0">
                <a:latin typeface="Arial"/>
              </a:rPr>
              <a:t> </a:t>
            </a:r>
            <a:r>
              <a:rPr lang="ru-RU" b="0" i="0" dirty="0" smtClean="0">
                <a:effectLst/>
                <a:latin typeface="Arial"/>
              </a:rPr>
              <a:t>Весной 1918 года Булгаков возвращается в Киев, начинает частную врачебную практику как венеролог.</a:t>
            </a:r>
            <a:endParaRPr lang="ru-RU" dirty="0"/>
          </a:p>
        </p:txBody>
      </p:sp>
      <p:pic>
        <p:nvPicPr>
          <p:cNvPr id="4100" name="Picture 4" descr="http://static.kharkovforum.com/customprofilepics/profilepic8743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78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4680520" cy="6408712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 smtClean="0">
                <a:effectLst/>
                <a:latin typeface="Arial"/>
              </a:rPr>
              <a:t>Впервые повесть была опубликована в СССР в </a:t>
            </a:r>
            <a:r>
              <a:rPr lang="ru-RU" b="0" i="0" u="none" strike="noStrike" dirty="0" smtClean="0">
                <a:effectLst/>
                <a:latin typeface="Arial"/>
              </a:rPr>
              <a:t>1987 году</a:t>
            </a:r>
            <a:r>
              <a:rPr lang="ru-RU" b="0" i="0" dirty="0" smtClean="0">
                <a:effectLst/>
                <a:latin typeface="Arial"/>
              </a:rPr>
              <a:t> в 6-м номере</a:t>
            </a:r>
            <a:r>
              <a:rPr lang="en-US" b="0" i="0" dirty="0" smtClean="0">
                <a:effectLst/>
                <a:latin typeface="Arial"/>
              </a:rPr>
              <a:t> </a:t>
            </a:r>
            <a:r>
              <a:rPr lang="ru-RU" strike="noStrike" dirty="0" smtClean="0">
                <a:effectLst/>
                <a:latin typeface="Arial" pitchFamily="34" charset="0"/>
                <a:cs typeface="Arial" pitchFamily="34" charset="0"/>
              </a:rPr>
              <a:t>журнала Знамя</a:t>
            </a:r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b="0" i="0" dirty="0" smtClean="0">
                <a:effectLst/>
                <a:latin typeface="Arial"/>
              </a:rPr>
              <a:t>Повесть неоднократно переиздавалась. Михаил Афанасьевич Булгаков написал "Собачье сердце", зная, по-видимому, романы "Франкенштейн" Мэри Шелл и «</a:t>
            </a:r>
            <a:r>
              <a:rPr lang="ru-RU" dirty="0" smtClean="0">
                <a:latin typeface="Arial"/>
              </a:rPr>
              <a:t>остров Доктора Моро»</a:t>
            </a:r>
            <a:r>
              <a:rPr lang="ru-RU" b="0" dirty="0" smtClean="0">
                <a:effectLst/>
                <a:latin typeface="Arial"/>
              </a:rPr>
              <a:t> </a:t>
            </a:r>
            <a:r>
              <a:rPr lang="ru-RU" b="0" strike="noStrike" dirty="0" smtClean="0">
                <a:effectLst/>
                <a:latin typeface="Arial"/>
              </a:rPr>
              <a:t>Герберта Уэллса.</a:t>
            </a:r>
            <a:endParaRPr lang="en-US" b="0" dirty="0" smtClean="0">
              <a:effectLst/>
              <a:latin typeface="Arial"/>
            </a:endParaRPr>
          </a:p>
          <a:p>
            <a:r>
              <a:rPr lang="ru-RU" b="0" i="0" dirty="0" smtClean="0">
                <a:effectLst/>
                <a:latin typeface="Arial"/>
              </a:rPr>
              <a:t>Ряд </a:t>
            </a:r>
            <a:r>
              <a:rPr lang="ru-RU" b="0" i="0" dirty="0" err="1" smtClean="0">
                <a:effectLst/>
                <a:latin typeface="Arial"/>
              </a:rPr>
              <a:t>булгаковедов</a:t>
            </a:r>
            <a:r>
              <a:rPr lang="ru-RU" b="0" i="0" dirty="0" smtClean="0">
                <a:effectLst/>
                <a:latin typeface="Arial"/>
              </a:rPr>
              <a:t> считает, что «Собачье сердце» было п</a:t>
            </a:r>
            <a:r>
              <a:rPr lang="ru-RU" b="0" i="0" u="none" strike="noStrike" dirty="0" smtClean="0">
                <a:effectLst/>
                <a:latin typeface="Arial"/>
              </a:rPr>
              <a:t>олитической сатирой</a:t>
            </a:r>
            <a:r>
              <a:rPr lang="ru-RU" b="0" i="0" dirty="0" smtClean="0">
                <a:effectLst/>
                <a:latin typeface="Arial"/>
              </a:rPr>
              <a:t> на руководство государства середины 1920-х годов. В частности, что Шариков-</a:t>
            </a:r>
            <a:r>
              <a:rPr lang="ru-RU" b="0" i="0" dirty="0" err="1" smtClean="0">
                <a:effectLst/>
                <a:latin typeface="Arial"/>
              </a:rPr>
              <a:t>Чугункин</a:t>
            </a:r>
            <a:r>
              <a:rPr lang="ru-RU" b="0" i="0" dirty="0" smtClean="0">
                <a:effectLst/>
                <a:latin typeface="Arial"/>
              </a:rPr>
              <a:t> — это </a:t>
            </a:r>
            <a:r>
              <a:rPr lang="ru-RU" b="0" i="0" u="none" strike="noStrike" dirty="0" smtClean="0">
                <a:effectLst/>
                <a:latin typeface="Arial"/>
              </a:rPr>
              <a:t>Сталин</a:t>
            </a:r>
            <a:r>
              <a:rPr lang="ru-RU" b="0" i="0" dirty="0" smtClean="0">
                <a:effectLst/>
                <a:latin typeface="Arial"/>
              </a:rPr>
              <a:t> (у обоих «железная» вторая фамилия), проф. Преображенский — это </a:t>
            </a:r>
            <a:r>
              <a:rPr lang="ru-RU" b="0" i="0" u="none" strike="noStrike" dirty="0" smtClean="0">
                <a:effectLst/>
                <a:latin typeface="Arial"/>
              </a:rPr>
              <a:t>Ленин</a:t>
            </a:r>
            <a:r>
              <a:rPr lang="ru-RU" b="0" i="0" dirty="0" smtClean="0">
                <a:effectLst/>
                <a:latin typeface="Arial"/>
              </a:rPr>
              <a:t> (преобразивший страну), его ассистент доктор </a:t>
            </a:r>
            <a:r>
              <a:rPr lang="ru-RU" b="0" i="0" dirty="0" err="1" smtClean="0">
                <a:effectLst/>
                <a:latin typeface="Arial"/>
              </a:rPr>
              <a:t>Борменталь</a:t>
            </a:r>
            <a:r>
              <a:rPr lang="ru-RU" b="0" i="0" dirty="0" smtClean="0">
                <a:effectLst/>
                <a:latin typeface="Arial"/>
              </a:rPr>
              <a:t>, постоянно конфликтующий с Шариковым — это </a:t>
            </a:r>
            <a:r>
              <a:rPr lang="ru-RU" b="0" i="0" u="none" strike="noStrike" dirty="0" smtClean="0">
                <a:effectLst/>
                <a:latin typeface="Arial"/>
              </a:rPr>
              <a:t>Троцкий</a:t>
            </a:r>
            <a:r>
              <a:rPr lang="ru-RU" b="0" i="0" dirty="0" smtClean="0">
                <a:effectLst/>
                <a:latin typeface="Arial"/>
              </a:rPr>
              <a:t> (Бронштейн) и т. д.</a:t>
            </a:r>
            <a:endParaRPr lang="ru-RU" dirty="0"/>
          </a:p>
        </p:txBody>
      </p:sp>
      <p:pic>
        <p:nvPicPr>
          <p:cNvPr id="5124" name="Picture 4" descr="http://www.madisonmotionpicturesgroup.com/pictures/501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39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b="0" i="1" dirty="0" smtClean="0">
                <a:effectLst/>
                <a:latin typeface="Arial"/>
              </a:rPr>
              <a:t>«Что такое эта ваша разруха? Старуха с клюкой? Ведьма, которая выбила все стекла, потушила все лампы? Да ее вовсе и не существует. Что вы подразумеваете под этим словом? Это вот что: если я, вместо того, чтобы оперировать каждый вечер, начну у себя в квартире петь хором, у меня настанет разруха. Если я, входя в уборную, начну, извините за выражение, мочиться мимо унитаза и то же самое будут делать Зина и Дарья Петровна, в уборной начнется разруха. Следовательно, разруха не в клозетах, а в головах».</a:t>
            </a:r>
            <a:endParaRPr lang="en-US" b="0" i="1" dirty="0" smtClean="0">
              <a:effectLst/>
              <a:latin typeface="Arial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559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402832" cy="62646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b="0" i="0" dirty="0" smtClean="0">
                <a:effectLst/>
                <a:latin typeface="Arial"/>
              </a:rPr>
              <a:t>Во время Гражданской войны, в феврале 1919 года, Булгаков Михаил Афанасьевич мобилизуется как военный врач в армию УНР, но почти сразу дезертирует. В конце августа 1919 года, по одной из версий, Булгаков был мобилизован в Красную Армию в качестве военного врача. 14-16 Октября, вместе с частями Красной Армии Булгаков вернулся в Киев и в ходе уличных боев перешел на сторону Вооруженных сил Юга </a:t>
            </a:r>
            <a:r>
              <a:rPr lang="ru-RU" sz="2900" b="0" i="0" dirty="0" smtClean="0">
                <a:effectLst/>
                <a:latin typeface="Arial"/>
              </a:rPr>
              <a:t>России.</a:t>
            </a:r>
            <a:endParaRPr lang="ru-RU" sz="2900" b="0" i="0" dirty="0" smtClean="0">
              <a:effectLst/>
              <a:latin typeface="Arial"/>
            </a:endParaRPr>
          </a:p>
          <a:p>
            <a:pPr algn="just"/>
            <a:r>
              <a:rPr lang="ru-RU" sz="2900" b="0" i="0" dirty="0" smtClean="0">
                <a:effectLst/>
                <a:latin typeface="Arial"/>
              </a:rPr>
              <a:t>В том же году успевает побывать врачом Красного креста, а затем — в белогвардейских Вооружённых Силах Юга России. Некоторое время он с казачьими войсками проводит в Чечне, а после этого во Владикавказе.</a:t>
            </a:r>
          </a:p>
          <a:p>
            <a:endParaRPr lang="ru-RU" dirty="0"/>
          </a:p>
        </p:txBody>
      </p:sp>
      <p:pic>
        <p:nvPicPr>
          <p:cNvPr id="1026" name="Picture 2" descr="http://img-fotki.yandex.ru/get/6207/35340376.b/0_71c6f_15ad95ae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22973" cy="561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082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4464496" cy="63367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0" i="0" dirty="0" smtClean="0">
                <a:effectLst/>
                <a:latin typeface="Arial" pitchFamily="34" charset="0"/>
                <a:cs typeface="Arial" pitchFamily="34" charset="0"/>
              </a:rPr>
              <a:t>В конце сентября 1921 года Михаил Афанасьевич Булгаков переехал в Москву и начал сотрудничать как фельетонист со столичными </a:t>
            </a:r>
            <a:r>
              <a:rPr lang="ru-RU" sz="2800" b="0" i="0" dirty="0" smtClean="0">
                <a:effectLst/>
                <a:latin typeface="Arial" pitchFamily="34" charset="0"/>
                <a:cs typeface="Arial" pitchFamily="34" charset="0"/>
              </a:rPr>
              <a:t>газетами и журналами. В </a:t>
            </a:r>
            <a:r>
              <a:rPr lang="ru-RU" sz="2800" b="0" i="0" dirty="0" smtClean="0">
                <a:effectLst/>
                <a:latin typeface="Arial" pitchFamily="34" charset="0"/>
                <a:cs typeface="Arial" pitchFamily="34" charset="0"/>
              </a:rPr>
              <a:t>это же время он </a:t>
            </a:r>
            <a:r>
              <a:rPr lang="ru-RU" sz="2800" b="0" i="0" dirty="0" smtClean="0">
                <a:effectLst/>
                <a:latin typeface="Arial" pitchFamily="34" charset="0"/>
                <a:cs typeface="Arial" pitchFamily="34" charset="0"/>
              </a:rPr>
              <a:t>публикует отдельные </a:t>
            </a:r>
            <a:r>
              <a:rPr lang="ru-RU" sz="2800" b="0" i="0" dirty="0" smtClean="0">
                <a:effectLst/>
                <a:latin typeface="Arial" pitchFamily="34" charset="0"/>
                <a:cs typeface="Arial" pitchFamily="34" charset="0"/>
              </a:rPr>
              <a:t>произведения в газете «Накануне», выпускавшейся в Берлине. С 1922 по 1926 год в «Гудке» напечатано более 120 репортажей, очерков и фельетонов Булгакова.</a:t>
            </a:r>
          </a:p>
          <a:p>
            <a:pPr algn="just"/>
            <a:r>
              <a:rPr lang="ru-RU" sz="2800" b="0" i="0" dirty="0" smtClean="0">
                <a:effectLst/>
                <a:latin typeface="Arial" pitchFamily="34" charset="0"/>
                <a:cs typeface="Arial" pitchFamily="34" charset="0"/>
              </a:rPr>
              <a:t>В 1923 году Булгаков вступает во Всероссийский Союз писателей. В 1924 году он знакомится с недавно вернувшейся из-за границы Любовью Евгеньевной Белозерской, которая вскоре становится его второй женой.</a:t>
            </a:r>
          </a:p>
          <a:p>
            <a:endParaRPr lang="ru-RU" dirty="0"/>
          </a:p>
        </p:txBody>
      </p:sp>
      <p:pic>
        <p:nvPicPr>
          <p:cNvPr id="2050" name="Picture 2" descr="http://img11.nnm.ru/3/5/2/4/b/5ad09221ad69bbd6a7ca2c66a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18" y="1052736"/>
            <a:ext cx="41476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9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ysClr val="windowText" lastClr="000000"/>
      </a:dk1>
      <a:lt1>
        <a:srgbClr val="000000"/>
      </a:lt1>
      <a:dk2>
        <a:srgbClr val="FEFAC9"/>
      </a:dk2>
      <a:lt2>
        <a:srgbClr val="FCECDA"/>
      </a:lt2>
      <a:accent1>
        <a:srgbClr val="00000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</TotalTime>
  <Words>794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Михаил Афанасьевич Булгаков </vt:lpstr>
      <vt:lpstr>Легендарный русский писатель и драматург. Автор романов, повестей, рассказов, фельетонов и более двух десятков пьес.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Афанасьевич Булгаков</dc:title>
  <dc:creator>1</dc:creator>
  <cp:lastModifiedBy>1</cp:lastModifiedBy>
  <cp:revision>7</cp:revision>
  <dcterms:created xsi:type="dcterms:W3CDTF">2013-10-21T17:43:11Z</dcterms:created>
  <dcterms:modified xsi:type="dcterms:W3CDTF">2013-10-21T18:55:13Z</dcterms:modified>
</cp:coreProperties>
</file>