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</p:sldMasterIdLst>
  <p:sldIdLst>
    <p:sldId id="256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jpeg"/><Relationship Id="rId18" Type="http://schemas.openxmlformats.org/officeDocument/2006/relationships/image" Target="../media/image28.jpeg"/><Relationship Id="rId3" Type="http://schemas.openxmlformats.org/officeDocument/2006/relationships/image" Target="../media/image13.jpeg"/><Relationship Id="rId21" Type="http://schemas.openxmlformats.org/officeDocument/2006/relationships/image" Target="../media/image31.jpeg"/><Relationship Id="rId7" Type="http://schemas.openxmlformats.org/officeDocument/2006/relationships/image" Target="../media/image17.jpeg"/><Relationship Id="rId12" Type="http://schemas.openxmlformats.org/officeDocument/2006/relationships/image" Target="../media/image22.jpeg"/><Relationship Id="rId17" Type="http://schemas.openxmlformats.org/officeDocument/2006/relationships/image" Target="../media/image27.jpeg"/><Relationship Id="rId2" Type="http://schemas.openxmlformats.org/officeDocument/2006/relationships/image" Target="../media/image12.jpeg"/><Relationship Id="rId16" Type="http://schemas.openxmlformats.org/officeDocument/2006/relationships/image" Target="../media/image26.jpeg"/><Relationship Id="rId20" Type="http://schemas.openxmlformats.org/officeDocument/2006/relationships/image" Target="../media/image30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5" Type="http://schemas.openxmlformats.org/officeDocument/2006/relationships/image" Target="../media/image25.jpeg"/><Relationship Id="rId10" Type="http://schemas.openxmlformats.org/officeDocument/2006/relationships/image" Target="../media/image20.jpeg"/><Relationship Id="rId19" Type="http://schemas.openxmlformats.org/officeDocument/2006/relationships/image" Target="../media/image29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Relationship Id="rId1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564904"/>
            <a:ext cx="6400800" cy="2232248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uk-UA" sz="4000" b="1" dirty="0" err="1"/>
              <a:t>Джованні</a:t>
            </a:r>
            <a:r>
              <a:rPr lang="uk-UA" sz="4000" b="1" dirty="0"/>
              <a:t> </a:t>
            </a:r>
            <a:r>
              <a:rPr lang="uk-UA" sz="4000" b="1" dirty="0" smtClean="0"/>
              <a:t>Боккаччо </a:t>
            </a:r>
            <a:r>
              <a:rPr lang="uk-UA" b="1" dirty="0"/>
              <a:t>(1313-1375)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Рисунок 3" descr="http://www.ukrlit.vn.ua/zaruba/biography/bokacho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1880" y="1844824"/>
            <a:ext cx="4585692" cy="575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Шибениця.Home.001\Desktop\Бокаччо\загруженное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05"/>
            <a:ext cx="2267744" cy="27968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Шибениця.Home.001\Desktop\Бокаччо\загруженное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99" y="-723"/>
            <a:ext cx="2747902" cy="33570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Шибениця.Home.001\Desktop\Бокаччо\загруженное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69" y="2774031"/>
            <a:ext cx="2412482" cy="407193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Шибениця.Home.001\Desktop\Бокаччо\images (2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14" y="4228636"/>
            <a:ext cx="3506726" cy="26266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Шибениця.Home.001\Desktop\Бокаччо\images (1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86" y="-1016814"/>
            <a:ext cx="4408988" cy="77138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Шибениця.Home.001\Desktop\Бокаччо\images (3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224" y="-723"/>
            <a:ext cx="3239777" cy="50859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9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776864" cy="5472608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600" dirty="0" smtClean="0"/>
              <a:t>      Назва </a:t>
            </a:r>
            <a:r>
              <a:rPr lang="uk-UA" sz="1600" dirty="0"/>
              <a:t>«Декамерон» означає в перекладі з грецької «</a:t>
            </a:r>
            <a:r>
              <a:rPr lang="uk-UA" sz="1600" dirty="0" err="1"/>
              <a:t>десятиденник</a:t>
            </a:r>
            <a:r>
              <a:rPr lang="uk-UA" sz="1600" dirty="0"/>
              <a:t>», оскільки він містить новели, які протягом десяти днів розказують одне одному ті, що втекли від чуми з Флоренції на заміську багату віллу. Кожен розповідає по одній історії в день. За десять днів набирається в цілому сто розповідей, які і складають цю книгу.</a:t>
            </a:r>
            <a:br>
              <a:rPr lang="uk-UA" sz="1600" dirty="0"/>
            </a:br>
            <a:r>
              <a:rPr lang="uk-UA" sz="1600" dirty="0" smtClean="0"/>
              <a:t>      «</a:t>
            </a:r>
            <a:r>
              <a:rPr lang="uk-UA" sz="1600" dirty="0"/>
              <a:t>Декамерон» Боккаччо ніби підбиває підсумок цілої епохи, завершує собою величезний період середньовічної культури і відкриває літературу Нового часу. Боккаччо став основоположником жанру новели, як і жанру психологічного роману.</a:t>
            </a:r>
            <a:br>
              <a:rPr lang="uk-UA" sz="1600" dirty="0"/>
            </a:br>
            <a:r>
              <a:rPr lang="uk-UA" sz="1600" dirty="0" smtClean="0"/>
              <a:t>       «</a:t>
            </a:r>
            <a:r>
              <a:rPr lang="uk-UA" sz="1600" dirty="0"/>
              <a:t>Декамерон» Дж. Боккаччо — внесок до літературної спадщини епохи Відродження.</a:t>
            </a:r>
            <a:br>
              <a:rPr lang="uk-UA" sz="1600" dirty="0"/>
            </a:br>
            <a:r>
              <a:rPr lang="uk-UA" sz="1600" dirty="0" smtClean="0"/>
              <a:t>       Давно </a:t>
            </a:r>
            <a:r>
              <a:rPr lang="uk-UA" sz="1600" dirty="0"/>
              <a:t>вже ввійшло в ужиток протиставлення «Декамерона» Дантовій «Божественній комедії», і найвидатніші історики італійської літератури — Де </a:t>
            </a:r>
            <a:r>
              <a:rPr lang="uk-UA" sz="1600" dirty="0" err="1"/>
              <a:t>Санктіс</a:t>
            </a:r>
            <a:r>
              <a:rPr lang="uk-UA" sz="1600" dirty="0"/>
              <a:t>, </a:t>
            </a:r>
            <a:r>
              <a:rPr lang="uk-UA" sz="1600" dirty="0" err="1"/>
              <a:t>Кардуччі</a:t>
            </a:r>
            <a:r>
              <a:rPr lang="uk-UA" sz="1600" dirty="0"/>
              <a:t> — охоче застосовують до «Декамерона» формулу «людської комедії». І справді, вся різноманітність людського життя, метушня й мішанина постатей, ситуація, вражає читача «Декамерона». Здається, вперше в світовій літературі такий калейдоскоп життя пройшов перед читачем на сторінках твору.</a:t>
            </a:r>
            <a:br>
              <a:rPr lang="uk-UA" sz="1600" dirty="0"/>
            </a:br>
            <a:r>
              <a:rPr lang="uk-UA" sz="1600" dirty="0" smtClean="0"/>
              <a:t>       Автор </a:t>
            </a:r>
            <a:r>
              <a:rPr lang="uk-UA" sz="1600" dirty="0"/>
              <a:t>намагається якось впорядкувати строкатість своїх картин, групуючи більш-менш за змістом: кожен день присвячений розповідям на якусь одну тематику.</a:t>
            </a:r>
            <a:r>
              <a:rPr lang="uk-UA" sz="1400" dirty="0"/>
              <a:t/>
            </a:r>
            <a:br>
              <a:rPr lang="uk-UA" sz="1400" dirty="0"/>
            </a:b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032796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 pattern="rectangle"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8254" y="1011382"/>
            <a:ext cx="7388161" cy="464986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100" dirty="0"/>
              <a:t> </a:t>
            </a:r>
            <a:r>
              <a:rPr lang="uk-UA" sz="1100" dirty="0" smtClean="0"/>
              <a:t>     «</a:t>
            </a:r>
            <a:r>
              <a:rPr lang="uk-UA" sz="1100" dirty="0"/>
              <a:t>Декамерон» </a:t>
            </a:r>
            <a:r>
              <a:rPr lang="uk-UA" sz="1100" dirty="0" err="1"/>
              <a:t>Джованні</a:t>
            </a:r>
            <a:r>
              <a:rPr lang="uk-UA" sz="1100" dirty="0"/>
              <a:t> Боккаччо був опублікований в 1353році. Але інтерес до нього не згаснув і 650 років опісля. Цей твір належить по тих дивних творінь людського генія, які не підвладні часу і не втрачають із століттями своєї художньої цінності. Його називають пам'яткою світової культури або класикою.</a:t>
            </a:r>
            <a:br>
              <a:rPr lang="uk-UA" sz="1100" dirty="0"/>
            </a:br>
            <a:r>
              <a:rPr lang="uk-UA" sz="1100" dirty="0" smtClean="0"/>
              <a:t>      Але </a:t>
            </a:r>
            <a:r>
              <a:rPr lang="uk-UA" sz="1100" dirty="0"/>
              <a:t>в класичній літературі «Декамерон» посідає абсолютно особливе місце: його люблять читати. Жвавістю викладу, кипучою життєлюбністю або ж, навпаки, гострим драматизмом змісту він при вертає читачів сильніше, ніж більшість інших пам'яток культури. Кожен, хто хоч один раз в житті брав у руки цю книгу, ніколи не забуде відчуття пекучого хвилювання і вражаючої захопленості, яке він відчув, особливо якщо читав її в юності</a:t>
            </a:r>
            <a:r>
              <a:rPr lang="uk-UA" sz="1100" dirty="0" smtClean="0"/>
              <a:t>. </a:t>
            </a:r>
            <a:br>
              <a:rPr lang="uk-UA" sz="1100" dirty="0" smtClean="0"/>
            </a:br>
            <a:r>
              <a:rPr lang="uk-UA" sz="1100" dirty="0" smtClean="0"/>
              <a:t>      «</a:t>
            </a:r>
            <a:r>
              <a:rPr lang="uk-UA" sz="1100" dirty="0"/>
              <a:t>Декамерон» Боккаччо — не лише етап на шляху розвитку літератури, але й книга, що лишається живою естетичною цінністю</a:t>
            </a:r>
            <a:r>
              <a:rPr lang="uk-UA" sz="1100" dirty="0" smtClean="0"/>
              <a:t>.</a:t>
            </a:r>
            <a:r>
              <a:rPr lang="uk-UA" sz="1100" dirty="0"/>
              <a:t/>
            </a:r>
            <a:br>
              <a:rPr lang="uk-UA" sz="1100" dirty="0"/>
            </a:br>
            <a:r>
              <a:rPr lang="uk-UA" sz="1100" dirty="0" smtClean="0"/>
              <a:t>      Ця </a:t>
            </a:r>
            <a:r>
              <a:rPr lang="uk-UA" sz="1100" dirty="0"/>
              <a:t>книга не належить до тих «вічних супутниць», до яких хочеться повертатися часто, в яких шукаєш відповіді на найболючіші життєві питання. Не в ній зосереджено найбільше духовне багатство й найбільше проникнення в людську природу. Але свої принади є і в ній, — і сучасного читача не раз і розважить, і наведе на поважні думки строката юрба людських постатей, що населяють сторінки цієї книги, розмаїтість пригод і подій, пристрастей і характерів, не раз зачарує і старомодна, приваблива в своїй старовинній красномовності манера розповіді, пахощі того минулого, що зникло без повороту, а стількома нитками зв'язане з сучасним. </a:t>
            </a:r>
          </a:p>
          <a:p>
            <a:pPr indent="0">
              <a:buNone/>
            </a:pPr>
            <a:endParaRPr lang="uk-UA" sz="800" dirty="0"/>
          </a:p>
        </p:txBody>
      </p:sp>
    </p:spTree>
    <p:extLst>
      <p:ext uri="{BB962C8B-B14F-4D97-AF65-F5344CB8AC3E}">
        <p14:creationId xmlns:p14="http://schemas.microsoft.com/office/powerpoint/2010/main" val="1096956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3" name="Picture 5" descr="C:\Users\Шибениця.Home.001\Desktop\Бокаччо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6" y="0"/>
            <a:ext cx="2569351" cy="38610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Шибениця.Home.001\Desktop\Бокаччо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183" y="2852936"/>
            <a:ext cx="4764817" cy="4005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Шибениця.Home.001\Desktop\Бокаччо\images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183" y="0"/>
            <a:ext cx="4790504" cy="368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Шибениця.Home.001\Desktop\Бокаччо\images (1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7" y="2419319"/>
            <a:ext cx="4379760" cy="443868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Шибениця.Home.001\Desktop\Бокаччо\images (2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7" y="-10556"/>
            <a:ext cx="3651299" cy="32235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Шибениця.Home.001\Desktop\Бокаччо\images (43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35808"/>
            <a:ext cx="3735758" cy="373575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Шибениця.Home.001\Desktop\Бокаччо\images (38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086" y="1676400"/>
            <a:ext cx="4466193" cy="33453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Шибениця.Home.001\Desktop\Бокаччо\images (39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0123"/>
            <a:ext cx="3132417" cy="4841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Шибениця.Home.001\Desktop\Бокаччо\images (44)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01" y="1969864"/>
            <a:ext cx="3087686" cy="490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Шибениця.Home.001\Desktop\Бокаччо\images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5198"/>
            <a:ext cx="2910120" cy="41469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Шибениця.Home.001\Desktop\Бокаччо\images (40)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451" y="-30328"/>
            <a:ext cx="3000152" cy="46689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C:\Users\Шибениця.Home.001\Desktop\Бокаччо\images (37)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832" y="58337"/>
            <a:ext cx="2367447" cy="38027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:\Users\Шибениця.Home.001\Desktop\Бокаччо\images (41)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71" y="-30328"/>
            <a:ext cx="2439922" cy="37008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C:\Users\Шибениця.Home.001\Desktop\Бокаччо\images (34)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72" y="3237858"/>
            <a:ext cx="2351223" cy="36337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C:\Users\Шибениця.Home.001\Desktop\Бокаччо\images (31)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279" y="2866569"/>
            <a:ext cx="2594330" cy="400499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C:\Users\Шибениця.Home.001\Desktop\Бокаччо\images (36)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604" y="980728"/>
            <a:ext cx="4444653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C:\Users\Шибениця.Home.001\Desktop\Бокаччо\images (32)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75" y="39615"/>
            <a:ext cx="2983608" cy="45990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C:\Users\Шибениця.Home.001\Desktop\Бокаччо\images (35)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5632"/>
            <a:ext cx="2592837" cy="398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C:\Users\Шибениця.Home.001\Desktop\Бокаччо\images (33)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8" y="607289"/>
            <a:ext cx="4230978" cy="549812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 descr="C:\Users\Василь.Home\Desktop\images (13)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17" y="980728"/>
            <a:ext cx="3669280" cy="49620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33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08912" cy="33843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7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Виконав </a:t>
            </a:r>
            <a:r>
              <a:rPr lang="uk-UA" sz="7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учень </a:t>
            </a:r>
            <a:r>
              <a:rPr lang="uk-UA" sz="7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8 </a:t>
            </a:r>
            <a:r>
              <a:rPr lang="uk-UA" sz="7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фмек</a:t>
            </a:r>
            <a:r>
              <a:rPr lang="uk-UA" sz="7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класу </a:t>
            </a:r>
            <a:r>
              <a:rPr lang="uk-UA" sz="7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Шибіко</a:t>
            </a:r>
            <a:r>
              <a:rPr lang="uk-UA" sz="7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7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Василь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354481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4595" y="2276872"/>
            <a:ext cx="83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err="1">
                <a:solidFill>
                  <a:schemeClr val="accent1">
                    <a:lumMod val="75000"/>
                  </a:schemeClr>
                </a:solidFill>
              </a:rPr>
              <a:t>Джованні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 Боккаччо був одним з найвідоміших учених-гуманістів свого часу. Його батько був багатим і впливовим флорентійським комерсантом і вів торгові справи навіть у Франції. Батько Боккаччо сподівався зробити з сина свого спадкоємця і готував його до комерційної діяльності.</a:t>
            </a:r>
            <a:br>
              <a:rPr lang="uk-U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5390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340768"/>
            <a:ext cx="7344816" cy="4680520"/>
          </a:xfrm>
        </p:spPr>
        <p:txBody>
          <a:bodyPr>
            <a:normAutofit fontScale="92500" lnSpcReduction="20000"/>
          </a:bodyPr>
          <a:lstStyle/>
          <a:p>
            <a:r>
              <a:rPr lang="uk-UA" sz="2200" u="sng" dirty="0">
                <a:solidFill>
                  <a:schemeClr val="accent5">
                    <a:lumMod val="75000"/>
                  </a:schemeClr>
                </a:solidFill>
              </a:rPr>
              <a:t>Народився в Парижі, але все свідоме і творче життя було пов'язане з такими центрами культури італійського Ренесансу, як Неаполь і Флоренція. Був позашлюбним сином француженки шляхетного походження і багатого флорентійського купця, за наполяганням якого в дуже ранньому віці став вивчати право, банківське та торгівельне справу в компанії Барді – знаменитого купецького сімейства.</a:t>
            </a:r>
            <a:endParaRPr lang="uk-UA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sz="2200" u="sng" dirty="0">
                <a:solidFill>
                  <a:schemeClr val="accent5">
                    <a:lumMod val="75000"/>
                  </a:schemeClr>
                </a:solidFill>
              </a:rPr>
              <a:t>З 1330 року перебував при батькові в Неаполі, який був постачальником двору неаполітанського короля Роберта </a:t>
            </a:r>
            <a:r>
              <a:rPr lang="uk-UA" sz="2200" u="sng" dirty="0" err="1">
                <a:solidFill>
                  <a:schemeClr val="accent5">
                    <a:lumMod val="75000"/>
                  </a:schemeClr>
                </a:solidFill>
              </a:rPr>
              <a:t>Анжуйського</a:t>
            </a:r>
            <a:r>
              <a:rPr lang="uk-UA" sz="2200" u="sng" dirty="0">
                <a:solidFill>
                  <a:schemeClr val="accent5">
                    <a:lumMod val="75000"/>
                  </a:schemeClr>
                </a:solidFill>
              </a:rPr>
              <a:t>. Саме цей государ, покровитель мистецтв, зауважив дар юного Боккаччо, який, за його власним визнанням, став складати вірші, як тільки вивчив букви. Творче покликання Боккаччо, його інтерес до образотворчих мистецтв і класичним старожитностей були підтримані і отримали розвиток в спілкуванні з колом художників, поетів і мислителів, наближених до двору Роберта </a:t>
            </a:r>
            <a:r>
              <a:rPr lang="uk-UA" sz="2200" u="sng" dirty="0" err="1">
                <a:solidFill>
                  <a:schemeClr val="accent5">
                    <a:lumMod val="75000"/>
                  </a:schemeClr>
                </a:solidFill>
              </a:rPr>
              <a:t>Анжуйського</a:t>
            </a:r>
            <a:r>
              <a:rPr lang="uk-UA" sz="2200" u="sng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uk-UA" sz="2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7120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980728"/>
            <a:ext cx="7200800" cy="4680520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6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 У1330 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році він прямує у справах фірми до Неаполя. Але він не відчуває ніякої схильності до комерції, обтяжується дрібною опікою користолюбного і скупого батька. Тому вирішує ні лишитися назавжди в Неаполі і вчитися там канонічного права, тобто стати юристом — фахівцем з релігійних і церковних справ</a:t>
            </a:r>
            <a:r>
              <a:rPr lang="uk-UA" sz="16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/>
            </a:r>
            <a:b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uk-UA" sz="16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 Якщо 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у Флоренції хлопець знав тільки жадібних торговців, банкірів або безпринципних, спритних політиків, то тут, в Неаполі, він потрапив у середовище учених-гуманістів і поетів. Його запросив до і мого двору місцевий король — Роберт </a:t>
            </a:r>
            <a:r>
              <a:rPr lang="uk-UA" sz="16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Анжуйський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який сам писав вірші і </a:t>
            </a:r>
            <a:r>
              <a:rPr lang="uk-UA" sz="16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протежував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мистецтвам. Особливо він любив поезію і наблизив до себе самого </a:t>
            </a:r>
            <a:r>
              <a:rPr lang="uk-UA" sz="16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Франческо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Петрарку (1304-1374) — «короля» італійської поезії, коронованого лавровим вінком у Римі на </a:t>
            </a:r>
            <a:r>
              <a:rPr lang="uk-UA" sz="16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Капітолії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за звичаєм поетів старовини. Петрарка мав величезний вплив на Боккаччо, став його найближчим другом на все життя і ввів у коло придворних поетів та вчених, які оточували старого неаполітанського короля.</a:t>
            </a:r>
            <a:b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uk-UA" sz="16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 За </a:t>
            </a:r>
            <a: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роки перебування в Неаполі (1330-1340) майбутній автор «Декамерона» дістає добру освіту, опановує грецьку і латинську мови,починає писати вірші і одночасно вчені трактати (латинською мовою).</a:t>
            </a:r>
            <a:br>
              <a:rPr lang="uk-UA" sz="16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86921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836712"/>
            <a:ext cx="7272808" cy="4968552"/>
          </a:xfrm>
          <a:noFill/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600" dirty="0" smtClean="0"/>
              <a:t>     12 </a:t>
            </a:r>
            <a:r>
              <a:rPr lang="uk-UA" sz="1600" dirty="0"/>
              <a:t>квітня 1338 року в церкві Св. </a:t>
            </a:r>
            <a:r>
              <a:rPr lang="uk-UA" sz="1600" dirty="0"/>
              <a:t>Лаврентія він побачив молоду жінку — графиню Марію </a:t>
            </a:r>
            <a:r>
              <a:rPr lang="uk-UA" sz="1600" dirty="0" err="1"/>
              <a:t>Аквіно</a:t>
            </a:r>
            <a:r>
              <a:rPr lang="uk-UA" sz="1600" dirty="0"/>
              <a:t>. Вона стала великою любов'ю всього Його життя. </a:t>
            </a:r>
            <a:r>
              <a:rPr lang="uk-UA" sz="1600" dirty="0"/>
              <a:t>Але Марія була заміжня, тому їх любов була складною, болісною, що відобразилося в поезії Боккаччо</a:t>
            </a:r>
            <a:r>
              <a:rPr lang="uk-UA" sz="1600" dirty="0" smtClean="0"/>
              <a:t>.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 smtClean="0"/>
              <a:t>     У 1340 </a:t>
            </a:r>
            <a:r>
              <a:rPr lang="uk-UA" sz="1600" dirty="0"/>
              <a:t>році батько вимагає його повернення у Флоренцію. </a:t>
            </a:r>
            <a:r>
              <a:rPr lang="uk-UA" sz="1600" dirty="0"/>
              <a:t>Боккаччо покидає Неаполь на цілих п'ять років. За роки розлуки і страждань він створює значні, глибокі поеми про кохання у дусі античних пасторалей, пройняті живим щирим відчуттям. З них найбільш відомі «</a:t>
            </a:r>
            <a:r>
              <a:rPr lang="uk-UA" sz="1600" dirty="0" err="1"/>
              <a:t>Ф'єзоланські</a:t>
            </a:r>
            <a:r>
              <a:rPr lang="uk-UA" sz="1600" dirty="0"/>
              <a:t> німфи» — (1343), а також невеликий прозаїчний твір «</a:t>
            </a:r>
            <a:r>
              <a:rPr lang="uk-UA" sz="1600" dirty="0" err="1"/>
              <a:t>Ф'ямметта</a:t>
            </a:r>
            <a:r>
              <a:rPr lang="uk-UA" sz="1600" dirty="0"/>
              <a:t>» (1343). Це фактично перший досвід психологічного роману в Європі, що привертає і сьогодні силою та інтенсивністю зображених в ньому відчуттів жінки, що сумує через розлуку зі своїм коханим, який її щойно покинув. (Якоюсь мірою в «</a:t>
            </a:r>
            <a:r>
              <a:rPr lang="uk-UA" sz="1600" dirty="0" err="1"/>
              <a:t>Ф'ямметті</a:t>
            </a:r>
            <a:r>
              <a:rPr lang="uk-UA" sz="1600" dirty="0"/>
              <a:t>» була відображена історія любові автора і Марії </a:t>
            </a:r>
            <a:r>
              <a:rPr lang="uk-UA" sz="1600" dirty="0" err="1"/>
              <a:t>Аквіно</a:t>
            </a:r>
            <a:r>
              <a:rPr lang="uk-UA" sz="1600" dirty="0"/>
              <a:t>.)</a:t>
            </a:r>
            <a:br>
              <a:rPr lang="uk-UA" sz="1600" dirty="0"/>
            </a:b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027812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560840" cy="5760640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800" dirty="0" smtClean="0"/>
              <a:t>     У1345 </a:t>
            </a:r>
            <a:r>
              <a:rPr lang="uk-UA" sz="1800" dirty="0"/>
              <a:t>році письменнику вдалося повернутися до Неаполя. До цього другого приїзду в улюблене місто він став вже знаменитим письменником, а також визнаним ученим-гуманістом і авторитетним юристом-каноніком. До його послуг вдаються головні діячі церкви, у тому числі і її глава — римський папа, який регулярно доручає Боккаччо складні дипломатичні і юридичні місії.</a:t>
            </a:r>
            <a:br>
              <a:rPr lang="uk-UA" sz="1800" dirty="0"/>
            </a:br>
            <a:r>
              <a:rPr lang="uk-UA" sz="1800" dirty="0" smtClean="0"/>
              <a:t>     У </a:t>
            </a:r>
            <a:r>
              <a:rPr lang="uk-UA" sz="1800" dirty="0"/>
              <a:t>Неаполі вже немає Роберта </a:t>
            </a:r>
            <a:r>
              <a:rPr lang="uk-UA" sz="1800" dirty="0" err="1"/>
              <a:t>Анжуйського</a:t>
            </a:r>
            <a:r>
              <a:rPr lang="uk-UA" sz="1800" dirty="0"/>
              <a:t>. Престол успадкувала його онучка — молода Іоанна Неаполітанська, жінка темпераментна, схильна до веселого, яскравого життя. При її дворі тепер рідко звучали вірші і не велися більше вчені диспути. Зате було шумно від балів, свят і карнавалів.</a:t>
            </a:r>
            <a:br>
              <a:rPr lang="uk-UA" sz="1800" dirty="0"/>
            </a:br>
            <a:r>
              <a:rPr lang="uk-UA" sz="1800" dirty="0" smtClean="0"/>
              <a:t>     </a:t>
            </a:r>
            <a:r>
              <a:rPr lang="uk-UA" sz="1800" dirty="0" err="1" smtClean="0"/>
              <a:t>Джованні</a:t>
            </a:r>
            <a:r>
              <a:rPr lang="uk-UA" sz="1800" dirty="0" smtClean="0"/>
              <a:t> </a:t>
            </a:r>
            <a:r>
              <a:rPr lang="uk-UA" sz="1800" dirty="0"/>
              <a:t>Боккаччо почувався чужим у цьому оточенні. Його відштовхували неробство і відверта схильність до розпусти й інтриг, характерна для оточення легковажної королеви. Але в той же час він цінував її живу вдачу, її безпосередність і ту атмосферу невимушеної веселості, яка постійно панувала при її дворі, позбавленому манірного лицемірства палаців католицьких правителів.</a:t>
            </a:r>
            <a:br>
              <a:rPr lang="uk-UA" sz="180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9791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7912">
              <a:srgbClr val="0032DB"/>
            </a:gs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65000">
              <a:srgbClr val="2857BB"/>
            </a:gs>
            <a:gs pos="42999">
              <a:schemeClr val="bg2">
                <a:lumMod val="75000"/>
              </a:schemeClr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136904" cy="5400600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600" dirty="0" smtClean="0"/>
              <a:t>     Але </a:t>
            </a:r>
            <a:r>
              <a:rPr lang="uk-UA" sz="1600" dirty="0"/>
              <a:t>справжнім поштовхом до написання Боккаччо «Декамерона» стала жахлива, не бачена ні до, ні після епідемія чуми 1348 року. Вона пройшла по всіх країнах Західної Європи, скосила не </a:t>
            </a:r>
            <a:r>
              <a:rPr lang="uk-UA" sz="1600" dirty="0" smtClean="0"/>
              <a:t>менше половини </a:t>
            </a:r>
            <a:r>
              <a:rPr lang="uk-UA" sz="1600" dirty="0"/>
              <a:t>населення</a:t>
            </a:r>
            <a:r>
              <a:rPr lang="uk-UA" sz="1600" dirty="0" smtClean="0"/>
              <a:t>.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 smtClean="0"/>
              <a:t>     Боккаччо</a:t>
            </a:r>
            <a:r>
              <a:rPr lang="uk-UA" sz="1600" dirty="0"/>
              <a:t>, який перебував у цей час в Неаполі, чудом уцілів, але втратив безліч рідних і близьких, зокрема батька і молоду мачуху. Йому довелося знову повертатися у Флоренцію, займатися справами фірми яка дуже занепала, і поклопотатися про маленького брата, що зали шився сиротою. Він їде у маєток, залишений йому батьком, і постійно живе там до самої смерті, лише виїжджаючи час від часу в різні міста і країни для виконання окремих дипломатичних доручень римського папи, який довіряв йому навіть секретні </a:t>
            </a:r>
            <a:r>
              <a:rPr lang="uk-UA" sz="1600" dirty="0" smtClean="0"/>
              <a:t>місії.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01096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8064896" cy="5544616"/>
          </a:xfrm>
          <a:gradFill>
            <a:gsLst>
              <a:gs pos="0">
                <a:schemeClr val="bg2">
                  <a:tint val="98000"/>
                  <a:shade val="90000"/>
                  <a:satMod val="160000"/>
                  <a:lumMod val="100000"/>
                </a:schemeClr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</p:spPr>
        <p:txBody>
          <a:bodyPr>
            <a:normAutofit fontScale="47500" lnSpcReduction="20000"/>
          </a:bodyPr>
          <a:lstStyle/>
          <a:p>
            <a:pPr indent="0">
              <a:buNone/>
            </a:pP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Весь 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вільний час Боккаччо віддає літературним і науковим працям. Живе він самотньо, без сім'ї. Після смерті Марії </a:t>
            </a:r>
            <a:r>
              <a:rPr lang="uk-UA" sz="58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Аквіно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він не знайшов жінки, гідної його любові</a:t>
            </a: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/>
            </a:r>
            <a:b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Дещо 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заспокоївшись після потрясінь, спричинених епідемією чуми 1348 року, він в 1350 році починає роботу над «Декамероном» і публікує його в 1353 році</a:t>
            </a: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/>
            </a:r>
            <a:b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    Цей 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твір приніс йому світову славу і закріпив у століттях його </a:t>
            </a:r>
            <a:r>
              <a:rPr lang="uk-UA" sz="5800" dirty="0" smtClean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ім'я. Написаний </a:t>
            </a:r>
            <a: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прекрасною італійською мовою, він став еталоном літературної мови; «генієм італійської прози» нарікали Боккаччо його співвітчизники.</a:t>
            </a:r>
            <a:br>
              <a:rPr lang="uk-UA" sz="58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uk-UA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/>
            </a:r>
            <a:br>
              <a:rPr lang="uk-UA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502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692696"/>
            <a:ext cx="36004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800" b="1" dirty="0"/>
              <a:t>Декамерон</a:t>
            </a:r>
            <a:endParaRPr lang="uk-UA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772816"/>
            <a:ext cx="7200800" cy="3281537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uk-UA" sz="1800" dirty="0" smtClean="0"/>
              <a:t>     Головним </a:t>
            </a:r>
            <a:r>
              <a:rPr lang="uk-UA" sz="1800" dirty="0"/>
              <a:t>твором </a:t>
            </a:r>
            <a:r>
              <a:rPr lang="uk-UA" sz="1800" dirty="0" err="1"/>
              <a:t>Джованні</a:t>
            </a:r>
            <a:r>
              <a:rPr lang="uk-UA" sz="1800" dirty="0"/>
              <a:t> Боккаччо, що увічнив його ім'я, був прославлений і ославлений «Декамерон» (10-денні розповіді) — збірка 100 повістей, розказаних товариством із семи жінок і трьох чоловіків, які під час чуми переселилися в село і там </a:t>
            </a:r>
            <a:r>
              <a:rPr lang="uk-UA" sz="1800" dirty="0" err="1"/>
              <a:t>забавлялися</a:t>
            </a:r>
            <a:r>
              <a:rPr lang="uk-UA" sz="1800" dirty="0"/>
              <a:t> цими розповідями.     </a:t>
            </a:r>
            <a:endParaRPr lang="uk-UA" sz="1800" dirty="0" smtClean="0"/>
          </a:p>
          <a:p>
            <a:pPr indent="0">
              <a:buNone/>
            </a:pPr>
            <a:r>
              <a:rPr lang="uk-UA" sz="1800" dirty="0" smtClean="0"/>
              <a:t>     Розповіді </a:t>
            </a:r>
            <a:r>
              <a:rPr lang="uk-UA" sz="1800" dirty="0"/>
              <a:t>висловлені витонченою, легкою мовою, насиченою багатством слів і виразів, і дихають життєвою правдою і різноманітністю. В них зображені люди різного віку і характеру, найрізноманітніші пригоди, починаючи з найвеселіших і смішніших і завершуючи найтрагічнішими і зворушливими.</a:t>
            </a:r>
            <a:br>
              <a:rPr lang="uk-UA" sz="1800" dirty="0"/>
            </a:br>
            <a:r>
              <a:rPr lang="uk-UA" sz="1800" dirty="0" smtClean="0"/>
              <a:t>    «</a:t>
            </a:r>
            <a:r>
              <a:rPr lang="uk-UA" sz="1800" dirty="0"/>
              <a:t>Декамерон» перекладений майже всіма мовами, з нього черпали натхнення багато письменників, і більше за всіх Шекспір.</a:t>
            </a:r>
            <a:br>
              <a:rPr lang="uk-UA" sz="1800" dirty="0"/>
            </a:br>
            <a:r>
              <a:rPr lang="uk-UA" sz="1100" dirty="0"/>
              <a:t/>
            </a:r>
            <a:br>
              <a:rPr lang="uk-UA" sz="1100" dirty="0"/>
            </a:br>
            <a:endParaRPr lang="uk-UA" sz="1100" dirty="0"/>
          </a:p>
        </p:txBody>
      </p:sp>
    </p:spTree>
    <p:extLst>
      <p:ext uri="{BB962C8B-B14F-4D97-AF65-F5344CB8AC3E}">
        <p14:creationId xmlns:p14="http://schemas.microsoft.com/office/powerpoint/2010/main" val="349748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117</TotalTime>
  <Words>580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Перспектива</vt:lpstr>
      <vt:lpstr>Аспект</vt:lpstr>
      <vt:lpstr>Воздушный поток</vt:lpstr>
      <vt:lpstr>Джованні Боккаччо (1313-1375)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Декамерон</vt:lpstr>
      <vt:lpstr>Презентация PowerPoint</vt:lpstr>
      <vt:lpstr>Презентация PowerPoint</vt:lpstr>
      <vt:lpstr>Презентация PowerPoint</vt:lpstr>
      <vt:lpstr>Виконав учень 8 фмек класу Шибіко Василь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Джованні Боккаччо (1313-1375)  </dc:title>
  <dc:creator>Василь</dc:creator>
  <cp:lastModifiedBy>Василь</cp:lastModifiedBy>
  <cp:revision>10</cp:revision>
  <dcterms:created xsi:type="dcterms:W3CDTF">2013-02-25T06:57:40Z</dcterms:created>
  <dcterms:modified xsi:type="dcterms:W3CDTF">2013-02-27T20:43:05Z</dcterms:modified>
</cp:coreProperties>
</file>