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8484"/>
    <a:srgbClr val="687363"/>
    <a:srgbClr val="80A2C0"/>
    <a:srgbClr val="C7A079"/>
    <a:srgbClr val="607044"/>
    <a:srgbClr val="9DB888"/>
    <a:srgbClr val="BB8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2" autoAdjust="0"/>
    <p:restoredTop sz="94660"/>
  </p:normalViewPr>
  <p:slideViewPr>
    <p:cSldViewPr>
      <p:cViewPr>
        <p:scale>
          <a:sx n="107" d="100"/>
          <a:sy n="107" d="100"/>
        </p:scale>
        <p:origin x="-1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7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2"/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9ADF0120-33F3-4BD2-B7D4-C5BDC56DF833}" type="datetimeFigureOut">
              <a:rPr lang="uk-UA"/>
              <a:pPr>
                <a:defRPr/>
              </a:pPr>
              <a:t>18.09.2012</a:t>
            </a:fld>
            <a:endParaRPr lang="uk-UA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A020-DAAD-4508-91BA-B66AF48A480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E1AA1-5A95-48B9-888B-055D68376DE7}" type="datetimeFigureOut">
              <a:rPr lang="uk-UA"/>
              <a:pPr>
                <a:defRPr/>
              </a:pPr>
              <a:t>18.09.2012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5B785-A86E-44E4-87E5-33AD7AB27E9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 rot="5400000">
            <a:off x="4267201" y="3429000"/>
            <a:ext cx="68580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/>
          <p:nvPr/>
        </p:nvSpPr>
        <p:spPr bwMode="hidden">
          <a:xfrm>
            <a:off x="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4C7E2-6F63-4D1F-9EB7-8D6E0CB30813}" type="datetimeFigureOut">
              <a:rPr lang="uk-UA"/>
              <a:pPr>
                <a:defRPr/>
              </a:pPr>
              <a:t>18.09.2012</a:t>
            </a:fld>
            <a:endParaRPr lang="uk-U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27963-C828-47B8-9C21-0BEF5C81212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80ACD-5CCF-4422-BC2E-3B482E739E02}" type="datetimeFigureOut">
              <a:rPr lang="uk-UA"/>
              <a:pPr>
                <a:defRPr/>
              </a:pPr>
              <a:t>18.09.2012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31E54-90C5-4155-8EE3-C2C4F70BC1C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0"/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1"/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rtlCol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1880-7FD7-46C9-A657-5235211DE274}" type="datetimeFigureOut">
              <a:rPr lang="uk-UA"/>
              <a:pPr>
                <a:defRPr/>
              </a:pPr>
              <a:t>18.09.2012</a:t>
            </a:fld>
            <a:endParaRPr lang="uk-UA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F5A54-5267-4BB3-A807-B540F641423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8A25C-E7E1-41AF-90B4-B1B3395DEC09}" type="datetimeFigureOut">
              <a:rPr lang="uk-UA"/>
              <a:pPr>
                <a:defRPr/>
              </a:pPr>
              <a:t>18.09.2012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6EDD4-F13E-4E07-81E6-914FF614692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1A841-D264-4222-BC63-016E645F0C81}" type="datetimeFigureOut">
              <a:rPr lang="uk-UA"/>
              <a:pPr>
                <a:defRPr/>
              </a:pPr>
              <a:t>18.09.2012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3FA8B-4BD7-4F42-9F0C-9DCAEE5C283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A918-6F43-4593-9A56-FC856477AFCD}" type="datetimeFigureOut">
              <a:rPr lang="uk-UA"/>
              <a:pPr>
                <a:defRPr/>
              </a:pPr>
              <a:t>18.09.2012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4EA7-A7C3-412D-A6FD-2A544AE7C4F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94466-E4A5-46BB-A54C-255DDF721EF7}" type="datetimeFigureOut">
              <a:rPr lang="uk-UA"/>
              <a:pPr>
                <a:defRPr/>
              </a:pPr>
              <a:t>18.09.2012</a:t>
            </a:fld>
            <a:endParaRPr lang="uk-UA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EB17-9CF7-49B5-80DC-81D4E1420C5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7BEB6-F0DC-4BD0-99DA-13C075859C11}" type="datetimeFigureOut">
              <a:rPr lang="uk-UA"/>
              <a:pPr>
                <a:defRPr/>
              </a:pPr>
              <a:t>18.09.2012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220E3-122B-48F2-AD32-B3FC6DB7B0F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D7B0-05B9-4A4C-B55E-63EF64F6F678}" type="datetimeFigureOut">
              <a:rPr lang="uk-UA"/>
              <a:pPr>
                <a:defRPr/>
              </a:pPr>
              <a:t>18.09.2012</a:t>
            </a:fld>
            <a:endParaRPr lang="uk-U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A9BC7-DCDA-42E4-B286-2E30A4444DE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5"/>
            <a:ext cx="9144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cap="all" spc="3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5A9BD868-7035-4E52-B307-D77FD41E9E0E}" type="datetimeFigureOut">
              <a:rPr lang="uk-UA"/>
              <a:pPr>
                <a:defRPr/>
              </a:pPr>
              <a:t>18.09.2012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 cap="all" spc="3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BC0DE25-0857-4877-8ED1-54101084C6C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3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90" r:id="rId3"/>
    <p:sldLayoutId id="2147483687" r:id="rId4"/>
    <p:sldLayoutId id="2147483686" r:id="rId5"/>
    <p:sldLayoutId id="2147483685" r:id="rId6"/>
    <p:sldLayoutId id="2147483691" r:id="rId7"/>
    <p:sldLayoutId id="2147483684" r:id="rId8"/>
    <p:sldLayoutId id="2147483683" r:id="rId9"/>
    <p:sldLayoutId id="2147483682" r:id="rId10"/>
    <p:sldLayoutId id="2147483692" r:id="rId11"/>
  </p:sldLayoutIdLst>
  <p:txStyles>
    <p:titleStyle>
      <a:lvl1pPr algn="ctr" rtl="0" eaLnBrk="0" fontAlgn="base" hangingPunct="0">
        <a:spcBef>
          <a:spcPts val="400"/>
        </a:spcBef>
        <a:spcAft>
          <a:spcPct val="0"/>
        </a:spcAft>
        <a:defRPr sz="4400" b="1" kern="1200" cap="all">
          <a:solidFill>
            <a:srgbClr val="404040"/>
          </a:solidFill>
          <a:latin typeface="+mj-lt"/>
          <a:ea typeface="Tunga" pitchFamily="2"/>
          <a:cs typeface="Tunga" pitchFamily="2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sz="4400"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sz="4400"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sz="4400"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sz="4400"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9pPr>
    </p:titleStyle>
    <p:bodyStyle>
      <a:lvl1pPr marL="342900" indent="-342900"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Char char="•"/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Char char="–"/>
        <a:defRPr sz="2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11430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Char char="–"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20574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Char char="»"/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 bwMode="auto">
          <a:xfrm>
            <a:off x="2565400" y="2397125"/>
            <a:ext cx="4013200" cy="1031875"/>
          </a:xfrm>
          <a:noFill/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/>
            <a:r>
              <a:rPr lang="ru-RU" sz="28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Характеристика образу </a:t>
            </a:r>
            <a:r>
              <a:rPr lang="uk-UA" sz="28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Луїзи де </a:t>
            </a:r>
            <a:r>
              <a:rPr lang="uk-UA" sz="2800" cap="none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Реналь</a:t>
            </a:r>
            <a:endParaRPr lang="ru-RU" sz="2800" cap="none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334"/>
    </mc:Choice>
    <mc:Fallback>
      <p:transition advTm="3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95288" y="4799013"/>
            <a:ext cx="8229600" cy="411797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 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Відтак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знову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повернулася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вона до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коханого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,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тепер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уже остаточно. Вона не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може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вже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більше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йти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проти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себе,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своєї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природи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,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натури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. Вона говорить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Жульєнові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: «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Мій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обов’язок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передусім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— бути з тобою».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Останні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дні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вона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була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поруч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із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коханим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.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Життя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без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коханого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для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неї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стало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безглуздим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. І за три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дні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після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страти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Жульєна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пані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де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Реналь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померла,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обіймаючи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своїх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дітей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.</a:t>
            </a:r>
          </a:p>
        </p:txBody>
      </p:sp>
      <p:pic>
        <p:nvPicPr>
          <p:cNvPr id="21506" name="Picture 5" descr="1294067741_krasno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620713"/>
            <a:ext cx="3960812" cy="3014662"/>
          </a:xfrm>
          <a:prstGeom prst="rect">
            <a:avLst/>
          </a:prstGeom>
          <a:noFill/>
          <a:ln w="19050">
            <a:solidFill>
              <a:srgbClr val="687363"/>
            </a:solidFill>
            <a:miter lim="800000"/>
            <a:headEnd/>
            <a:tailEnd/>
          </a:ln>
        </p:spPr>
      </p:pic>
      <p:pic>
        <p:nvPicPr>
          <p:cNvPr id="21507" name="Picture 6" descr="photo-Le-Rouge-et-le-noir-1997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620713"/>
            <a:ext cx="3889375" cy="3005137"/>
          </a:xfrm>
          <a:prstGeom prst="rect">
            <a:avLst/>
          </a:prstGeom>
          <a:noFill/>
          <a:ln w="19050">
            <a:solidFill>
              <a:srgbClr val="687363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01"/>
    </mc:Choice>
    <mc:Fallback>
      <p:transition spd="slow" advTm="15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2248551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620687"/>
            <a:ext cx="6683088" cy="5511825"/>
          </a:xfrm>
          <a:prstGeom prst="rect">
            <a:avLst/>
          </a:prstGeom>
          <a:noFill/>
          <a:ln w="19050">
            <a:solidFill>
              <a:srgbClr val="687363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8"/>
    </mc:Choice>
    <mc:Fallback>
      <p:transition spd="slow" advTm="46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67544" y="1556792"/>
            <a:ext cx="8229600" cy="4117975"/>
          </a:xfrm>
          <a:prstGeom prst="rect">
            <a:avLst/>
          </a:prstGeom>
          <a:noFill/>
        </p:spPr>
        <p:txBody>
          <a:bodyPr>
            <a:prstTxWarp prst="textInflateBottom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Tx/>
              <a:buNone/>
            </a:pPr>
            <a:r>
              <a:rPr lang="ru-RU" sz="2800" dirty="0" smtClean="0">
                <a:solidFill>
                  <a:schemeClr val="accent2"/>
                </a:solidFill>
                <a:latin typeface="Comic Sans MS" pitchFamily="66" charset="0"/>
              </a:rPr>
              <a:t>Над </a:t>
            </a:r>
            <a:r>
              <a:rPr lang="ru-RU" sz="2800" dirty="0" err="1" smtClean="0">
                <a:solidFill>
                  <a:schemeClr val="accent2"/>
                </a:solidFill>
                <a:latin typeface="Comic Sans MS" pitchFamily="66" charset="0"/>
              </a:rPr>
              <a:t>творчою</a:t>
            </a:r>
            <a:r>
              <a:rPr lang="ru-RU" sz="28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  <a:latin typeface="Comic Sans MS" pitchFamily="66" charset="0"/>
              </a:rPr>
              <a:t>роботою</a:t>
            </a:r>
            <a:r>
              <a:rPr lang="ru-RU" sz="2800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ru-RU" sz="2800" dirty="0" err="1" smtClean="0">
                <a:solidFill>
                  <a:schemeClr val="accent2"/>
                </a:solidFill>
                <a:latin typeface="Comic Sans MS" pitchFamily="66" charset="0"/>
              </a:rPr>
              <a:t>працювали</a:t>
            </a:r>
            <a:r>
              <a:rPr lang="ru-RU" sz="2800" dirty="0" smtClean="0">
                <a:solidFill>
                  <a:schemeClr val="accent2"/>
                </a:solidFill>
                <a:latin typeface="Comic Sans MS" pitchFamily="66" charset="0"/>
              </a:rPr>
              <a:t> :</a:t>
            </a:r>
          </a:p>
          <a:p>
            <a:pPr>
              <a:buFontTx/>
              <a:buNone/>
            </a:pPr>
            <a:r>
              <a:rPr lang="uk-UA" sz="2800" dirty="0" err="1" smtClean="0">
                <a:solidFill>
                  <a:srgbClr val="BB85B5"/>
                </a:solidFill>
                <a:latin typeface="Comic Sans MS" pitchFamily="66" charset="0"/>
              </a:rPr>
              <a:t>Шидловська</a:t>
            </a:r>
            <a:r>
              <a:rPr lang="uk-UA" sz="2800" dirty="0" smtClean="0">
                <a:solidFill>
                  <a:srgbClr val="BB85B5"/>
                </a:solidFill>
                <a:latin typeface="Comic Sans MS" pitchFamily="66" charset="0"/>
              </a:rPr>
              <a:t> Юля</a:t>
            </a:r>
          </a:p>
          <a:p>
            <a:pPr>
              <a:buFontTx/>
              <a:buNone/>
            </a:pPr>
            <a:r>
              <a:rPr lang="uk-UA" sz="2800" dirty="0" smtClean="0">
                <a:solidFill>
                  <a:srgbClr val="80A2C0"/>
                </a:solidFill>
                <a:latin typeface="Comic Sans MS" pitchFamily="66" charset="0"/>
              </a:rPr>
              <a:t>Денисюк </a:t>
            </a:r>
            <a:r>
              <a:rPr lang="uk-UA" sz="2800" dirty="0" err="1" smtClean="0">
                <a:solidFill>
                  <a:srgbClr val="80A2C0"/>
                </a:solidFill>
                <a:latin typeface="Comic Sans MS" pitchFamily="66" charset="0"/>
              </a:rPr>
              <a:t>Маша</a:t>
            </a:r>
            <a:endParaRPr lang="uk-UA" sz="2800" dirty="0" smtClean="0">
              <a:solidFill>
                <a:srgbClr val="80A2C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uk-UA" sz="2800" dirty="0" err="1" smtClean="0">
                <a:solidFill>
                  <a:srgbClr val="BC8484"/>
                </a:solidFill>
                <a:latin typeface="Comic Sans MS" pitchFamily="66" charset="0"/>
              </a:rPr>
              <a:t>Омелянюк</a:t>
            </a:r>
            <a:r>
              <a:rPr lang="uk-UA" sz="2800" dirty="0" smtClean="0">
                <a:solidFill>
                  <a:srgbClr val="BC8484"/>
                </a:solidFill>
                <a:latin typeface="Comic Sans MS" pitchFamily="66" charset="0"/>
              </a:rPr>
              <a:t> Артур</a:t>
            </a:r>
          </a:p>
          <a:p>
            <a:pPr>
              <a:buFontTx/>
              <a:buNone/>
            </a:pPr>
            <a:r>
              <a:rPr lang="uk-UA" sz="2800" dirty="0" smtClean="0">
                <a:solidFill>
                  <a:srgbClr val="C7A079"/>
                </a:solidFill>
                <a:latin typeface="Comic Sans MS" pitchFamily="66" charset="0"/>
              </a:rPr>
              <a:t>Костюк Богдан</a:t>
            </a:r>
            <a:endParaRPr lang="ru-RU" sz="2800" dirty="0" smtClean="0">
              <a:solidFill>
                <a:srgbClr val="C7A079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70"/>
    </mc:Choice>
    <mc:Fallback>
      <p:transition spd="slow" advTm="12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539552" y="2132856"/>
            <a:ext cx="8229600" cy="4117975"/>
          </a:xfrm>
          <a:prstGeom prst="rect">
            <a:avLst/>
          </a:prstGeom>
          <a:noFill/>
        </p:spPr>
        <p:txBody>
          <a:bodyPr>
            <a:prstTxWarp prst="textButto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Tx/>
              <a:buNone/>
            </a:pPr>
            <a:r>
              <a:rPr lang="uk-UA" sz="6000" dirty="0" smtClean="0">
                <a:solidFill>
                  <a:schemeClr val="accent2"/>
                </a:solidFill>
                <a:latin typeface="Comic Sans MS" pitchFamily="66" charset="0"/>
              </a:rPr>
              <a:t>ДЯКУЄМО ЗА УВАГУ!</a:t>
            </a:r>
            <a:r>
              <a:rPr lang="uk-UA" sz="6000" dirty="0" smtClean="0">
                <a:solidFill>
                  <a:schemeClr val="accent2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ru-RU" sz="6000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46"/>
    </mc:Choice>
    <mc:Fallback>
      <p:transition spd="slow" advTm="3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 bwMode="auto">
          <a:xfrm>
            <a:off x="2267744" y="3140968"/>
            <a:ext cx="4114800" cy="701675"/>
          </a:xfrm>
          <a:solidFill>
            <a:schemeClr val="tx2"/>
          </a:solidFill>
          <a:ln>
            <a:headEnd/>
            <a:tailEnd/>
          </a:ln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/>
            <a:r>
              <a:rPr lang="uk-UA" sz="1800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ПАНІ ДЕ РЕНАЛЬ</a:t>
            </a:r>
          </a:p>
        </p:txBody>
      </p:sp>
      <p:pic>
        <p:nvPicPr>
          <p:cNvPr id="14338" name="Picture 4" descr="bondarchuk-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135438"/>
            <a:ext cx="3889375" cy="2722562"/>
          </a:xfrm>
          <a:prstGeom prst="rect">
            <a:avLst/>
          </a:prstGeom>
          <a:noFill/>
          <a:ln w="19050">
            <a:solidFill>
              <a:srgbClr val="687363"/>
            </a:solidFill>
            <a:miter lim="800000"/>
            <a:headEnd/>
            <a:tailEnd/>
          </a:ln>
        </p:spPr>
      </p:pic>
      <p:pic>
        <p:nvPicPr>
          <p:cNvPr id="14339" name="Picture 5" descr="medium_e771010f78c43ca8610d5c4df1a10b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15888"/>
            <a:ext cx="3924300" cy="2943225"/>
          </a:xfrm>
          <a:prstGeom prst="rect">
            <a:avLst/>
          </a:prstGeom>
          <a:noFill/>
          <a:ln w="19050">
            <a:solidFill>
              <a:srgbClr val="687363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66"/>
    </mc:Choice>
    <mc:Fallback>
      <p:transition spd="slow" advTm="12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 bwMode="auto">
          <a:ln>
            <a:headEnd/>
            <a:tailEnd/>
          </a:ln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/>
            <a:r>
              <a:rPr lang="uk-UA" sz="1800" cap="none" dirty="0" smtClean="0">
                <a:ln w="50800"/>
                <a:solidFill>
                  <a:schemeClr val="bg1">
                    <a:shade val="50000"/>
                  </a:schemeClr>
                </a:solidFill>
                <a:latin typeface="Wide Latin" pitchFamily="18" charset="0"/>
              </a:rPr>
              <a:t>ОСНОВНІ РИСИ ХАРАКТЕРУ</a:t>
            </a:r>
          </a:p>
        </p:txBody>
      </p:sp>
      <p:sp>
        <p:nvSpPr>
          <p:cNvPr id="4" name="Стрелка вниз 3"/>
          <p:cNvSpPr/>
          <p:nvPr/>
        </p:nvSpPr>
        <p:spPr>
          <a:xfrm rot="19923232">
            <a:off x="6578600" y="1874838"/>
            <a:ext cx="484188" cy="1309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5" name="Стрелка вниз 4"/>
          <p:cNvSpPr/>
          <p:nvPr/>
        </p:nvSpPr>
        <p:spPr>
          <a:xfrm rot="1640406">
            <a:off x="1944688" y="1979613"/>
            <a:ext cx="485775" cy="1222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" name="Стрелка вниз 5"/>
          <p:cNvSpPr/>
          <p:nvPr/>
        </p:nvSpPr>
        <p:spPr>
          <a:xfrm rot="638683">
            <a:off x="3157538" y="2205038"/>
            <a:ext cx="485775" cy="1387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>
            <a:off x="4211638" y="2146300"/>
            <a:ext cx="484187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 rot="4475487">
            <a:off x="1552575" y="1347788"/>
            <a:ext cx="485775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 rot="17238205">
            <a:off x="7058819" y="1346994"/>
            <a:ext cx="485775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Стрелка вниз 11"/>
          <p:cNvSpPr/>
          <p:nvPr/>
        </p:nvSpPr>
        <p:spPr>
          <a:xfrm rot="20434407">
            <a:off x="5507038" y="2244725"/>
            <a:ext cx="484187" cy="1506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5369" name="Прямоугольник 12"/>
          <p:cNvSpPr>
            <a:spLocks noChangeArrowheads="1"/>
          </p:cNvSpPr>
          <p:nvPr/>
        </p:nvSpPr>
        <p:spPr bwMode="auto">
          <a:xfrm>
            <a:off x="3911600" y="3224213"/>
            <a:ext cx="1050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uk-UA" dirty="0">
                <a:solidFill>
                  <a:srgbClr val="80A2C0"/>
                </a:solidFill>
                <a:latin typeface="Constantia" pitchFamily="18" charset="0"/>
              </a:rPr>
              <a:t>розумна</a:t>
            </a:r>
          </a:p>
        </p:txBody>
      </p:sp>
      <p:sp>
        <p:nvSpPr>
          <p:cNvPr id="15370" name="Прямоугольник 13"/>
          <p:cNvSpPr>
            <a:spLocks noChangeArrowheads="1"/>
          </p:cNvSpPr>
          <p:nvPr/>
        </p:nvSpPr>
        <p:spPr bwMode="auto">
          <a:xfrm>
            <a:off x="2749550" y="3641725"/>
            <a:ext cx="111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uk-UA" dirty="0">
                <a:solidFill>
                  <a:srgbClr val="607044"/>
                </a:solidFill>
                <a:latin typeface="Constantia" pitchFamily="18" charset="0"/>
              </a:rPr>
              <a:t>кмітлива</a:t>
            </a:r>
          </a:p>
        </p:txBody>
      </p:sp>
      <p:sp>
        <p:nvSpPr>
          <p:cNvPr id="15371" name="Прямоугольник 14"/>
          <p:cNvSpPr>
            <a:spLocks noChangeArrowheads="1"/>
          </p:cNvSpPr>
          <p:nvPr/>
        </p:nvSpPr>
        <p:spPr bwMode="auto">
          <a:xfrm>
            <a:off x="95250" y="1846263"/>
            <a:ext cx="1163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uk-UA" dirty="0">
                <a:solidFill>
                  <a:srgbClr val="9DB888"/>
                </a:solidFill>
                <a:latin typeface="Constantia" pitchFamily="18" charset="0"/>
              </a:rPr>
              <a:t>емоційна</a:t>
            </a:r>
          </a:p>
        </p:txBody>
      </p:sp>
      <p:sp>
        <p:nvSpPr>
          <p:cNvPr id="15372" name="Прямоугольник 15"/>
          <p:cNvSpPr>
            <a:spLocks noChangeArrowheads="1"/>
          </p:cNvSpPr>
          <p:nvPr/>
        </p:nvSpPr>
        <p:spPr bwMode="auto">
          <a:xfrm>
            <a:off x="5580063" y="3716338"/>
            <a:ext cx="94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uk-UA" dirty="0">
                <a:solidFill>
                  <a:srgbClr val="C7A079"/>
                </a:solidFill>
                <a:latin typeface="Constantia" pitchFamily="18" charset="0"/>
              </a:rPr>
              <a:t>боязка</a:t>
            </a:r>
            <a:r>
              <a:rPr lang="uk-UA" dirty="0">
                <a:latin typeface="Constantia" pitchFamily="18" charset="0"/>
              </a:rPr>
              <a:t> </a:t>
            </a:r>
          </a:p>
        </p:txBody>
      </p:sp>
      <p:sp>
        <p:nvSpPr>
          <p:cNvPr id="15373" name="Прямоугольник 16"/>
          <p:cNvSpPr>
            <a:spLocks noChangeArrowheads="1"/>
          </p:cNvSpPr>
          <p:nvPr/>
        </p:nvSpPr>
        <p:spPr bwMode="auto">
          <a:xfrm>
            <a:off x="677863" y="3286125"/>
            <a:ext cx="15808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uk-UA" smtClean="0">
                <a:solidFill>
                  <a:srgbClr val="BB85B5"/>
                </a:solidFill>
                <a:latin typeface="Constantia" pitchFamily="18" charset="0"/>
              </a:rPr>
              <a:t>сором’язлива</a:t>
            </a:r>
            <a:endParaRPr lang="uk-UA" dirty="0">
              <a:solidFill>
                <a:srgbClr val="BB85B5"/>
              </a:solidFill>
              <a:latin typeface="Constantia" pitchFamily="18" charset="0"/>
            </a:endParaRPr>
          </a:p>
        </p:txBody>
      </p:sp>
      <p:sp>
        <p:nvSpPr>
          <p:cNvPr id="15374" name="Прямоугольник 17"/>
          <p:cNvSpPr>
            <a:spLocks noChangeArrowheads="1"/>
          </p:cNvSpPr>
          <p:nvPr/>
        </p:nvSpPr>
        <p:spPr bwMode="auto">
          <a:xfrm>
            <a:off x="7762875" y="1936750"/>
            <a:ext cx="8985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uk-UA" dirty="0">
                <a:solidFill>
                  <a:srgbClr val="BC8484"/>
                </a:solidFill>
                <a:latin typeface="Constantia" pitchFamily="18" charset="0"/>
              </a:rPr>
              <a:t>проста</a:t>
            </a:r>
          </a:p>
        </p:txBody>
      </p:sp>
      <p:sp>
        <p:nvSpPr>
          <p:cNvPr id="15375" name="Прямоугольник 18"/>
          <p:cNvSpPr>
            <a:spLocks noChangeArrowheads="1"/>
          </p:cNvSpPr>
          <p:nvPr/>
        </p:nvSpPr>
        <p:spPr bwMode="auto">
          <a:xfrm>
            <a:off x="6762750" y="3221038"/>
            <a:ext cx="86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uk-UA" dirty="0">
                <a:solidFill>
                  <a:srgbClr val="687363"/>
                </a:solidFill>
                <a:latin typeface="Constantia" pitchFamily="18" charset="0"/>
              </a:rPr>
              <a:t>наївна</a:t>
            </a:r>
          </a:p>
        </p:txBody>
      </p:sp>
      <p:sp>
        <p:nvSpPr>
          <p:cNvPr id="15376" name="Text Box 17"/>
          <p:cNvSpPr txBox="1">
            <a:spLocks noChangeArrowheads="1"/>
          </p:cNvSpPr>
          <p:nvPr/>
        </p:nvSpPr>
        <p:spPr bwMode="auto">
          <a:xfrm>
            <a:off x="1835150" y="5068888"/>
            <a:ext cx="7108293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◊  </a:t>
            </a:r>
            <a:r>
              <a:rPr lang="ru-RU" sz="2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Її</a:t>
            </a:r>
            <a:r>
              <a:rPr lang="ru-RU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2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серце</a:t>
            </a:r>
            <a:r>
              <a:rPr lang="ru-RU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2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було</a:t>
            </a:r>
            <a:r>
              <a:rPr lang="ru-RU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2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вільне</a:t>
            </a:r>
            <a:r>
              <a:rPr lang="ru-RU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2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від</a:t>
            </a:r>
            <a:r>
              <a:rPr lang="ru-RU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кокетства. </a:t>
            </a:r>
          </a:p>
          <a:p>
            <a:r>
              <a:rPr lang="ru-RU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◊ Вона любила </a:t>
            </a:r>
            <a:r>
              <a:rPr lang="ru-RU" sz="2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самоту</a:t>
            </a:r>
            <a:r>
              <a:rPr lang="ru-RU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.</a:t>
            </a:r>
          </a:p>
          <a:p>
            <a:r>
              <a:rPr lang="ru-RU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◊</a:t>
            </a:r>
            <a:r>
              <a:rPr lang="uk-UA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Любила </a:t>
            </a:r>
            <a:r>
              <a:rPr lang="ru-RU" sz="2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походжати</a:t>
            </a:r>
            <a:r>
              <a:rPr lang="ru-RU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по </a:t>
            </a:r>
            <a:r>
              <a:rPr lang="ru-RU" sz="2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своєму</a:t>
            </a:r>
            <a:r>
              <a:rPr lang="ru-RU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2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чудовому</a:t>
            </a:r>
            <a:r>
              <a:rPr lang="ru-RU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саду.</a:t>
            </a:r>
          </a:p>
          <a:p>
            <a:r>
              <a:rPr lang="ru-RU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◊</a:t>
            </a:r>
            <a:r>
              <a:rPr lang="uk-UA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2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Ухилялася</a:t>
            </a:r>
            <a:r>
              <a:rPr lang="ru-RU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2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від</a:t>
            </a:r>
            <a:r>
              <a:rPr lang="ru-RU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2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розваг</a:t>
            </a:r>
            <a:r>
              <a:rPr lang="ru-RU" sz="2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.</a:t>
            </a:r>
          </a:p>
          <a:p>
            <a:endParaRPr lang="ru-RU" sz="2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Wide Lati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28"/>
    </mc:Choice>
    <mc:Fallback>
      <p:transition spd="slow" advTm="28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5369" grpId="0"/>
      <p:bldP spid="15370" grpId="0"/>
      <p:bldP spid="15371" grpId="0"/>
      <p:bldP spid="15372" grpId="0"/>
      <p:bldP spid="15373" grpId="0"/>
      <p:bldP spid="15374" grpId="0"/>
      <p:bldP spid="15375" grpId="0"/>
      <p:bldP spid="153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205038"/>
            <a:ext cx="4876800" cy="3714750"/>
          </a:xfrm>
          <a:prstGeom prst="rect">
            <a:avLst/>
          </a:prstGeom>
          <a:noFill/>
          <a:ln w="19050">
            <a:solidFill>
              <a:srgbClr val="687363"/>
            </a:solidFill>
            <a:miter lim="800000"/>
            <a:headEnd/>
            <a:tailEnd/>
          </a:ln>
        </p:spPr>
      </p:pic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179388" y="115888"/>
            <a:ext cx="89646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На початку роману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пані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де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Реналь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на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вигляд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можна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було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дати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років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тридцять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, але вона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була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ще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дуже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миловидна.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Висока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,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ставна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жінка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, вона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була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колись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першою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красунею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на всю округу.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54"/>
    </mc:Choice>
    <mc:Fallback>
      <p:transition spd="slow" advTm="9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611188" y="5373688"/>
            <a:ext cx="8229600" cy="411797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Заміж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її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видали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в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шістнадцять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років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за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літнього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вже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пана де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Реналя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. </a:t>
            </a:r>
          </a:p>
        </p:txBody>
      </p:sp>
      <p:pic>
        <p:nvPicPr>
          <p:cNvPr id="17410" name="Picture 4" descr="216667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765175"/>
            <a:ext cx="5545137" cy="3881438"/>
          </a:xfrm>
          <a:prstGeom prst="rect">
            <a:avLst/>
          </a:prstGeom>
          <a:noFill/>
          <a:ln w="19050">
            <a:solidFill>
              <a:srgbClr val="687363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67"/>
    </mc:Choice>
    <mc:Fallback>
      <p:transition spd="slow" advTm="8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539750" y="404813"/>
            <a:ext cx="8229600" cy="411797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Життя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пані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де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Реналь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було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присвячене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чоловікові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й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дітям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</a:p>
        </p:txBody>
      </p:sp>
      <p:pic>
        <p:nvPicPr>
          <p:cNvPr id="18434" name="Picture 4" descr="12717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916113"/>
            <a:ext cx="5257800" cy="4532312"/>
          </a:xfrm>
          <a:prstGeom prst="rect">
            <a:avLst/>
          </a:prstGeom>
          <a:noFill/>
          <a:ln w="38100">
            <a:solidFill>
              <a:srgbClr val="687363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43"/>
    </mc:Choice>
    <mc:Fallback>
      <p:transition spd="slow" advTm="8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539750" y="333375"/>
            <a:ext cx="8229600" cy="411797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Коли в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її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маєтку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з'являється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нова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людина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— гувернер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її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дітей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досить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-таки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миловидний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юнак, в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її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душі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виникло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нове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почуття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–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кохання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9458" name="Picture 4" descr="2313363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5020">
            <a:off x="179388" y="1700213"/>
            <a:ext cx="3600450" cy="3240087"/>
          </a:xfrm>
          <a:prstGeom prst="rect">
            <a:avLst/>
          </a:prstGeom>
          <a:noFill/>
          <a:ln w="28575">
            <a:solidFill>
              <a:srgbClr val="687363"/>
            </a:solidFill>
            <a:miter lim="800000"/>
            <a:headEnd/>
            <a:tailEnd/>
          </a:ln>
        </p:spPr>
      </p:pic>
      <p:pic>
        <p:nvPicPr>
          <p:cNvPr id="19459" name="Picture 5" descr="photo-Le-Rouge-et-le-noir-1997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6248">
            <a:off x="4643438" y="3284538"/>
            <a:ext cx="4248150" cy="3282950"/>
          </a:xfrm>
          <a:prstGeom prst="rect">
            <a:avLst/>
          </a:prstGeom>
          <a:noFill/>
          <a:ln w="28575">
            <a:solidFill>
              <a:srgbClr val="687363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67"/>
    </mc:Choice>
    <mc:Fallback>
      <p:transition spd="slow" advTm="11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groups_13112255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404813"/>
            <a:ext cx="4260850" cy="5995987"/>
          </a:xfrm>
          <a:prstGeom prst="rect">
            <a:avLst/>
          </a:prstGeom>
          <a:noFill/>
          <a:ln w="28575">
            <a:solidFill>
              <a:srgbClr val="687363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33"/>
    </mc:Choice>
    <mc:Fallback>
      <p:transition spd="slow" advTm="6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539750" y="4508500"/>
            <a:ext cx="8229600" cy="411797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/>
              <a:contourClr>
                <a:srgbClr val="DDDDDD"/>
              </a:contourClr>
            </a:sp3d>
          </a:bodyPr>
          <a:lstStyle/>
          <a:p>
            <a:pPr marL="0" indent="0" eaLnBrk="1" hangingPunct="1">
              <a:buFontTx/>
              <a:buNone/>
              <a:defRPr/>
            </a:pP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Пані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де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Реналь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перебуває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весь час у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душевній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напрузі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, у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ній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боряться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дві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сили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—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природне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почуття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,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прагнення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до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щастя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і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почуття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обов’язку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стосовно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родини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,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чоловіка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,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нав’язане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суспільством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,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цивілізацією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,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релігією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. Коли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захворів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її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син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Ксав’є-Станіслав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, вона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сприймає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хворобу як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покарання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Бога за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подружню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невірність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Мабуть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, в одну з таких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хвилин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лютого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каяття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вона, з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намови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абата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Кастанеда, і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відіслала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маркізові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де Ла-Молю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відгук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про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поведінку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Сореля,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що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відіграв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таку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фатальну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роль у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долі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Жульєна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. 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  <a:r>
              <a:rPr lang="ru-RU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Wide Latin" pitchFamily="18" charset="0"/>
              </a:rPr>
              <a:t> </a:t>
            </a:r>
          </a:p>
        </p:txBody>
      </p:sp>
      <p:pic>
        <p:nvPicPr>
          <p:cNvPr id="20482" name="Picture 4" descr="0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549275"/>
            <a:ext cx="4572000" cy="3429000"/>
          </a:xfrm>
          <a:prstGeom prst="rect">
            <a:avLst/>
          </a:prstGeom>
          <a:noFill/>
          <a:ln w="19050">
            <a:solidFill>
              <a:srgbClr val="687363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86"/>
    </mc:Choice>
    <mc:Fallback>
      <p:transition spd="slow" advTm="17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5|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|1.8|1.7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8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8|0.8|0.7|0.7|0.7|0.8|0.7|0.9|2|1.7|1.7|1.9|2|1.9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5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|3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176</TotalTime>
  <Words>195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BlackTie</vt:lpstr>
      <vt:lpstr>Характеристика образу Луїзи де Реналь</vt:lpstr>
      <vt:lpstr>ПАНІ ДЕ РЕНАЛЬ</vt:lpstr>
      <vt:lpstr>ОСНОВНІ РИСИ ХАРАКТЕРУ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2012-09-18T13:22:52Z</dcterms:created>
  <dcterms:modified xsi:type="dcterms:W3CDTF">2012-09-18T16:47:27Z</dcterms:modified>
</cp:coreProperties>
</file>