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271" y="188640"/>
            <a:ext cx="5975465" cy="4680520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646378" y="5136116"/>
            <a:ext cx="7851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Караваджо</a:t>
            </a:r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 «Лютняр»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378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484784"/>
            <a:ext cx="49685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 </a:t>
            </a:r>
            <a:r>
              <a:rPr lang="ru-RU" b="1" dirty="0" err="1" smtClean="0"/>
              <a:t>Лютняр</a:t>
            </a:r>
            <a:r>
              <a:rPr lang="ru-RU" dirty="0"/>
              <a:t> »- одна з </a:t>
            </a:r>
            <a:r>
              <a:rPr lang="ru-RU" dirty="0" err="1"/>
              <a:t>ранніх</a:t>
            </a:r>
            <a:r>
              <a:rPr lang="ru-RU" dirty="0"/>
              <a:t> картин </a:t>
            </a:r>
            <a:r>
              <a:rPr lang="ru-RU" dirty="0" smtClean="0"/>
              <a:t>Караваджо, </a:t>
            </a:r>
            <a:r>
              <a:rPr lang="ru-RU" dirty="0"/>
              <a:t>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позував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улюбленець</a:t>
            </a:r>
            <a:r>
              <a:rPr lang="ru-RU" dirty="0"/>
              <a:t> </a:t>
            </a:r>
            <a:r>
              <a:rPr lang="ru-RU" dirty="0" err="1"/>
              <a:t>Маріо</a:t>
            </a:r>
            <a:r>
              <a:rPr lang="ru-RU" dirty="0"/>
              <a:t> </a:t>
            </a:r>
            <a:r>
              <a:rPr lang="ru-RU" dirty="0" err="1" smtClean="0"/>
              <a:t>Мінніті</a:t>
            </a:r>
            <a:r>
              <a:rPr lang="ru-RU" dirty="0" smtClean="0"/>
              <a:t>.</a:t>
            </a:r>
            <a:r>
              <a:rPr lang="ru-RU" dirty="0"/>
              <a:t> В роботах </a:t>
            </a:r>
            <a:r>
              <a:rPr lang="ru-RU" dirty="0" err="1"/>
              <a:t>цього</a:t>
            </a:r>
            <a:r>
              <a:rPr lang="ru-RU" dirty="0"/>
              <a:t> циклу </a:t>
            </a:r>
            <a:r>
              <a:rPr lang="ru-RU" dirty="0" err="1"/>
              <a:t>любовне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символічно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через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плодів</a:t>
            </a:r>
            <a:r>
              <a:rPr lang="ru-RU" dirty="0"/>
              <a:t> (як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запрошують</a:t>
            </a:r>
            <a:r>
              <a:rPr lang="ru-RU" dirty="0"/>
              <a:t> </a:t>
            </a:r>
            <a:r>
              <a:rPr lang="ru-RU" dirty="0" err="1"/>
              <a:t>глядача</a:t>
            </a:r>
            <a:r>
              <a:rPr lang="ru-RU" dirty="0"/>
              <a:t> </a:t>
            </a:r>
            <a:r>
              <a:rPr lang="ru-RU" dirty="0" err="1"/>
              <a:t>насолодитися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смаком) і </a:t>
            </a:r>
            <a:r>
              <a:rPr lang="ru-RU" dirty="0" err="1"/>
              <a:t>музичних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(</a:t>
            </a:r>
            <a:r>
              <a:rPr lang="ru-RU" dirty="0" err="1"/>
              <a:t>музика</a:t>
            </a:r>
            <a:r>
              <a:rPr lang="ru-RU" dirty="0"/>
              <a:t> як символ </a:t>
            </a:r>
            <a:r>
              <a:rPr lang="ru-RU" dirty="0" err="1" smtClean="0"/>
              <a:t>швидкоплинної</a:t>
            </a:r>
            <a:r>
              <a:rPr lang="ru-RU" dirty="0" smtClean="0"/>
              <a:t> </a:t>
            </a:r>
            <a:r>
              <a:rPr lang="ru-RU" dirty="0" err="1"/>
              <a:t>чуттєвої</a:t>
            </a:r>
            <a:r>
              <a:rPr lang="ru-RU" dirty="0"/>
              <a:t> насолоди</a:t>
            </a:r>
            <a:r>
              <a:rPr lang="ru-RU" dirty="0" smtClean="0"/>
              <a:t>).</a:t>
            </a:r>
            <a:r>
              <a:rPr lang="ru-RU" dirty="0"/>
              <a:t> Сам художник </a:t>
            </a:r>
            <a:r>
              <a:rPr lang="ru-RU" dirty="0" err="1"/>
              <a:t>вважав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Лютняра</a:t>
            </a:r>
            <a:r>
              <a:rPr lang="ru-RU" dirty="0" smtClean="0"/>
              <a:t>»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вдалим</a:t>
            </a:r>
            <a:r>
              <a:rPr lang="ru-RU" dirty="0" smtClean="0"/>
              <a:t> фрагментом </a:t>
            </a:r>
            <a:r>
              <a:rPr lang="ru-RU" dirty="0" err="1" smtClean="0"/>
              <a:t>живопису</a:t>
            </a:r>
            <a:r>
              <a:rPr lang="ru-RU" dirty="0" smtClean="0"/>
              <a:t>.</a:t>
            </a:r>
          </a:p>
          <a:p>
            <a:r>
              <a:rPr lang="ru-RU" dirty="0"/>
              <a:t>Картина </a:t>
            </a:r>
            <a:r>
              <a:rPr lang="ru-RU" dirty="0" err="1"/>
              <a:t>існує</a:t>
            </a:r>
            <a:r>
              <a:rPr lang="ru-RU" dirty="0"/>
              <a:t> в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версіях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в </a:t>
            </a:r>
            <a:r>
              <a:rPr lang="ru-RU" dirty="0" err="1" smtClean="0"/>
              <a:t>Ермітажі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err="1"/>
              <a:t>музеї</a:t>
            </a:r>
            <a:r>
              <a:rPr lang="ru-RU" dirty="0"/>
              <a:t> </a:t>
            </a:r>
            <a:r>
              <a:rPr lang="ru-RU" dirty="0" err="1"/>
              <a:t>Метрополітен</a:t>
            </a:r>
            <a:r>
              <a:rPr lang="ru-RU" dirty="0"/>
              <a:t> і в </a:t>
            </a:r>
            <a:r>
              <a:rPr lang="ru-RU" dirty="0" err="1"/>
              <a:t>англійській</a:t>
            </a:r>
            <a:r>
              <a:rPr lang="ru-RU" dirty="0"/>
              <a:t> </a:t>
            </a:r>
            <a:r>
              <a:rPr lang="ru-RU" dirty="0" err="1"/>
              <a:t>садибі</a:t>
            </a:r>
            <a:r>
              <a:rPr lang="ru-RU" dirty="0"/>
              <a:t> </a:t>
            </a:r>
            <a:r>
              <a:rPr lang="ru-RU" dirty="0" err="1" smtClean="0"/>
              <a:t>Бадмінтон-хаус</a:t>
            </a:r>
            <a:r>
              <a:rPr lang="ru-RU" dirty="0" smtClean="0"/>
              <a:t>.</a:t>
            </a:r>
            <a:r>
              <a:rPr lang="ru-RU" dirty="0"/>
              <a:t> З них </a:t>
            </a:r>
            <a:r>
              <a:rPr lang="ru-RU" dirty="0" smtClean="0"/>
              <a:t>до </a:t>
            </a:r>
            <a:r>
              <a:rPr lang="ru-RU" dirty="0" err="1" smtClean="0"/>
              <a:t>недавнього</a:t>
            </a:r>
            <a:r>
              <a:rPr lang="ru-RU" dirty="0" smtClean="0"/>
              <a:t> часу </a:t>
            </a:r>
            <a:r>
              <a:rPr lang="ru-RU" dirty="0" err="1"/>
              <a:t>загальновизнаним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авторство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ермітажного</a:t>
            </a:r>
            <a:r>
              <a:rPr lang="ru-RU" dirty="0"/>
              <a:t> полотна; Зараз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авторської</a:t>
            </a:r>
            <a:r>
              <a:rPr lang="ru-RU" dirty="0"/>
              <a:t> </a:t>
            </a:r>
            <a:r>
              <a:rPr lang="ru-RU" dirty="0" err="1"/>
              <a:t>версією</a:t>
            </a:r>
            <a:r>
              <a:rPr lang="ru-RU" dirty="0"/>
              <a:t> сюжету </a:t>
            </a:r>
            <a:r>
              <a:rPr lang="ru-RU" dirty="0" err="1"/>
              <a:t>вважається</a:t>
            </a:r>
            <a:r>
              <a:rPr lang="ru-RU" dirty="0"/>
              <a:t> полотно в </a:t>
            </a:r>
            <a:r>
              <a:rPr lang="ru-RU" dirty="0" smtClean="0"/>
              <a:t>Нью-Йорку.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72816"/>
            <a:ext cx="3503446" cy="4653136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67743" y="-3843808"/>
            <a:ext cx="4320479" cy="3384186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7242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15221 L -1.38889E-6 0.215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xit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1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6341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Історія створення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484784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Картина </a:t>
            </a:r>
            <a:r>
              <a:rPr lang="ru-RU" dirty="0" err="1"/>
              <a:t>була</a:t>
            </a:r>
            <a:r>
              <a:rPr lang="ru-RU" dirty="0"/>
              <a:t> створена 1595 року на </a:t>
            </a:r>
            <a:r>
              <a:rPr lang="ru-RU" dirty="0" err="1"/>
              <a:t>замовлення</a:t>
            </a:r>
            <a:r>
              <a:rPr lang="ru-RU" dirty="0"/>
              <a:t> </a:t>
            </a:r>
            <a:r>
              <a:rPr lang="ru-RU" dirty="0" err="1"/>
              <a:t>високопоставленого</a:t>
            </a:r>
            <a:r>
              <a:rPr lang="ru-RU" dirty="0"/>
              <a:t> покровителя Караваджо кардинала Франческо </a:t>
            </a:r>
            <a:r>
              <a:rPr lang="ru-RU" dirty="0" err="1"/>
              <a:t>Марії</a:t>
            </a:r>
            <a:r>
              <a:rPr lang="ru-RU" dirty="0"/>
              <a:t> </a:t>
            </a:r>
            <a:r>
              <a:rPr lang="ru-RU" dirty="0" err="1"/>
              <a:t>Борбон</a:t>
            </a:r>
            <a:r>
              <a:rPr lang="ru-RU" dirty="0"/>
              <a:t> </a:t>
            </a:r>
            <a:r>
              <a:rPr lang="ru-RU" dirty="0" err="1"/>
              <a:t>дель</a:t>
            </a:r>
            <a:r>
              <a:rPr lang="ru-RU" dirty="0"/>
              <a:t> </a:t>
            </a:r>
            <a:r>
              <a:rPr lang="ru-RU" dirty="0" smtClean="0"/>
              <a:t>Монте,</a:t>
            </a:r>
            <a:r>
              <a:rPr lang="ru-RU" dirty="0"/>
              <a:t> </a:t>
            </a:r>
            <a:r>
              <a:rPr lang="ru-RU" dirty="0" smtClean="0"/>
              <a:t>в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smtClean="0"/>
              <a:t>художник </a:t>
            </a:r>
            <a:r>
              <a:rPr lang="ru-RU" dirty="0"/>
              <a:t>прожив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 </a:t>
            </a:r>
            <a:r>
              <a:rPr lang="ru-RU" dirty="0" smtClean="0"/>
              <a:t>Першу </a:t>
            </a:r>
            <a:r>
              <a:rPr lang="ru-RU" dirty="0" err="1"/>
              <a:t>версію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Лютняра</a:t>
            </a:r>
            <a:r>
              <a:rPr lang="ru-RU" dirty="0" smtClean="0"/>
              <a:t>» </a:t>
            </a:r>
            <a:r>
              <a:rPr lang="ru-RU" dirty="0"/>
              <a:t>купив у </a:t>
            </a:r>
            <a:r>
              <a:rPr lang="ru-RU" dirty="0" smtClean="0"/>
              <a:t>Монте </a:t>
            </a:r>
            <a:r>
              <a:rPr lang="ru-RU" dirty="0" err="1"/>
              <a:t>його</a:t>
            </a:r>
            <a:r>
              <a:rPr lang="ru-RU" dirty="0"/>
              <a:t> друг, </a:t>
            </a:r>
            <a:r>
              <a:rPr lang="ru-RU" dirty="0" err="1"/>
              <a:t>банкір</a:t>
            </a:r>
            <a:r>
              <a:rPr lang="ru-RU" dirty="0"/>
              <a:t> і </a:t>
            </a:r>
            <a:r>
              <a:rPr lang="ru-RU" dirty="0" err="1"/>
              <a:t>колекціонер</a:t>
            </a:r>
            <a:r>
              <a:rPr lang="ru-RU" dirty="0"/>
              <a:t> </a:t>
            </a:r>
            <a:r>
              <a:rPr lang="ru-RU" dirty="0" err="1"/>
              <a:t>Вінченцо</a:t>
            </a:r>
            <a:r>
              <a:rPr lang="ru-RU" dirty="0"/>
              <a:t> </a:t>
            </a:r>
            <a:r>
              <a:rPr lang="ru-RU" dirty="0" err="1" smtClean="0"/>
              <a:t>Джустініані</a:t>
            </a:r>
            <a:r>
              <a:rPr lang="ru-RU" dirty="0" smtClean="0"/>
              <a:t>.</a:t>
            </a:r>
            <a:r>
              <a:rPr lang="ru-RU" dirty="0"/>
              <a:t> У 1808 </a:t>
            </a:r>
            <a:r>
              <a:rPr lang="ru-RU" dirty="0" err="1"/>
              <a:t>році</a:t>
            </a:r>
            <a:r>
              <a:rPr lang="ru-RU" dirty="0"/>
              <a:t> в </a:t>
            </a:r>
            <a:r>
              <a:rPr lang="ru-RU" dirty="0" err="1"/>
              <a:t>Парижі</a:t>
            </a:r>
            <a:r>
              <a:rPr lang="ru-RU" dirty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/>
              <a:t>виставлено</a:t>
            </a:r>
            <a:r>
              <a:rPr lang="ru-RU" dirty="0"/>
              <a:t> на продаж. </a:t>
            </a:r>
            <a:r>
              <a:rPr lang="ru-RU" dirty="0" err="1"/>
              <a:t>Ще</a:t>
            </a:r>
            <a:r>
              <a:rPr lang="ru-RU" dirty="0"/>
              <a:t> до початку </a:t>
            </a:r>
            <a:r>
              <a:rPr lang="ru-RU" dirty="0" err="1" smtClean="0"/>
              <a:t>аукціону</a:t>
            </a:r>
            <a:r>
              <a:rPr lang="ru-RU" dirty="0" smtClean="0"/>
              <a:t> </a:t>
            </a:r>
            <a:r>
              <a:rPr lang="ru-RU" dirty="0"/>
              <a:t>директор </a:t>
            </a:r>
            <a:r>
              <a:rPr lang="ru-RU" dirty="0" smtClean="0"/>
              <a:t>Лувра, </a:t>
            </a:r>
            <a:r>
              <a:rPr lang="ru-RU" dirty="0"/>
              <a:t>на </a:t>
            </a:r>
            <a:r>
              <a:rPr lang="ru-RU" dirty="0" err="1"/>
              <a:t>прохання</a:t>
            </a:r>
            <a:r>
              <a:rPr lang="ru-RU" dirty="0"/>
              <a:t> 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ru-RU" dirty="0" smtClean="0"/>
              <a:t>I,</a:t>
            </a:r>
            <a:r>
              <a:rPr lang="ru-RU" dirty="0"/>
              <a:t> </a:t>
            </a:r>
            <a:r>
              <a:rPr lang="ru-RU" dirty="0" err="1"/>
              <a:t>придбав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картину для </a:t>
            </a:r>
            <a:r>
              <a:rPr lang="ru-RU" dirty="0" err="1"/>
              <a:t>Ермітажу</a:t>
            </a:r>
            <a:r>
              <a:rPr lang="ru-RU" dirty="0"/>
              <a:t>. Перший </a:t>
            </a:r>
            <a:r>
              <a:rPr lang="ru-RU" dirty="0" err="1"/>
              <a:t>біограф</a:t>
            </a:r>
            <a:r>
              <a:rPr lang="ru-RU" dirty="0"/>
              <a:t> Караваджо </a:t>
            </a:r>
            <a:r>
              <a:rPr lang="ru-RU" dirty="0" err="1"/>
              <a:t>Беллорі</a:t>
            </a:r>
            <a:r>
              <a:rPr lang="ru-RU" dirty="0"/>
              <a:t> </a:t>
            </a:r>
            <a:r>
              <a:rPr lang="ru-RU" dirty="0" err="1"/>
              <a:t>стверджував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полотні</a:t>
            </a:r>
            <a:r>
              <a:rPr lang="ru-RU" dirty="0"/>
              <a:t> </a:t>
            </a:r>
            <a:r>
              <a:rPr lang="ru-RU" dirty="0" err="1"/>
              <a:t>зображена</a:t>
            </a:r>
            <a:r>
              <a:rPr lang="ru-RU" dirty="0"/>
              <a:t> </a:t>
            </a:r>
            <a:r>
              <a:rPr lang="ru-RU" dirty="0" err="1"/>
              <a:t>дівчина</a:t>
            </a:r>
            <a:r>
              <a:rPr lang="ru-RU" dirty="0"/>
              <a:t>. 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Беллорі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введений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жіночним</a:t>
            </a:r>
            <a:r>
              <a:rPr lang="ru-RU" dirty="0"/>
              <a:t> видом юнака. В </a:t>
            </a:r>
            <a:r>
              <a:rPr lang="ru-RU" dirty="0" err="1"/>
              <a:t>Ермітажі</a:t>
            </a:r>
            <a:r>
              <a:rPr lang="ru-RU" dirty="0"/>
              <a:t> картина </a:t>
            </a:r>
            <a:r>
              <a:rPr lang="ru-RU" dirty="0" err="1"/>
              <a:t>довгий</a:t>
            </a:r>
            <a:r>
              <a:rPr lang="ru-RU" dirty="0"/>
              <a:t> час </a:t>
            </a:r>
            <a:r>
              <a:rPr lang="ru-RU" dirty="0" err="1"/>
              <a:t>експонувалася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 smtClean="0"/>
              <a:t>Лютнярка</a:t>
            </a:r>
            <a:r>
              <a:rPr lang="ru-RU" dirty="0" smtClean="0"/>
              <a:t>».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версія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«Юнак з </a:t>
            </a:r>
            <a:r>
              <a:rPr lang="ru-RU" dirty="0" smtClean="0"/>
              <a:t>лютнею» </a:t>
            </a:r>
            <a:r>
              <a:rPr lang="ru-RU" dirty="0"/>
              <a:t>- </a:t>
            </a:r>
            <a:r>
              <a:rPr lang="ru-RU" dirty="0" err="1"/>
              <a:t>портретне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 smtClean="0"/>
              <a:t>Галлуса</a:t>
            </a:r>
            <a:r>
              <a:rPr lang="ru-RU" dirty="0" smtClean="0"/>
              <a:t>, </a:t>
            </a:r>
            <a:r>
              <a:rPr lang="ru-RU" dirty="0" err="1"/>
              <a:t>міланського</a:t>
            </a:r>
            <a:r>
              <a:rPr lang="ru-RU" dirty="0"/>
              <a:t> </a:t>
            </a:r>
            <a:r>
              <a:rPr lang="ru-RU" dirty="0" err="1"/>
              <a:t>музиканта</a:t>
            </a:r>
            <a:r>
              <a:rPr lang="ru-RU" dirty="0"/>
              <a:t>, </a:t>
            </a:r>
            <a:r>
              <a:rPr lang="ru-RU" dirty="0" err="1"/>
              <a:t>чиє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написано на </a:t>
            </a:r>
            <a:r>
              <a:rPr lang="ru-RU" dirty="0" smtClean="0"/>
              <a:t>другому </a:t>
            </a:r>
            <a:r>
              <a:rPr lang="ru-RU" dirty="0" err="1" smtClean="0"/>
              <a:t>зошиті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столі</a:t>
            </a:r>
            <a:r>
              <a:rPr lang="ru-RU" dirty="0"/>
              <a:t>. Для </a:t>
            </a:r>
            <a:r>
              <a:rPr lang="ru-RU" dirty="0" err="1"/>
              <a:t>дель</a:t>
            </a:r>
            <a:r>
              <a:rPr lang="ru-RU" dirty="0"/>
              <a:t> Монте Караваджо написав другу </a:t>
            </a:r>
            <a:r>
              <a:rPr lang="ru-RU" dirty="0" err="1" smtClean="0"/>
              <a:t>версію</a:t>
            </a:r>
            <a:r>
              <a:rPr lang="ru-RU" dirty="0" smtClean="0"/>
              <a:t>, </a:t>
            </a:r>
            <a:r>
              <a:rPr lang="ru-RU" dirty="0" err="1" smtClean="0"/>
              <a:t>внісши</a:t>
            </a:r>
            <a:r>
              <a:rPr lang="ru-RU" dirty="0" smtClean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 </a:t>
            </a:r>
            <a:r>
              <a:rPr lang="ru-RU" dirty="0" err="1"/>
              <a:t>Він</a:t>
            </a:r>
            <a:r>
              <a:rPr lang="ru-RU" dirty="0"/>
              <a:t> прибрав посудину з </a:t>
            </a:r>
            <a:r>
              <a:rPr lang="ru-RU" dirty="0" err="1"/>
              <a:t>квітами</a:t>
            </a:r>
            <a:r>
              <a:rPr lang="ru-RU" dirty="0"/>
              <a:t>, додав до скрипки на </a:t>
            </a:r>
            <a:r>
              <a:rPr lang="ru-RU" dirty="0" err="1"/>
              <a:t>столі</a:t>
            </a:r>
            <a:r>
              <a:rPr lang="ru-RU" dirty="0"/>
              <a:t> флейту і </a:t>
            </a:r>
            <a:r>
              <a:rPr lang="ru-RU" dirty="0" err="1" smtClean="0"/>
              <a:t>спінет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err="1"/>
              <a:t>Музичні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собою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екземпляри</a:t>
            </a:r>
            <a:r>
              <a:rPr lang="ru-RU" dirty="0"/>
              <a:t>, і, </a:t>
            </a:r>
            <a:r>
              <a:rPr lang="ru-RU" dirty="0" err="1"/>
              <a:t>ймовірно</a:t>
            </a:r>
            <a:r>
              <a:rPr lang="ru-RU" dirty="0"/>
              <a:t>, вони </a:t>
            </a:r>
            <a:r>
              <a:rPr lang="ru-RU" dirty="0" err="1"/>
              <a:t>походять</a:t>
            </a:r>
            <a:r>
              <a:rPr lang="ru-RU" dirty="0"/>
              <a:t> з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колекції</a:t>
            </a:r>
            <a:r>
              <a:rPr lang="ru-RU" dirty="0"/>
              <a:t> </a:t>
            </a:r>
            <a:r>
              <a:rPr lang="ru-RU" dirty="0" err="1"/>
              <a:t>Дель</a:t>
            </a:r>
            <a:r>
              <a:rPr lang="ru-RU" dirty="0"/>
              <a:t> Монте.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528" y="1916832"/>
            <a:ext cx="3826265" cy="2997074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7" y="7317432"/>
            <a:ext cx="4320479" cy="3384186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2605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15533 L -0.4342 -0.00023 C -0.52517 0.03472 -0.66128 0.05393 -0.80295 0.05393 C -0.96475 0.05393 -1.09409 0.03472 -1.18524 -0.00023 L -1.61892 -0.15533 " pathEditMode="relative" rAng="0" ptsTypes="FffFF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55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19444 L 2.5E-6 -0.18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2464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Сюжет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772816"/>
            <a:ext cx="6840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версіях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зображений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, </a:t>
            </a:r>
            <a:r>
              <a:rPr lang="ru-RU" dirty="0" err="1"/>
              <a:t>майже</a:t>
            </a:r>
            <a:r>
              <a:rPr lang="ru-RU" dirty="0"/>
              <a:t> хлопчик, з </a:t>
            </a:r>
            <a:r>
              <a:rPr lang="ru-RU" dirty="0" err="1"/>
              <a:t>м'якими</a:t>
            </a:r>
            <a:r>
              <a:rPr lang="ru-RU" dirty="0"/>
              <a:t> рисами </a:t>
            </a:r>
            <a:r>
              <a:rPr lang="ru-RU" dirty="0" err="1"/>
              <a:t>обличчя</a:t>
            </a:r>
            <a:r>
              <a:rPr lang="ru-RU" dirty="0"/>
              <a:t> і </a:t>
            </a:r>
            <a:r>
              <a:rPr lang="ru-RU" dirty="0" err="1"/>
              <a:t>густими</a:t>
            </a:r>
            <a:r>
              <a:rPr lang="ru-RU" dirty="0"/>
              <a:t> </a:t>
            </a:r>
            <a:r>
              <a:rPr lang="ru-RU" dirty="0" err="1"/>
              <a:t>каштановим</a:t>
            </a:r>
            <a:r>
              <a:rPr lang="ru-RU" dirty="0"/>
              <a:t> </a:t>
            </a:r>
            <a:r>
              <a:rPr lang="ru-RU" dirty="0" err="1"/>
              <a:t>волоссям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акомпанує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на </a:t>
            </a:r>
            <a:r>
              <a:rPr lang="ru-RU" dirty="0" err="1"/>
              <a:t>лютні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 smtClean="0"/>
              <a:t>ермітажному</a:t>
            </a:r>
            <a:r>
              <a:rPr lang="ru-RU" dirty="0" smtClean="0"/>
              <a:t>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картині</a:t>
            </a:r>
            <a:r>
              <a:rPr lang="ru-RU" dirty="0"/>
              <a:t> з </a:t>
            </a:r>
            <a:r>
              <a:rPr lang="ru-RU" dirty="0" err="1"/>
              <a:t>Бадмінтон-хаус</a:t>
            </a:r>
            <a:r>
              <a:rPr lang="ru-RU" dirty="0"/>
              <a:t> на </a:t>
            </a:r>
            <a:r>
              <a:rPr lang="ru-RU" dirty="0" err="1" smtClean="0"/>
              <a:t>розкритій</a:t>
            </a:r>
            <a:r>
              <a:rPr lang="ru-RU" dirty="0" smtClean="0"/>
              <a:t>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партитури</a:t>
            </a:r>
            <a:r>
              <a:rPr lang="ru-RU" dirty="0"/>
              <a:t> легко </a:t>
            </a:r>
            <a:r>
              <a:rPr lang="ru-RU" dirty="0" err="1"/>
              <a:t>читаються</a:t>
            </a:r>
            <a:r>
              <a:rPr lang="ru-RU" dirty="0"/>
              <a:t> </a:t>
            </a:r>
            <a:r>
              <a:rPr lang="ru-RU" dirty="0" err="1"/>
              <a:t>ноти</a:t>
            </a:r>
            <a:r>
              <a:rPr lang="ru-RU" dirty="0"/>
              <a:t> басовою </a:t>
            </a:r>
            <a:r>
              <a:rPr lang="ru-RU" dirty="0" err="1" smtClean="0"/>
              <a:t>партії</a:t>
            </a:r>
            <a:r>
              <a:rPr lang="ru-RU" dirty="0"/>
              <a:t> мадригала </a:t>
            </a:r>
            <a:r>
              <a:rPr lang="ru-RU" dirty="0" smtClean="0"/>
              <a:t>Якоба </a:t>
            </a:r>
            <a:r>
              <a:rPr lang="ru-RU" dirty="0" err="1" smtClean="0"/>
              <a:t>Аркадельта</a:t>
            </a:r>
            <a:r>
              <a:rPr lang="ru-RU" dirty="0"/>
              <a:t> </a:t>
            </a:r>
            <a:r>
              <a:rPr lang="en-US" dirty="0" smtClean="0"/>
              <a:t>«</a:t>
            </a:r>
            <a:r>
              <a:rPr lang="ru-RU" dirty="0"/>
              <a:t>Ви </a:t>
            </a:r>
            <a:r>
              <a:rPr lang="ru-RU" dirty="0" err="1"/>
              <a:t>знаєте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я люблю вас</a:t>
            </a:r>
            <a:r>
              <a:rPr lang="ru-RU" dirty="0" smtClean="0"/>
              <a:t>».</a:t>
            </a:r>
            <a:r>
              <a:rPr lang="ru-RU" dirty="0"/>
              <a:t> На </a:t>
            </a:r>
            <a:r>
              <a:rPr lang="ru-RU" dirty="0" smtClean="0"/>
              <a:t>другому </a:t>
            </a:r>
            <a:r>
              <a:rPr lang="ru-RU" dirty="0" err="1" smtClean="0"/>
              <a:t>зошиті</a:t>
            </a:r>
            <a:r>
              <a:rPr lang="ru-RU" dirty="0" smtClean="0"/>
              <a:t> </a:t>
            </a:r>
            <a:r>
              <a:rPr lang="ru-RU" dirty="0" err="1"/>
              <a:t>накреслено</a:t>
            </a:r>
            <a:r>
              <a:rPr lang="ru-RU" dirty="0"/>
              <a:t> </a:t>
            </a:r>
            <a:r>
              <a:rPr lang="en-US" i="1" dirty="0"/>
              <a:t>Gallus</a:t>
            </a:r>
            <a:r>
              <a:rPr lang="en-US" dirty="0"/>
              <a:t>  - </a:t>
            </a:r>
            <a:r>
              <a:rPr lang="ru-RU" dirty="0" err="1"/>
              <a:t>ім'я</a:t>
            </a:r>
            <a:r>
              <a:rPr lang="ru-RU" dirty="0"/>
              <a:t> одного з </a:t>
            </a:r>
            <a:r>
              <a:rPr lang="ru-RU" dirty="0" err="1"/>
              <a:t>друзів</a:t>
            </a:r>
            <a:r>
              <a:rPr lang="ru-RU" dirty="0"/>
              <a:t> Караваджо, </a:t>
            </a:r>
            <a:r>
              <a:rPr lang="ru-RU" dirty="0" err="1"/>
              <a:t>міланського</a:t>
            </a:r>
            <a:r>
              <a:rPr lang="ru-RU" dirty="0"/>
              <a:t> </a:t>
            </a:r>
            <a:r>
              <a:rPr lang="ru-RU" dirty="0" err="1" smtClean="0"/>
              <a:t>музиканта</a:t>
            </a:r>
            <a:r>
              <a:rPr lang="ru-RU" dirty="0" smtClean="0"/>
              <a:t>, про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згадувалось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.</a:t>
            </a:r>
            <a:r>
              <a:rPr lang="ru-RU" dirty="0"/>
              <a:t> На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версії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, </a:t>
            </a:r>
            <a:r>
              <a:rPr lang="ru-RU" dirty="0" err="1" smtClean="0"/>
              <a:t>зошит</a:t>
            </a:r>
            <a:r>
              <a:rPr lang="ru-RU" dirty="0" smtClean="0"/>
              <a:t> </a:t>
            </a:r>
            <a:r>
              <a:rPr lang="ru-RU" dirty="0" err="1" smtClean="0"/>
              <a:t>розкритий</a:t>
            </a:r>
            <a:r>
              <a:rPr lang="ru-RU" dirty="0" smtClean="0"/>
              <a:t> </a:t>
            </a:r>
            <a:r>
              <a:rPr lang="ru-RU" dirty="0"/>
              <a:t>на нотах </a:t>
            </a:r>
            <a:r>
              <a:rPr lang="ru-RU" dirty="0" err="1"/>
              <a:t>мадригалів</a:t>
            </a:r>
            <a:r>
              <a:rPr lang="ru-RU" dirty="0"/>
              <a:t> </a:t>
            </a:r>
            <a:r>
              <a:rPr lang="ru-RU" dirty="0" err="1"/>
              <a:t>італійського</a:t>
            </a:r>
            <a:r>
              <a:rPr lang="ru-RU" dirty="0"/>
              <a:t> композитора </a:t>
            </a:r>
            <a:r>
              <a:rPr lang="ru-RU" dirty="0" smtClean="0"/>
              <a:t>Франческа </a:t>
            </a:r>
            <a:r>
              <a:rPr lang="ru-RU" dirty="0"/>
              <a:t>де </a:t>
            </a:r>
            <a:r>
              <a:rPr lang="ru-RU" dirty="0" err="1" smtClean="0"/>
              <a:t>Лайоли</a:t>
            </a:r>
            <a:r>
              <a:rPr lang="ru-RU" dirty="0"/>
              <a:t> на слова </a:t>
            </a:r>
            <a:r>
              <a:rPr lang="ru-RU" dirty="0" smtClean="0"/>
              <a:t>Петрарки.</a:t>
            </a:r>
            <a:r>
              <a:rPr lang="ru-RU" dirty="0"/>
              <a:t> </a:t>
            </a:r>
            <a:r>
              <a:rPr lang="ru-RU" dirty="0" err="1"/>
              <a:t>Вибір</a:t>
            </a:r>
            <a:r>
              <a:rPr lang="ru-RU" dirty="0"/>
              <a:t> в основному </a:t>
            </a:r>
            <a:r>
              <a:rPr lang="ru-RU" dirty="0" err="1"/>
              <a:t>музики</a:t>
            </a:r>
            <a:r>
              <a:rPr lang="ru-RU" dirty="0"/>
              <a:t> </a:t>
            </a:r>
            <a:r>
              <a:rPr lang="ru-RU" dirty="0" err="1"/>
              <a:t>французьких</a:t>
            </a:r>
            <a:r>
              <a:rPr lang="ru-RU" dirty="0"/>
              <a:t> і </a:t>
            </a:r>
            <a:r>
              <a:rPr lang="ru-RU" dirty="0" err="1"/>
              <a:t>фламандських</a:t>
            </a:r>
            <a:r>
              <a:rPr lang="ru-RU" dirty="0"/>
              <a:t> </a:t>
            </a:r>
            <a:r>
              <a:rPr lang="ru-RU" dirty="0" err="1"/>
              <a:t>композиторів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символічним</a:t>
            </a:r>
            <a:r>
              <a:rPr lang="ru-RU" dirty="0"/>
              <a:t> - Франческо </a:t>
            </a:r>
            <a:r>
              <a:rPr lang="ru-RU" dirty="0" err="1"/>
              <a:t>дель</a:t>
            </a:r>
            <a:r>
              <a:rPr lang="ru-RU" dirty="0"/>
              <a:t> Монте представляв при </a:t>
            </a:r>
            <a:r>
              <a:rPr lang="ru-RU" dirty="0" err="1"/>
              <a:t>папському</a:t>
            </a:r>
            <a:r>
              <a:rPr lang="ru-RU" dirty="0"/>
              <a:t> </a:t>
            </a:r>
            <a:r>
              <a:rPr lang="ru-RU" dirty="0" err="1"/>
              <a:t>дворі</a:t>
            </a:r>
            <a:r>
              <a:rPr lang="ru-RU" dirty="0"/>
              <a:t> </a:t>
            </a:r>
            <a:r>
              <a:rPr lang="ru-RU" dirty="0" err="1" smtClean="0"/>
              <a:t>Тосканське</a:t>
            </a:r>
            <a:r>
              <a:rPr lang="ru-RU" dirty="0" smtClean="0"/>
              <a:t> </a:t>
            </a:r>
            <a:r>
              <a:rPr lang="ru-RU" dirty="0"/>
              <a:t>герцогство, союзника </a:t>
            </a:r>
            <a:r>
              <a:rPr lang="ru-RU" dirty="0" err="1"/>
              <a:t>Франції</a:t>
            </a:r>
            <a:r>
              <a:rPr lang="ru-RU" dirty="0"/>
              <a:t> і противника </a:t>
            </a:r>
            <a:r>
              <a:rPr lang="ru-RU" dirty="0" err="1"/>
              <a:t>Іспанії</a:t>
            </a:r>
            <a:r>
              <a:rPr lang="ru-RU" dirty="0"/>
              <a:t>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0" y="-243408"/>
            <a:ext cx="9220620" cy="7248230"/>
            <a:chOff x="0" y="-243408"/>
            <a:chExt cx="9220620" cy="724823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43408"/>
              <a:ext cx="9220620" cy="7248230"/>
            </a:xfrm>
            <a:prstGeom prst="rect">
              <a:avLst/>
            </a:prstGeom>
            <a:ln w="190500" cap="sq">
              <a:solidFill>
                <a:schemeClr val="accent2">
                  <a:lumMod val="40000"/>
                  <a:lumOff val="60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7" name="Прямоугольник 6"/>
            <p:cNvSpPr/>
            <p:nvPr/>
          </p:nvSpPr>
          <p:spPr>
            <a:xfrm>
              <a:off x="2267744" y="5085185"/>
              <a:ext cx="3456384" cy="108011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75856" y="6165305"/>
              <a:ext cx="864096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0645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484784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Тона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приглушені</a:t>
            </a:r>
            <a:r>
              <a:rPr lang="ru-RU" dirty="0"/>
              <a:t>, переходи </a:t>
            </a:r>
            <a:r>
              <a:rPr lang="ru-RU" dirty="0" err="1"/>
              <a:t>світлотіні</a:t>
            </a:r>
            <a:r>
              <a:rPr lang="ru-RU" dirty="0"/>
              <a:t> </a:t>
            </a:r>
            <a:r>
              <a:rPr lang="ru-RU" dirty="0" err="1"/>
              <a:t>делікатні</a:t>
            </a:r>
            <a:r>
              <a:rPr lang="ru-RU" dirty="0"/>
              <a:t>. 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 smtClean="0"/>
              <a:t>косий</a:t>
            </a:r>
            <a:r>
              <a:rPr lang="ru-RU" dirty="0" smtClean="0"/>
              <a:t> </a:t>
            </a:r>
            <a:r>
              <a:rPr lang="ru-RU" dirty="0" err="1"/>
              <a:t>промінь</a:t>
            </a:r>
            <a:r>
              <a:rPr lang="ru-RU" dirty="0"/>
              <a:t> (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же </a:t>
            </a:r>
            <a:r>
              <a:rPr lang="ru-RU" dirty="0" err="1"/>
              <a:t>з'явиться</a:t>
            </a:r>
            <a:r>
              <a:rPr lang="ru-RU" dirty="0"/>
              <a:t> в </a:t>
            </a:r>
            <a:r>
              <a:rPr lang="ru-RU" dirty="0" smtClean="0"/>
              <a:t>«</a:t>
            </a:r>
            <a:r>
              <a:rPr lang="ru-RU" dirty="0" err="1" smtClean="0"/>
              <a:t>Покликанні</a:t>
            </a:r>
            <a:r>
              <a:rPr lang="ru-RU" dirty="0" smtClean="0"/>
              <a:t> </a:t>
            </a:r>
            <a:r>
              <a:rPr lang="ru-RU" dirty="0"/>
              <a:t>апостола </a:t>
            </a:r>
            <a:r>
              <a:rPr lang="ru-RU" dirty="0" err="1" smtClean="0"/>
              <a:t>Матвія</a:t>
            </a:r>
            <a:r>
              <a:rPr lang="ru-RU" dirty="0" smtClean="0"/>
              <a:t>») </a:t>
            </a:r>
            <a:r>
              <a:rPr lang="ru-RU" dirty="0" err="1"/>
              <a:t>висвітлює</a:t>
            </a:r>
            <a:r>
              <a:rPr lang="ru-RU" dirty="0"/>
              <a:t> </a:t>
            </a:r>
            <a:r>
              <a:rPr lang="ru-RU" dirty="0" err="1"/>
              <a:t>юнака.Караваджо</a:t>
            </a:r>
            <a:r>
              <a:rPr lang="ru-RU" dirty="0"/>
              <a:t> точно передав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взаємного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освітлених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: на </a:t>
            </a:r>
            <a:r>
              <a:rPr lang="ru-RU" dirty="0" err="1"/>
              <a:t>щоку</a:t>
            </a:r>
            <a:r>
              <a:rPr lang="ru-RU" dirty="0"/>
              <a:t> </a:t>
            </a:r>
            <a:r>
              <a:rPr lang="ru-RU" dirty="0" err="1"/>
              <a:t>лютніста</a:t>
            </a:r>
            <a:r>
              <a:rPr lang="ru-RU" dirty="0"/>
              <a:t> </a:t>
            </a:r>
            <a:r>
              <a:rPr lang="ru-RU" dirty="0" err="1"/>
              <a:t>падає</a:t>
            </a:r>
            <a:r>
              <a:rPr lang="ru-RU" dirty="0"/>
              <a:t> </a:t>
            </a:r>
            <a:r>
              <a:rPr lang="ru-RU" dirty="0" err="1"/>
              <a:t>відблиск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білої</a:t>
            </a:r>
            <a:r>
              <a:rPr lang="ru-RU" dirty="0"/>
              <a:t> сорочки, а на </a:t>
            </a:r>
            <a:r>
              <a:rPr lang="ru-RU" dirty="0" err="1"/>
              <a:t>тильну</a:t>
            </a:r>
            <a:r>
              <a:rPr lang="ru-RU" dirty="0"/>
              <a:t> сторону </a:t>
            </a:r>
            <a:r>
              <a:rPr lang="ru-RU" dirty="0" err="1"/>
              <a:t>лютні</a:t>
            </a:r>
            <a:r>
              <a:rPr lang="ru-RU" dirty="0"/>
              <a:t> - рефлекс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сторінок</a:t>
            </a:r>
            <a:r>
              <a:rPr lang="ru-RU" dirty="0"/>
              <a:t> нотного </a:t>
            </a:r>
            <a:r>
              <a:rPr lang="ru-RU" dirty="0" err="1"/>
              <a:t>зошита</a:t>
            </a:r>
            <a:r>
              <a:rPr lang="ru-RU" dirty="0"/>
              <a:t>. За словами </a:t>
            </a:r>
            <a:r>
              <a:rPr lang="ru-RU" dirty="0" err="1"/>
              <a:t>сучасника</a:t>
            </a:r>
            <a:r>
              <a:rPr lang="ru-RU" dirty="0"/>
              <a:t> і </a:t>
            </a:r>
            <a:r>
              <a:rPr lang="ru-RU" dirty="0" err="1"/>
              <a:t>біографа</a:t>
            </a:r>
            <a:r>
              <a:rPr lang="ru-RU" dirty="0"/>
              <a:t> Караваджо </a:t>
            </a:r>
            <a:r>
              <a:rPr lang="ru-RU" dirty="0" err="1"/>
              <a:t>Манчіні</a:t>
            </a:r>
            <a:r>
              <a:rPr lang="ru-RU" dirty="0"/>
              <a:t> і </a:t>
            </a:r>
            <a:r>
              <a:rPr lang="ru-RU" dirty="0" err="1"/>
              <a:t>німецького</a:t>
            </a:r>
            <a:r>
              <a:rPr lang="ru-RU" dirty="0"/>
              <a:t> художника </a:t>
            </a:r>
            <a:r>
              <a:rPr lang="ru-RU" dirty="0" err="1"/>
              <a:t>Йоахіма</a:t>
            </a:r>
            <a:r>
              <a:rPr lang="ru-RU" dirty="0"/>
              <a:t> фон </a:t>
            </a:r>
            <a:r>
              <a:rPr lang="ru-RU" dirty="0" err="1"/>
              <a:t>Зандрата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жив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</a:t>
            </a:r>
            <a:r>
              <a:rPr lang="ru-RU" dirty="0" err="1"/>
              <a:t>майстер</a:t>
            </a:r>
            <a:r>
              <a:rPr lang="ru-RU" dirty="0"/>
              <a:t> </a:t>
            </a:r>
            <a:r>
              <a:rPr lang="ru-RU" dirty="0" err="1"/>
              <a:t>вибирав</a:t>
            </a:r>
            <a:r>
              <a:rPr lang="ru-RU" dirty="0"/>
              <a:t> </a:t>
            </a:r>
            <a:r>
              <a:rPr lang="ru-RU" dirty="0" err="1"/>
              <a:t>темний</a:t>
            </a:r>
            <a:r>
              <a:rPr lang="ru-RU" dirty="0"/>
              <a:t> </a:t>
            </a:r>
            <a:r>
              <a:rPr lang="ru-RU" dirty="0" err="1"/>
              <a:t>підвал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з абсолютно </a:t>
            </a:r>
            <a:r>
              <a:rPr lang="ru-RU" dirty="0" err="1"/>
              <a:t>чорними</a:t>
            </a:r>
            <a:r>
              <a:rPr lang="ru-RU" dirty="0"/>
              <a:t> </a:t>
            </a:r>
            <a:r>
              <a:rPr lang="ru-RU" dirty="0" err="1"/>
              <a:t>стінами</a:t>
            </a:r>
            <a:r>
              <a:rPr lang="ru-RU" dirty="0"/>
              <a:t>, в яке падав одинокий </a:t>
            </a:r>
            <a:r>
              <a:rPr lang="ru-RU" dirty="0" err="1"/>
              <a:t>світловий</a:t>
            </a:r>
            <a:r>
              <a:rPr lang="ru-RU" dirty="0"/>
              <a:t> </a:t>
            </a:r>
            <a:r>
              <a:rPr lang="ru-RU" dirty="0" err="1"/>
              <a:t>промінь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досконалого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природного </a:t>
            </a:r>
            <a:r>
              <a:rPr lang="ru-RU" dirty="0" err="1"/>
              <a:t>рельєфу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«</a:t>
            </a:r>
            <a:r>
              <a:rPr lang="ru-RU" dirty="0" err="1" smtClean="0"/>
              <a:t>надаючої</a:t>
            </a:r>
            <a:r>
              <a:rPr lang="ru-RU" dirty="0" smtClean="0"/>
              <a:t> </a:t>
            </a:r>
            <a:r>
              <a:rPr lang="ru-RU" dirty="0" err="1"/>
              <a:t>опір</a:t>
            </a:r>
            <a:r>
              <a:rPr lang="ru-RU" dirty="0"/>
              <a:t>» </a:t>
            </a:r>
            <a:r>
              <a:rPr lang="ru-RU" dirty="0" err="1" smtClean="0"/>
              <a:t>темряви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err="1"/>
              <a:t>Відблиски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на </a:t>
            </a:r>
            <a:r>
              <a:rPr lang="ru-RU" dirty="0" err="1"/>
              <a:t>посудині</a:t>
            </a:r>
            <a:r>
              <a:rPr lang="ru-RU" dirty="0"/>
              <a:t> з </a:t>
            </a:r>
            <a:r>
              <a:rPr lang="ru-RU" dirty="0" err="1"/>
              <a:t>квітами</a:t>
            </a:r>
            <a:r>
              <a:rPr lang="ru-RU" dirty="0"/>
              <a:t> </a:t>
            </a:r>
            <a:r>
              <a:rPr lang="ru-RU" dirty="0" err="1" smtClean="0"/>
              <a:t>відображені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точній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з законами </a:t>
            </a:r>
            <a:r>
              <a:rPr lang="ru-RU" dirty="0" smtClean="0"/>
              <a:t>оптики.</a:t>
            </a:r>
            <a:r>
              <a:rPr lang="ru-RU" dirty="0"/>
              <a:t> 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результат </a:t>
            </a:r>
            <a:r>
              <a:rPr lang="ru-RU" dirty="0" err="1"/>
              <a:t>спілкування</a:t>
            </a:r>
            <a:r>
              <a:rPr lang="ru-RU" dirty="0"/>
              <a:t> художника з </a:t>
            </a:r>
            <a:r>
              <a:rPr lang="ru-RU" dirty="0" err="1"/>
              <a:t>вченими</a:t>
            </a:r>
            <a:r>
              <a:rPr lang="ru-RU" dirty="0"/>
              <a:t> з кола </a:t>
            </a:r>
            <a:r>
              <a:rPr lang="ru-RU" dirty="0" err="1"/>
              <a:t>дель</a:t>
            </a:r>
            <a:r>
              <a:rPr lang="ru-RU" dirty="0"/>
              <a:t> </a:t>
            </a:r>
            <a:r>
              <a:rPr lang="ru-RU" dirty="0" smtClean="0"/>
              <a:t>Монте,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 </a:t>
            </a:r>
            <a:r>
              <a:rPr lang="ru-RU" dirty="0" err="1"/>
              <a:t>Галілео</a:t>
            </a:r>
            <a:r>
              <a:rPr lang="ru-RU" dirty="0"/>
              <a:t> </a:t>
            </a:r>
            <a:r>
              <a:rPr lang="ru-RU" dirty="0" err="1"/>
              <a:t>Галілей</a:t>
            </a:r>
            <a:r>
              <a:rPr lang="ru-RU" dirty="0"/>
              <a:t> і </a:t>
            </a:r>
            <a:r>
              <a:rPr lang="ru-RU" dirty="0" err="1"/>
              <a:t>Джованні</a:t>
            </a:r>
            <a:r>
              <a:rPr lang="ru-RU" dirty="0"/>
              <a:t> </a:t>
            </a:r>
            <a:r>
              <a:rPr lang="ru-RU" dirty="0" err="1"/>
              <a:t>делла</a:t>
            </a:r>
            <a:r>
              <a:rPr lang="ru-RU" dirty="0"/>
              <a:t> </a:t>
            </a:r>
            <a:r>
              <a:rPr lang="ru-RU" dirty="0" smtClean="0"/>
              <a:t>Порта.</a:t>
            </a:r>
            <a:r>
              <a:rPr lang="ru-RU" dirty="0"/>
              <a:t> </a:t>
            </a:r>
            <a:r>
              <a:rPr lang="ru-RU" dirty="0" err="1"/>
              <a:t>Останній</a:t>
            </a:r>
            <a:r>
              <a:rPr lang="ru-RU" dirty="0"/>
              <a:t> є автором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/>
              <a:t>«Про </a:t>
            </a:r>
            <a:r>
              <a:rPr lang="ru-RU" dirty="0" err="1"/>
              <a:t>рефракції</a:t>
            </a:r>
            <a:r>
              <a:rPr lang="ru-RU" dirty="0"/>
              <a:t>», де </a:t>
            </a:r>
            <a:r>
              <a:rPr lang="ru-RU" dirty="0" err="1"/>
              <a:t>розглядалися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smtClean="0"/>
              <a:t>оптики.</a:t>
            </a:r>
            <a:r>
              <a:rPr lang="ru-RU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6259" y="188640"/>
            <a:ext cx="2418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Деталі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-76620" y="-239717"/>
            <a:ext cx="9220620" cy="7248230"/>
            <a:chOff x="0" y="-243408"/>
            <a:chExt cx="9220620" cy="724823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43408"/>
              <a:ext cx="9220620" cy="7248230"/>
            </a:xfrm>
            <a:prstGeom prst="rect">
              <a:avLst/>
            </a:prstGeom>
            <a:ln w="190500" cap="sq">
              <a:solidFill>
                <a:schemeClr val="accent2">
                  <a:lumMod val="40000"/>
                  <a:lumOff val="60000"/>
                </a:schemeClr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7" name="Прямоугольник 6"/>
            <p:cNvSpPr/>
            <p:nvPr/>
          </p:nvSpPr>
          <p:spPr>
            <a:xfrm>
              <a:off x="3508678" y="-111096"/>
              <a:ext cx="5311793" cy="875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08677" y="3861048"/>
              <a:ext cx="1630987" cy="136815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7676" y="4293096"/>
              <a:ext cx="1351750" cy="116200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6208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408"/>
            <a:ext cx="9220620" cy="7248230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3997440" y="1395548"/>
            <a:ext cx="49892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Сем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Сігал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звернув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увагу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на те,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що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букет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складений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з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квітів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(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ірис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ромашка, жасмин,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шипшина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дамаська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троянда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які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цвітуть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приблизно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в один час -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навесні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 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Багато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ж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фламандських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художників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: Ян Брейгель, 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Амброзіус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Босхарта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Ван дер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Альстом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створювали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розкішні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композиції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з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рослин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що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квітуть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в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різний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час. Брейгель,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наприклад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чекав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кілька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місяців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щоб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додати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чергову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квітку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в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свій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натюрморт. 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Дель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Монте,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доречі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захоплювався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вивченням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рослин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та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їх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використанням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в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медичних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препаратах, і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його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оточення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розділяло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ці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інтереси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 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Фрукти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ж не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відповідають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dirty="0" err="1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весняному</a:t>
            </a:r>
            <a:r>
              <a:rPr lang="ru-RU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сезону.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412776"/>
            <a:ext cx="2448272" cy="33123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589240"/>
            <a:ext cx="2664296" cy="8724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9206" y="-531440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859" y="-531440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164" y="-516533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185" y="2116213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138" y="2116214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5092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7952" y="4770746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012" y="4780845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186" y="4780845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8" name="TextBox 17"/>
          <p:cNvSpPr txBox="1"/>
          <p:nvPr/>
        </p:nvSpPr>
        <p:spPr>
          <a:xfrm>
            <a:off x="1187625" y="2713275"/>
            <a:ext cx="7344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i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Дякую за увагу!</a:t>
            </a:r>
            <a:endParaRPr lang="ru-RU" sz="6000" i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42" y="3770774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18" y="620688"/>
            <a:ext cx="5997154" cy="4697510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437112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8506"/>
            <a:ext cx="3203753" cy="2509467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51" y="620688"/>
            <a:ext cx="7149282" cy="5599959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7032" y="-1251520"/>
            <a:ext cx="16201799" cy="12690702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672" y="2780928"/>
            <a:ext cx="28395739" cy="22242089"/>
          </a:xfrm>
          <a:prstGeom prst="rect">
            <a:avLst/>
          </a:prstGeom>
          <a:ln w="190500" cap="sq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40207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4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</TotalTime>
  <Words>107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Модульная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2014-11-06T17:44:23Z</dcterms:created>
  <dcterms:modified xsi:type="dcterms:W3CDTF">2014-11-06T18:58:48Z</dcterms:modified>
</cp:coreProperties>
</file>