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BF5C666-A00B-47F9-B44D-A7B43F52D48D}" type="datetimeFigureOut">
              <a:rPr lang="uk-UA" smtClean="0"/>
              <a:pPr/>
              <a:t>11.05.2013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499EBE-BB2E-41D2-ACD2-A5B9D45AA50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8820472" cy="2262113"/>
          </a:xfrm>
        </p:spPr>
        <p:txBody>
          <a:bodyPr>
            <a:norm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Особливості сюжету й композиції   твору М.Ю.Лермонтова</a:t>
            </a:r>
            <a:b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“ГЕРОЙ НАШЕГО ВРЕМЕНИ”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6" name="Picture 2" descr="http://www.lermontov.info/images/portret/lermontov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088232" cy="278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900igr.net/datai/literatura/Geroj-nashego-vremeni/0010-004-Risunok-M.JU.Lermont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90635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4896544" cy="1066800"/>
          </a:xfrm>
        </p:spPr>
        <p:txBody>
          <a:bodyPr anchor="ctr">
            <a:normAutofit/>
          </a:bodyPr>
          <a:lstStyle/>
          <a:p>
            <a:pPr marL="914400" indent="-914400" algn="ctr"/>
            <a:r>
              <a:rPr lang="uk-UA" sz="5400" b="1" dirty="0" smtClean="0"/>
              <a:t>В</a:t>
            </a:r>
            <a:r>
              <a:rPr lang="uk-UA" sz="4400" b="1" dirty="0" smtClean="0"/>
              <a:t>ИСНОВОК</a:t>
            </a:r>
            <a:endParaRPr lang="uk-UA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8003232" cy="3240360"/>
          </a:xfrm>
        </p:spPr>
        <p:txBody>
          <a:bodyPr/>
          <a:lstStyle/>
          <a:p>
            <a:r>
              <a:rPr lang="uk-UA" dirty="0" smtClean="0"/>
              <a:t>Поєднання зовнішнього </a:t>
            </a:r>
            <a:r>
              <a:rPr lang="uk-UA" i="1" dirty="0" smtClean="0"/>
              <a:t>(події) </a:t>
            </a:r>
            <a:r>
              <a:rPr lang="uk-UA" dirty="0" smtClean="0"/>
              <a:t>та внутрішнього (</a:t>
            </a:r>
            <a:r>
              <a:rPr lang="uk-UA" i="1" dirty="0" smtClean="0"/>
              <a:t>психологія героя) </a:t>
            </a:r>
            <a:r>
              <a:rPr lang="uk-UA" dirty="0" smtClean="0"/>
              <a:t>сюжетів, усі особливості композиції спрямовані на </a:t>
            </a:r>
            <a:r>
              <a:rPr lang="uk-UA" dirty="0" err="1" smtClean="0"/>
              <a:t>тк</a:t>
            </a:r>
            <a:r>
              <a:rPr lang="uk-UA" dirty="0" smtClean="0"/>
              <a:t>, щоб краще, глибше розкрити характер Печоріна, з’ясувати причини появи таких людей.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4944" y="5894448"/>
            <a:ext cx="6419056" cy="96355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uk-UA" sz="2400" b="1" dirty="0" smtClean="0"/>
              <a:t>        АВТОР</a:t>
            </a:r>
            <a:r>
              <a:rPr lang="uk-UA" b="1" dirty="0" smtClean="0"/>
              <a:t>: МІЗІНА ДАРИНА. </a:t>
            </a:r>
          </a:p>
          <a:p>
            <a:pPr algn="ctr">
              <a:buNone/>
            </a:pPr>
            <a:r>
              <a:rPr lang="uk-UA" b="1" dirty="0" smtClean="0"/>
              <a:t>            12 ГРУПА</a:t>
            </a:r>
            <a:endParaRPr lang="uk-UA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1600" y="1484784"/>
            <a:ext cx="7272808" cy="3024336"/>
          </a:xfrm>
          <a:prstGeom prst="horizontalScroll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uk-U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4000" b="1" dirty="0" smtClean="0"/>
              <a:t>З</a:t>
            </a:r>
            <a:r>
              <a:rPr lang="uk-UA" dirty="0" smtClean="0"/>
              <a:t>а жанром твір Михайла Юрійовича Лермонтова </a:t>
            </a:r>
            <a:r>
              <a:rPr lang="uk-UA" dirty="0" err="1" smtClean="0"/>
              <a:t>“Герой</a:t>
            </a:r>
            <a:r>
              <a:rPr lang="uk-UA" dirty="0" smtClean="0"/>
              <a:t> </a:t>
            </a:r>
            <a:r>
              <a:rPr lang="uk-UA" dirty="0" err="1" smtClean="0"/>
              <a:t>нашего</a:t>
            </a:r>
            <a:r>
              <a:rPr lang="uk-UA" dirty="0" smtClean="0"/>
              <a:t> </a:t>
            </a:r>
            <a:r>
              <a:rPr lang="uk-UA" dirty="0" err="1" smtClean="0"/>
              <a:t>времени”</a:t>
            </a:r>
            <a:r>
              <a:rPr lang="uk-UA" dirty="0" smtClean="0"/>
              <a:t> є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/>
              <a:t>          </a:t>
            </a:r>
            <a:r>
              <a:rPr lang="uk-UA" sz="2400" b="1" i="1" dirty="0" smtClean="0"/>
              <a:t>МОРАЛЬНО-ПСИХОЛОГІЧНИЙ РОМАН</a:t>
            </a:r>
            <a:r>
              <a:rPr lang="uk-UA" b="1" dirty="0" smtClean="0"/>
              <a:t> </a:t>
            </a:r>
          </a:p>
          <a:p>
            <a:pPr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      </a:t>
            </a:r>
          </a:p>
          <a:p>
            <a:pPr algn="ctr">
              <a:buNone/>
            </a:pPr>
            <a:r>
              <a:rPr lang="uk-UA" i="1" dirty="0" smtClean="0"/>
              <a:t>різновид реалістичного роману, </a:t>
            </a:r>
          </a:p>
          <a:p>
            <a:pPr algn="ctr">
              <a:buNone/>
            </a:pPr>
            <a:r>
              <a:rPr lang="uk-UA" i="1" dirty="0" smtClean="0"/>
              <a:t>у якому головна увага зосереджена</a:t>
            </a:r>
          </a:p>
          <a:p>
            <a:pPr algn="ctr">
              <a:buNone/>
            </a:pPr>
            <a:r>
              <a:rPr lang="uk-UA" i="1" dirty="0" smtClean="0"/>
              <a:t>на розв’язанні поставлених письменником</a:t>
            </a:r>
          </a:p>
          <a:p>
            <a:pPr algn="ctr">
              <a:buNone/>
            </a:pPr>
            <a:r>
              <a:rPr lang="uk-UA" i="1" dirty="0" smtClean="0"/>
              <a:t>моральних проблем, що вимагає глибокого</a:t>
            </a:r>
          </a:p>
          <a:p>
            <a:pPr algn="ctr">
              <a:buNone/>
            </a:pPr>
            <a:r>
              <a:rPr lang="uk-UA" i="1" dirty="0" smtClean="0"/>
              <a:t>психологічного аналізу.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2636912"/>
            <a:ext cx="1224136" cy="792088"/>
          </a:xfrm>
          <a:prstGeom prst="downArrow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72008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КОМПОЗИЦІЇ РОМАНУ: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996952"/>
            <a:ext cx="5400600" cy="3244928"/>
          </a:xfrm>
        </p:spPr>
        <p:txBody>
          <a:bodyPr/>
          <a:lstStyle/>
          <a:p>
            <a:r>
              <a:rPr lang="uk-UA" sz="3600" b="1" dirty="0" smtClean="0"/>
              <a:t>в</a:t>
            </a:r>
            <a:r>
              <a:rPr lang="uk-UA" dirty="0" smtClean="0"/>
              <a:t>ідсутність єдиної сюжетної лінії, показ окремих епізодів із життя героя;</a:t>
            </a:r>
          </a:p>
          <a:p>
            <a:r>
              <a:rPr lang="uk-UA" sz="3600" b="1" dirty="0" smtClean="0"/>
              <a:t>п</a:t>
            </a:r>
            <a:r>
              <a:rPr lang="uk-UA" dirty="0" smtClean="0"/>
              <a:t>орушення композиційного й хронологічного плану.</a:t>
            </a:r>
            <a:endParaRPr lang="uk-UA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835696" y="2924944"/>
            <a:ext cx="1523608" cy="2592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>
              <a:buNone/>
            </a:pPr>
            <a:r>
              <a:rPr lang="uk-UA" sz="2400" i="1" dirty="0" smtClean="0"/>
              <a:t>           РОЗДІЛ РОМАНУ         МАРШРУТ ПЕЧОРІНА</a:t>
            </a:r>
            <a:endParaRPr lang="uk-UA" i="1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1043608" y="1340768"/>
            <a:ext cx="6264696" cy="4752528"/>
            <a:chOff x="1475656" y="1340768"/>
            <a:chExt cx="6264696" cy="475252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75656" y="5373216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solidFill>
                    <a:schemeClr val="tx1"/>
                  </a:solidFill>
                </a:rPr>
                <a:t>ІІ. “МАСКИМ </a:t>
              </a:r>
              <a:r>
                <a:rPr lang="uk-UA" sz="1400" b="1" dirty="0" err="1" smtClean="0">
                  <a:solidFill>
                    <a:schemeClr val="tx1"/>
                  </a:solidFill>
                </a:rPr>
                <a:t>МАКСИМОВИЧ”</a:t>
              </a:r>
              <a:endParaRPr lang="uk-U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283968" y="1340768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ТАМАНЬ</a:t>
              </a:r>
              <a:endParaRPr lang="uk-UA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75656" y="4365104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І. “БЕЛА”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475656" y="3356992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V.</a:t>
              </a:r>
              <a:r>
                <a:rPr lang="uk-UA" sz="1400" b="1" dirty="0" smtClean="0">
                  <a:solidFill>
                    <a:schemeClr val="tx1"/>
                  </a:solidFill>
                </a:rPr>
                <a:t> “ФАТАЛІСТ”</a:t>
              </a:r>
              <a:endParaRPr lang="uk-U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75656" y="2348880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І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V. </a:t>
              </a:r>
              <a:r>
                <a:rPr lang="uk-UA" sz="1600" b="1" dirty="0" smtClean="0">
                  <a:solidFill>
                    <a:schemeClr val="tx1"/>
                  </a:solidFill>
                </a:rPr>
                <a:t>“КНЯЖНА МЕРІ”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75656" y="1340768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dirty="0" smtClean="0">
                  <a:solidFill>
                    <a:schemeClr val="tx1"/>
                  </a:solidFill>
                </a:rPr>
                <a:t>ІІІ. “ТАМАНЬ”</a:t>
              </a:r>
              <a:endParaRPr lang="uk-U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283968" y="5373216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ВЛАДИКАВКАЗ</a:t>
              </a:r>
              <a:endParaRPr lang="uk-UA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83968" y="4437112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ФОРТЕЦЯ</a:t>
              </a:r>
              <a:endParaRPr lang="uk-UA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283968" y="3429000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uk-UA" sz="1400" dirty="0" smtClean="0">
                  <a:solidFill>
                    <a:schemeClr val="tx1"/>
                  </a:solidFill>
                </a:rPr>
                <a:t>ФОРТЕЦЯ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uk-UA" sz="1400" dirty="0" smtClean="0">
                  <a:solidFill>
                    <a:schemeClr val="tx1"/>
                  </a:solidFill>
                </a:rPr>
                <a:t>КОЗАЧА СТАНИЦЯ</a:t>
              </a:r>
              <a:endParaRPr lang="uk-UA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83968" y="2348880"/>
              <a:ext cx="1872208" cy="7200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uk-UA" sz="1400" dirty="0" smtClean="0">
                  <a:solidFill>
                    <a:schemeClr val="tx1"/>
                  </a:solidFill>
                </a:rPr>
                <a:t>П’ЯТИГОРСЬК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uk-UA" sz="1400" dirty="0" smtClean="0">
                  <a:solidFill>
                    <a:schemeClr val="tx1"/>
                  </a:solidFill>
                </a:rPr>
                <a:t>КИСЛОВОДСЬК</a:t>
              </a:r>
              <a:endParaRPr lang="uk-UA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Соединительная линия уступом 19"/>
            <p:cNvCxnSpPr/>
            <p:nvPr/>
          </p:nvCxnSpPr>
          <p:spPr>
            <a:xfrm>
              <a:off x="3275856" y="1556792"/>
              <a:ext cx="1008112" cy="360040"/>
            </a:xfrm>
            <a:prstGeom prst="bentConnector3">
              <a:avLst>
                <a:gd name="adj1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/>
            <p:cNvCxnSpPr/>
            <p:nvPr/>
          </p:nvCxnSpPr>
          <p:spPr>
            <a:xfrm>
              <a:off x="3275856" y="2564904"/>
              <a:ext cx="1008112" cy="360040"/>
            </a:xfrm>
            <a:prstGeom prst="bentConnector3">
              <a:avLst>
                <a:gd name="adj1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3347864" y="3645024"/>
              <a:ext cx="1008112" cy="360040"/>
            </a:xfrm>
            <a:prstGeom prst="bentConnector3">
              <a:avLst>
                <a:gd name="adj1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>
              <a:off x="3275856" y="4653136"/>
              <a:ext cx="1008112" cy="360040"/>
            </a:xfrm>
            <a:prstGeom prst="bentConnector3">
              <a:avLst>
                <a:gd name="adj1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Соединительная линия уступом 24"/>
            <p:cNvCxnSpPr/>
            <p:nvPr/>
          </p:nvCxnSpPr>
          <p:spPr>
            <a:xfrm>
              <a:off x="3347864" y="5661248"/>
              <a:ext cx="1008112" cy="360040"/>
            </a:xfrm>
            <a:prstGeom prst="bentConnector3">
              <a:avLst>
                <a:gd name="adj1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9" idx="3"/>
            </p:cNvCxnSpPr>
            <p:nvPr/>
          </p:nvCxnSpPr>
          <p:spPr>
            <a:xfrm>
              <a:off x="6156176" y="1700808"/>
              <a:ext cx="1584176" cy="0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740352" y="1700808"/>
              <a:ext cx="0" cy="2304256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6156176" y="4005064"/>
              <a:ext cx="1584176" cy="0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15" idx="3"/>
            </p:cNvCxnSpPr>
            <p:nvPr/>
          </p:nvCxnSpPr>
          <p:spPr>
            <a:xfrm>
              <a:off x="6156176" y="4797152"/>
              <a:ext cx="1584176" cy="0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740352" y="4797152"/>
              <a:ext cx="0" cy="1152128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156176" y="5949280"/>
              <a:ext cx="1584176" cy="0"/>
            </a:xfrm>
            <a:prstGeom prst="lin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Стрелка вниз 46"/>
          <p:cNvSpPr/>
          <p:nvPr/>
        </p:nvSpPr>
        <p:spPr>
          <a:xfrm>
            <a:off x="4860032" y="9807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елка вниз 48"/>
          <p:cNvSpPr/>
          <p:nvPr/>
        </p:nvSpPr>
        <p:spPr>
          <a:xfrm>
            <a:off x="1691680" y="98072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7020272" y="2132856"/>
            <a:ext cx="19077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Щоденник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ечоріна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020272" y="4869160"/>
            <a:ext cx="19077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Подорожні записи</a:t>
            </a: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36904" cy="5400600"/>
          </a:xfrm>
        </p:spPr>
        <p:txBody>
          <a:bodyPr>
            <a:noAutofit/>
          </a:bodyPr>
          <a:lstStyle/>
          <a:p>
            <a:r>
              <a:rPr lang="uk-UA" b="1" dirty="0" smtClean="0"/>
              <a:t>ЧОМУ </a:t>
            </a:r>
            <a:r>
              <a:rPr lang="uk-UA" b="1" dirty="0" smtClean="0"/>
              <a:t>САМЕ ТАК ПОБУДОВАНО ЦЕЙ ТВІР?</a:t>
            </a:r>
            <a:br>
              <a:rPr lang="uk-UA" b="1" dirty="0" smtClean="0"/>
            </a:br>
            <a:r>
              <a:rPr lang="uk-UA" b="1" dirty="0" smtClean="0"/>
              <a:t>               </a:t>
            </a:r>
            <a:br>
              <a:rPr lang="uk-UA" b="1" dirty="0" smtClean="0"/>
            </a:br>
            <a:r>
              <a:rPr lang="uk-UA" b="1" dirty="0" smtClean="0"/>
              <a:t>     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   </a:t>
            </a:r>
            <a:r>
              <a:rPr lang="uk-UA" dirty="0" smtClean="0"/>
              <a:t>Така композиція дає автору можливість:</a:t>
            </a:r>
            <a:endParaRPr lang="uk-UA" dirty="0"/>
          </a:p>
        </p:txBody>
      </p:sp>
      <p:pic>
        <p:nvPicPr>
          <p:cNvPr id="7170" name="Picture 2" descr="http://3.bp.blogspot.com/-6TOFC5I7Rl0/UOv-BI0sIjI/AAAAAAAAB-Y/dXw-seffclY/s1600/%D0%BE%D1%82%D0%B2%D0%B5%D1%82%D1%8B-%D0%BD%D0%B0-%D0%B2%D0%BE%D0%BF%D1%80%D0%BE%D1%81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76872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1440160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МАКСИМАЛЬНО ЗАЦІКАВИТИ ЧИТАЧА</a:t>
            </a:r>
            <a:endParaRPr lang="uk-UA" sz="3200" i="1" dirty="0"/>
          </a:p>
        </p:txBody>
      </p:sp>
      <p:pic>
        <p:nvPicPr>
          <p:cNvPr id="6146" name="Picture 2" descr="http://99px.ru/sstorage/56/2011/08/image_562408112318062058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313548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avatarki.msk.ru/files/avatarki/1130608014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084934" cy="308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088232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ПРОСТЕЖИТИ ІСТОРІЮ ВНУТРІШНЬОГО ЖИТТЯ ГЕРОЯ</a:t>
            </a:r>
          </a:p>
          <a:p>
            <a:pPr>
              <a:buNone/>
            </a:pPr>
            <a:r>
              <a:rPr lang="uk-UA" sz="3200" i="1" dirty="0" smtClean="0"/>
              <a:t>                            (</a:t>
            </a:r>
            <a:r>
              <a:rPr lang="uk-UA" sz="2400" i="1" dirty="0" smtClean="0"/>
              <a:t>ДЛЯ ЧОГО ОБИРАЄТЬСЯ ЖАНР ПОДОРОЖНІХ ЗАПИСІВ І ЩОДЕННИКА)</a:t>
            </a:r>
            <a:endParaRPr lang="uk-UA" sz="3200" i="1" dirty="0"/>
          </a:p>
        </p:txBody>
      </p:sp>
      <p:pic>
        <p:nvPicPr>
          <p:cNvPr id="5122" name="Picture 2" descr="http://cs1.livemaster.ru/foto/large/78f5106429-kantselyarskie-tovary-dorozhnyj-dnevnik-n2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2717366" cy="359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vanmeetin.ru/utensils/rarebooks/weather/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4991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376264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ПОКАЗАТИ БЕЗЦІЛЬНІСТЬ ЖИТТЯ ГЕРОЯ </a:t>
            </a:r>
          </a:p>
          <a:p>
            <a:pPr>
              <a:buNone/>
            </a:pPr>
            <a:r>
              <a:rPr lang="uk-UA" sz="2400" i="1" dirty="0" smtClean="0"/>
              <a:t>                               (ВІН КОЖНОГО РАЗУ ПЕРЕСЛІДУЄ ЯКУСЬ НЕЗНАЧНУ МЕТУ Й НІКОМУ НЕ ПРИНОСИТЬ ЩАСТЯ)</a:t>
            </a:r>
            <a:endParaRPr lang="uk-UA" sz="2400" i="1" dirty="0"/>
          </a:p>
        </p:txBody>
      </p:sp>
      <p:pic>
        <p:nvPicPr>
          <p:cNvPr id="4098" name="Picture 2" descr="http://formaslov.ru/portal/wp-content/uploads/2013/01/%D0%BF%D0%B5%D1%82%D1%80%D0%B5%D0%BD%D0%BA%D0%B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427984" y="3861048"/>
            <a:ext cx="4104456" cy="2467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07524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4000" b="1" dirty="0" smtClean="0"/>
              <a:t> У</a:t>
            </a:r>
            <a:r>
              <a:rPr lang="uk-UA" dirty="0" smtClean="0"/>
              <a:t> романі досягається багатопланове розкриття образу Печоріна: то про нього розповідає автор, то Максим Максимович; то читач бачить його у взаєминах з іншими людьми, то спостерігає за внутрішньою боротьбою головного героя через його монологи-оповіді.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/>
              <a:t> О</a:t>
            </a:r>
            <a:r>
              <a:rPr lang="uk-UA" dirty="0" smtClean="0"/>
              <a:t>браз Печоріна протистоїть усім іншим образам, що й робить його яскравим головним героєм.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</TotalTime>
  <Words>262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Особливості сюжету й композиції   твору М.Ю.Лермонтова  “ГЕРОЙ НАШЕГО ВРЕМЕНИ”</vt:lpstr>
      <vt:lpstr>Слайд 2</vt:lpstr>
      <vt:lpstr>ОСОБЛИВОСТІ КОМПОЗИЦІЇ РОМАНУ:</vt:lpstr>
      <vt:lpstr>Слайд 4</vt:lpstr>
      <vt:lpstr>ЧОМУ САМЕ ТАК ПОБУДОВАНО ЦЕЙ ТВІР?                               Така композиція дає автору можливість:</vt:lpstr>
      <vt:lpstr>Слайд 6</vt:lpstr>
      <vt:lpstr>Слайд 7</vt:lpstr>
      <vt:lpstr>Слайд 8</vt:lpstr>
      <vt:lpstr>Слайд 9</vt:lpstr>
      <vt:lpstr>ВИСНОВОК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PROFI16</dc:creator>
  <cp:lastModifiedBy>PROFI16</cp:lastModifiedBy>
  <cp:revision>25</cp:revision>
  <dcterms:created xsi:type="dcterms:W3CDTF">2013-05-10T13:18:44Z</dcterms:created>
  <dcterms:modified xsi:type="dcterms:W3CDTF">2013-05-11T10:56:03Z</dcterms:modified>
</cp:coreProperties>
</file>