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A5836BA-4904-4113-97BC-35D1A447591A}" type="datetimeFigureOut">
              <a:rPr lang="uk-UA" smtClean="0"/>
              <a:t>14.12.2014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3876944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A5836BA-4904-4113-97BC-35D1A447591A}" type="datetimeFigureOut">
              <a:rPr lang="uk-UA" smtClean="0"/>
              <a:t>14.12.2014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2435011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A5836BA-4904-4113-97BC-35D1A447591A}" type="datetimeFigureOut">
              <a:rPr lang="uk-UA" smtClean="0"/>
              <a:t>14.12.2014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3114280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A5836BA-4904-4113-97BC-35D1A447591A}" type="datetimeFigureOut">
              <a:rPr lang="uk-UA" smtClean="0"/>
              <a:t>14.12.2014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74CD76D-EE6C-4BA1-BE42-C11F4FDCCF45}" type="slidenum">
              <a:rPr lang="uk-UA" smtClean="0"/>
              <a:t>‹#›</a:t>
            </a:fld>
            <a:endParaRPr lang="uk-UA"/>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52699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A5836BA-4904-4113-97BC-35D1A447591A}" type="datetimeFigureOut">
              <a:rPr lang="uk-UA" smtClean="0"/>
              <a:t>14.12.2014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1607983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5A5836BA-4904-4113-97BC-35D1A447591A}" type="datetimeFigureOut">
              <a:rPr lang="uk-UA" smtClean="0"/>
              <a:t>14.12.2014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475105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5A5836BA-4904-4113-97BC-35D1A447591A}" type="datetimeFigureOut">
              <a:rPr lang="uk-UA" smtClean="0"/>
              <a:t>14.12.2014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2453244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A5836BA-4904-4113-97BC-35D1A447591A}" type="datetimeFigureOut">
              <a:rPr lang="uk-UA" smtClean="0"/>
              <a:t>14.12.2014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38756698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A5836BA-4904-4113-97BC-35D1A447591A}" type="datetimeFigureOut">
              <a:rPr lang="uk-UA" smtClean="0"/>
              <a:t>14.12.2014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107465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A5836BA-4904-4113-97BC-35D1A447591A}" type="datetimeFigureOut">
              <a:rPr lang="uk-UA" smtClean="0"/>
              <a:t>14.12.2014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1787302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ru-RU" smtClean="0"/>
              <a:t>Образец заголовка</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A5836BA-4904-4113-97BC-35D1A447591A}" type="datetimeFigureOut">
              <a:rPr lang="uk-UA" smtClean="0"/>
              <a:t>14.12.2014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1798301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A5836BA-4904-4113-97BC-35D1A447591A}" type="datetimeFigureOut">
              <a:rPr lang="uk-UA" smtClean="0"/>
              <a:t>14.12.2014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270253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5346" y="2912232"/>
            <a:ext cx="3830406" cy="287896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912232"/>
            <a:ext cx="3821518" cy="287896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A5836BA-4904-4113-97BC-35D1A447591A}" type="datetimeFigureOut">
              <a:rPr lang="uk-UA" smtClean="0"/>
              <a:t>14.12.2014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414007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A5836BA-4904-4113-97BC-35D1A447591A}" type="datetimeFigureOut">
              <a:rPr lang="uk-UA" smtClean="0"/>
              <a:t>14.12.2014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264472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836BA-4904-4113-97BC-35D1A447591A}" type="datetimeFigureOut">
              <a:rPr lang="uk-UA" smtClean="0"/>
              <a:t>14.12.2014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295433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ru-RU" smtClean="0"/>
              <a:t>Образец заголовка</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A5836BA-4904-4113-97BC-35D1A447591A}" type="datetimeFigureOut">
              <a:rPr lang="uk-UA" smtClean="0"/>
              <a:t>14.12.2014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423220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A5836BA-4904-4113-97BC-35D1A447591A}" type="datetimeFigureOut">
              <a:rPr lang="uk-UA" smtClean="0"/>
              <a:t>14.12.2014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74CD76D-EE6C-4BA1-BE42-C11F4FDCCF45}" type="slidenum">
              <a:rPr lang="uk-UA" smtClean="0"/>
              <a:t>‹#›</a:t>
            </a:fld>
            <a:endParaRPr lang="uk-UA"/>
          </a:p>
        </p:txBody>
      </p:sp>
    </p:spTree>
    <p:extLst>
      <p:ext uri="{BB962C8B-B14F-4D97-AF65-F5344CB8AC3E}">
        <p14:creationId xmlns:p14="http://schemas.microsoft.com/office/powerpoint/2010/main" val="3995116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A5836BA-4904-4113-97BC-35D1A447591A}" type="datetimeFigureOut">
              <a:rPr lang="uk-UA" smtClean="0"/>
              <a:t>14.12.2014</a:t>
            </a:fld>
            <a:endParaRPr lang="uk-UA"/>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74CD76D-EE6C-4BA1-BE42-C11F4FDCCF45}" type="slidenum">
              <a:rPr lang="uk-UA" smtClean="0"/>
              <a:t>‹#›</a:t>
            </a:fld>
            <a:endParaRPr lang="uk-UA"/>
          </a:p>
        </p:txBody>
      </p:sp>
    </p:spTree>
    <p:extLst>
      <p:ext uri="{BB962C8B-B14F-4D97-AF65-F5344CB8AC3E}">
        <p14:creationId xmlns:p14="http://schemas.microsoft.com/office/powerpoint/2010/main" val="178822988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813270"/>
            <a:ext cx="9001462" cy="2387600"/>
          </a:xfrm>
        </p:spPr>
        <p:txBody>
          <a:bodyPr/>
          <a:lstStyle/>
          <a:p>
            <a:r>
              <a:rPr lang="uk-UA" dirty="0" smtClean="0"/>
              <a:t>Борис Пастернак</a:t>
            </a:r>
            <a:br>
              <a:rPr lang="uk-UA" dirty="0" smtClean="0"/>
            </a:br>
            <a:endParaRPr lang="uk-UA" dirty="0"/>
          </a:p>
        </p:txBody>
      </p:sp>
      <p:sp>
        <p:nvSpPr>
          <p:cNvPr id="3" name="Подзаголовок 2"/>
          <p:cNvSpPr>
            <a:spLocks noGrp="1"/>
          </p:cNvSpPr>
          <p:nvPr>
            <p:ph type="subTitle" idx="1"/>
          </p:nvPr>
        </p:nvSpPr>
        <p:spPr>
          <a:xfrm>
            <a:off x="5988676" y="5044471"/>
            <a:ext cx="2839356" cy="1655762"/>
          </a:xfrm>
        </p:spPr>
        <p:txBody>
          <a:bodyPr>
            <a:normAutofit/>
          </a:bodyPr>
          <a:lstStyle/>
          <a:p>
            <a:pPr algn="r"/>
            <a:r>
              <a:rPr lang="uk-UA" sz="1800" dirty="0" smtClean="0"/>
              <a:t>Презентацію в</a:t>
            </a:r>
            <a:r>
              <a:rPr lang="uk-UA" sz="1800" dirty="0" smtClean="0"/>
              <a:t>иконала</a:t>
            </a:r>
            <a:endParaRPr lang="uk-UA" sz="1800" dirty="0"/>
          </a:p>
          <a:p>
            <a:pPr algn="r"/>
            <a:r>
              <a:rPr lang="uk-UA" sz="1800" dirty="0"/>
              <a:t>Сюр Олена</a:t>
            </a:r>
            <a:endParaRPr lang="uk-UA" dirty="0"/>
          </a:p>
          <a:p>
            <a:pPr algn="r"/>
            <a:r>
              <a:rPr lang="uk-UA" dirty="0" smtClean="0"/>
              <a:t>11-А</a:t>
            </a:r>
          </a:p>
        </p:txBody>
      </p:sp>
    </p:spTree>
    <p:extLst>
      <p:ext uri="{BB962C8B-B14F-4D97-AF65-F5344CB8AC3E}">
        <p14:creationId xmlns:p14="http://schemas.microsoft.com/office/powerpoint/2010/main" val="4204826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ya.com.ua/images/articles/27-02-pasterna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758" y="463751"/>
            <a:ext cx="2510352" cy="3920932"/>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760893" y="206173"/>
            <a:ext cx="4572000" cy="954107"/>
          </a:xfrm>
          <a:prstGeom prst="rect">
            <a:avLst/>
          </a:prstGeom>
        </p:spPr>
        <p:txBody>
          <a:bodyPr>
            <a:spAutoFit/>
          </a:bodyPr>
          <a:lstStyle/>
          <a:p>
            <a:pPr algn="ctr"/>
            <a:r>
              <a:rPr lang="uk-UA" sz="2800" b="1" i="0" dirty="0" smtClean="0">
                <a:effectLst>
                  <a:outerShdw blurRad="38100" dist="38100" dir="2700000" algn="tl">
                    <a:srgbClr val="000000">
                      <a:alpha val="43137"/>
                    </a:srgbClr>
                  </a:outerShdw>
                </a:effectLst>
                <a:latin typeface="Arial" panose="020B0604020202020204" pitchFamily="34" charset="0"/>
              </a:rPr>
              <a:t>Борис Пастернак </a:t>
            </a:r>
            <a:br>
              <a:rPr lang="uk-UA" sz="2800" b="1" i="0" dirty="0" smtClean="0">
                <a:effectLst>
                  <a:outerShdw blurRad="38100" dist="38100" dir="2700000" algn="tl">
                    <a:srgbClr val="000000">
                      <a:alpha val="43137"/>
                    </a:srgbClr>
                  </a:outerShdw>
                </a:effectLst>
                <a:latin typeface="Arial" panose="020B0604020202020204" pitchFamily="34" charset="0"/>
              </a:rPr>
            </a:br>
            <a:r>
              <a:rPr lang="uk-UA" sz="2800" b="1" i="0" dirty="0" smtClean="0">
                <a:effectLst>
                  <a:outerShdw blurRad="38100" dist="38100" dir="2700000" algn="tl">
                    <a:srgbClr val="000000">
                      <a:alpha val="43137"/>
                    </a:srgbClr>
                  </a:outerShdw>
                </a:effectLst>
                <a:latin typeface="Arial" panose="020B0604020202020204" pitchFamily="34" charset="0"/>
              </a:rPr>
              <a:t>(1890-1960)</a:t>
            </a:r>
            <a:endParaRPr lang="uk-UA" sz="2800" b="1" i="0" dirty="0">
              <a:effectLst>
                <a:outerShdw blurRad="38100" dist="38100" dir="2700000" algn="tl">
                  <a:srgbClr val="000000">
                    <a:alpha val="43137"/>
                  </a:srgbClr>
                </a:outerShdw>
              </a:effectLst>
              <a:latin typeface="Arial" panose="020B0604020202020204" pitchFamily="34" charset="0"/>
            </a:endParaRPr>
          </a:p>
        </p:txBody>
      </p:sp>
      <p:sp>
        <p:nvSpPr>
          <p:cNvPr id="3" name="Прямоугольник 2"/>
          <p:cNvSpPr/>
          <p:nvPr/>
        </p:nvSpPr>
        <p:spPr>
          <a:xfrm>
            <a:off x="2949786" y="1656576"/>
            <a:ext cx="6194214" cy="5201424"/>
          </a:xfrm>
          <a:prstGeom prst="rect">
            <a:avLst/>
          </a:prstGeom>
        </p:spPr>
        <p:txBody>
          <a:bodyPr wrap="square">
            <a:spAutoFit/>
          </a:bodyPr>
          <a:lstStyle/>
          <a:p>
            <a:pPr marL="342900" indent="-342900">
              <a:buFont typeface="Arial" panose="020B0604020202020204" pitchFamily="34" charset="0"/>
              <a:buChar char="•"/>
            </a:pPr>
            <a:r>
              <a:rPr lang="ru-RU" sz="2400" dirty="0" err="1" smtClean="0"/>
              <a:t>Народився</a:t>
            </a:r>
            <a:r>
              <a:rPr lang="ru-RU" sz="2400" dirty="0" smtClean="0"/>
              <a:t> </a:t>
            </a:r>
            <a:r>
              <a:rPr lang="ru-RU" sz="2400" dirty="0"/>
              <a:t>10 лютого 1890 р. у </a:t>
            </a:r>
            <a:r>
              <a:rPr lang="ru-RU" sz="2400" dirty="0" err="1" smtClean="0"/>
              <a:t>Москві</a:t>
            </a:r>
            <a:endParaRPr lang="ru-RU" sz="2400" dirty="0" smtClean="0"/>
          </a:p>
          <a:p>
            <a:pPr marL="342900" indent="-342900">
              <a:buFont typeface="Arial" panose="020B0604020202020204" pitchFamily="34" charset="0"/>
              <a:buChar char="•"/>
            </a:pPr>
            <a:r>
              <a:rPr lang="ru-RU" sz="2400" dirty="0"/>
              <a:t>У 1903—1909 роках </a:t>
            </a:r>
            <a:r>
              <a:rPr lang="ru-RU" sz="2400" dirty="0" err="1"/>
              <a:t>займався</a:t>
            </a:r>
            <a:r>
              <a:rPr lang="ru-RU" sz="2400" dirty="0"/>
              <a:t> </a:t>
            </a:r>
            <a:r>
              <a:rPr lang="ru-RU" sz="2400" dirty="0" err="1"/>
              <a:t>музикою</a:t>
            </a:r>
            <a:r>
              <a:rPr lang="ru-RU" sz="2400" dirty="0"/>
              <a:t>, </a:t>
            </a:r>
            <a:r>
              <a:rPr lang="ru-RU" sz="2400" dirty="0" err="1"/>
              <a:t>під</a:t>
            </a:r>
            <a:r>
              <a:rPr lang="ru-RU" sz="2400" dirty="0"/>
              <a:t> </a:t>
            </a:r>
            <a:r>
              <a:rPr lang="ru-RU" sz="2400" dirty="0" err="1"/>
              <a:t>керівництвом</a:t>
            </a:r>
            <a:r>
              <a:rPr lang="ru-RU" sz="2400" dirty="0"/>
              <a:t> </a:t>
            </a:r>
            <a:r>
              <a:rPr lang="ru-RU" sz="2400" dirty="0" err="1"/>
              <a:t>визначних</a:t>
            </a:r>
            <a:r>
              <a:rPr lang="ru-RU" sz="2400" dirty="0"/>
              <a:t> </a:t>
            </a:r>
            <a:r>
              <a:rPr lang="ru-RU" sz="2400" dirty="0" err="1"/>
              <a:t>авторитетів</a:t>
            </a:r>
            <a:r>
              <a:rPr lang="ru-RU" sz="2400" dirty="0"/>
              <a:t> </a:t>
            </a:r>
            <a:r>
              <a:rPr lang="ru-RU" sz="2400" dirty="0" err="1"/>
              <a:t>вивчав</a:t>
            </a:r>
            <a:r>
              <a:rPr lang="ru-RU" sz="2400" dirty="0"/>
              <a:t> </a:t>
            </a:r>
            <a:r>
              <a:rPr lang="ru-RU" sz="2400" dirty="0" err="1"/>
              <a:t>теорію</a:t>
            </a:r>
            <a:r>
              <a:rPr lang="ru-RU" sz="2400" dirty="0"/>
              <a:t> </a:t>
            </a:r>
            <a:r>
              <a:rPr lang="ru-RU" sz="2400" dirty="0" err="1"/>
              <a:t>композиції</a:t>
            </a:r>
            <a:r>
              <a:rPr lang="ru-RU" sz="2400" dirty="0" smtClean="0"/>
              <a:t>.</a:t>
            </a:r>
          </a:p>
          <a:p>
            <a:pPr marL="342900" indent="-342900">
              <a:buFont typeface="Arial" panose="020B0604020202020204" pitchFamily="34" charset="0"/>
              <a:buChar char="•"/>
            </a:pPr>
            <a:r>
              <a:rPr lang="ru-RU" sz="2400" dirty="0"/>
              <a:t>1909 року вступив на </a:t>
            </a:r>
            <a:r>
              <a:rPr lang="ru-RU" sz="2400" dirty="0" err="1"/>
              <a:t>історико-філологічний</a:t>
            </a:r>
            <a:r>
              <a:rPr lang="ru-RU" sz="2400" dirty="0"/>
              <a:t> факультет </a:t>
            </a:r>
            <a:r>
              <a:rPr lang="ru-RU" sz="2400" dirty="0" err="1"/>
              <a:t>Московського</a:t>
            </a:r>
            <a:r>
              <a:rPr lang="ru-RU" sz="2400" dirty="0"/>
              <a:t> </a:t>
            </a:r>
            <a:r>
              <a:rPr lang="ru-RU" sz="2400" dirty="0" err="1"/>
              <a:t>університету</a:t>
            </a:r>
            <a:r>
              <a:rPr lang="ru-RU" sz="2400" dirty="0" smtClean="0"/>
              <a:t>.</a:t>
            </a:r>
          </a:p>
          <a:p>
            <a:pPr marL="342900" indent="-342900">
              <a:buFont typeface="Arial" panose="020B0604020202020204" pitchFamily="34" charset="0"/>
              <a:buChar char="•"/>
            </a:pPr>
            <a:r>
              <a:rPr lang="ru-RU" sz="2400" dirty="0" smtClean="0"/>
              <a:t>1912 року </a:t>
            </a:r>
            <a:r>
              <a:rPr lang="ru-RU" sz="2400" dirty="0" err="1"/>
              <a:t>студіював</a:t>
            </a:r>
            <a:r>
              <a:rPr lang="ru-RU" sz="2400" dirty="0"/>
              <a:t> </a:t>
            </a:r>
            <a:r>
              <a:rPr lang="ru-RU" sz="2400" dirty="0" err="1"/>
              <a:t>філософію</a:t>
            </a:r>
            <a:r>
              <a:rPr lang="ru-RU" sz="2400" dirty="0"/>
              <a:t> в </a:t>
            </a:r>
            <a:r>
              <a:rPr lang="ru-RU" sz="2400" dirty="0" err="1"/>
              <a:t>Марбурзькому</a:t>
            </a:r>
            <a:r>
              <a:rPr lang="ru-RU" sz="2400" dirty="0"/>
              <a:t> </a:t>
            </a:r>
            <a:r>
              <a:rPr lang="ru-RU" sz="2400" dirty="0" err="1"/>
              <a:t>університеті</a:t>
            </a:r>
            <a:r>
              <a:rPr lang="ru-RU" sz="2400" dirty="0"/>
              <a:t> (</a:t>
            </a:r>
            <a:r>
              <a:rPr lang="ru-RU" sz="2400" dirty="0" err="1"/>
              <a:t>Німеччина</a:t>
            </a:r>
            <a:r>
              <a:rPr lang="ru-RU" sz="2400" dirty="0" smtClean="0"/>
              <a:t>).</a:t>
            </a:r>
          </a:p>
          <a:p>
            <a:pPr marL="342900" indent="-342900">
              <a:buFont typeface="Arial" panose="020B0604020202020204" pitchFamily="34" charset="0"/>
              <a:buChar char="•"/>
            </a:pPr>
            <a:r>
              <a:rPr lang="uk-UA" sz="2400" dirty="0"/>
              <a:t>1913 року </a:t>
            </a:r>
            <a:r>
              <a:rPr lang="uk-UA" sz="2400" dirty="0" smtClean="0"/>
              <a:t>Пастернак приєднався </a:t>
            </a:r>
            <a:r>
              <a:rPr lang="uk-UA" sz="2400" dirty="0"/>
              <a:t>до футуристичного </a:t>
            </a:r>
            <a:r>
              <a:rPr lang="uk-UA" sz="2400" dirty="0" smtClean="0"/>
              <a:t>угрупування «</a:t>
            </a:r>
            <a:r>
              <a:rPr lang="uk-UA" sz="2400" dirty="0"/>
              <a:t>Центрифуга</a:t>
            </a:r>
            <a:r>
              <a:rPr lang="uk-UA" sz="2400" dirty="0" smtClean="0"/>
              <a:t>».</a:t>
            </a:r>
          </a:p>
          <a:p>
            <a:endParaRPr lang="uk-UA"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13437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upload.wikimedia.org/wikipedia/uk/d/d9/Boris_Pasterna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4717" y="681730"/>
            <a:ext cx="3450510" cy="449761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99622" y="230266"/>
            <a:ext cx="5145110" cy="5940088"/>
          </a:xfrm>
          <a:prstGeom prst="rect">
            <a:avLst/>
          </a:prstGeom>
        </p:spPr>
        <p:txBody>
          <a:bodyPr wrap="square">
            <a:spAutoFit/>
          </a:bodyPr>
          <a:lstStyle/>
          <a:p>
            <a:pPr marL="285750" indent="-285750">
              <a:buFont typeface="Arial" panose="020B0604020202020204" pitchFamily="34" charset="0"/>
              <a:buChar char="•"/>
            </a:pPr>
            <a:r>
              <a:rPr lang="uk-UA" sz="2000" b="0" i="0" dirty="0" smtClean="0">
                <a:effectLst>
                  <a:outerShdw blurRad="38100" dist="38100" dir="2700000" algn="tl">
                    <a:srgbClr val="000000">
                      <a:alpha val="43137"/>
                    </a:srgbClr>
                  </a:outerShdw>
                </a:effectLst>
              </a:rPr>
              <a:t>У </a:t>
            </a:r>
            <a:r>
              <a:rPr lang="uk-UA" sz="2000" b="0" i="0" u="none" strike="noStrike" dirty="0" smtClean="0">
                <a:effectLst>
                  <a:outerShdw blurRad="38100" dist="38100" dir="2700000" algn="tl">
                    <a:srgbClr val="000000">
                      <a:alpha val="43137"/>
                    </a:srgbClr>
                  </a:outerShdw>
                </a:effectLst>
              </a:rPr>
              <a:t>1920-ті</a:t>
            </a:r>
            <a:r>
              <a:rPr lang="uk-UA" sz="2000" b="0" i="0" dirty="0" smtClean="0">
                <a:effectLst>
                  <a:outerShdw blurRad="38100" dist="38100" dir="2700000" algn="tl">
                    <a:srgbClr val="000000">
                      <a:alpha val="43137"/>
                    </a:srgbClr>
                  </a:outerShdw>
                </a:effectLst>
              </a:rPr>
              <a:t> роки у Бориса </a:t>
            </a:r>
            <a:r>
              <a:rPr lang="uk-UA" sz="2000" b="0" i="0" dirty="0" err="1" smtClean="0">
                <a:effectLst>
                  <a:outerShdw blurRad="38100" dist="38100" dir="2700000" algn="tl">
                    <a:srgbClr val="000000">
                      <a:alpha val="43137"/>
                    </a:srgbClr>
                  </a:outerShdw>
                </a:effectLst>
              </a:rPr>
              <a:t>Пастернака</a:t>
            </a:r>
            <a:r>
              <a:rPr lang="uk-UA" sz="2000" b="0" i="0" dirty="0" smtClean="0">
                <a:effectLst>
                  <a:outerShdw blurRad="38100" dist="38100" dir="2700000" algn="tl">
                    <a:srgbClr val="000000">
                      <a:alpha val="43137"/>
                    </a:srgbClr>
                  </a:outerShdw>
                </a:effectLst>
              </a:rPr>
              <a:t> почався період зрілої творчості. Тоді він опублікував збірку «Сестра моя — життя» (</a:t>
            </a:r>
            <a:r>
              <a:rPr lang="uk-UA" sz="2000" b="0" i="0" u="none" strike="noStrike" dirty="0" smtClean="0">
                <a:effectLst>
                  <a:outerShdw blurRad="38100" dist="38100" dir="2700000" algn="tl">
                    <a:srgbClr val="000000">
                      <a:alpha val="43137"/>
                    </a:srgbClr>
                  </a:outerShdw>
                </a:effectLst>
              </a:rPr>
              <a:t>1922</a:t>
            </a:r>
            <a:r>
              <a:rPr lang="uk-UA" sz="2000" b="0" i="0" dirty="0" smtClean="0">
                <a:effectLst>
                  <a:outerShdw blurRad="38100" dist="38100" dir="2700000" algn="tl">
                    <a:srgbClr val="000000">
                      <a:alpha val="43137"/>
                    </a:srgbClr>
                  </a:outerShdw>
                </a:effectLst>
              </a:rPr>
              <a:t>), що принесла йому широку популярність, працював над історико-революційними поемами «Дев'ятсот п'ятий рік», «Лейтенант Шмідт», романом у віршах «</a:t>
            </a:r>
            <a:r>
              <a:rPr lang="uk-UA" sz="2000" b="0" i="0" dirty="0" err="1" smtClean="0">
                <a:effectLst>
                  <a:outerShdw blurRad="38100" dist="38100" dir="2700000" algn="tl">
                    <a:srgbClr val="000000">
                      <a:alpha val="43137"/>
                    </a:srgbClr>
                  </a:outerShdw>
                </a:effectLst>
              </a:rPr>
              <a:t>Спекторський</a:t>
            </a:r>
            <a:r>
              <a:rPr lang="uk-UA" sz="2000" b="0" i="0" dirty="0" smtClean="0">
                <a:effectLst>
                  <a:outerShdw blurRad="38100" dist="38100" dir="2700000" algn="tl">
                    <a:srgbClr val="000000">
                      <a:alpha val="43137"/>
                    </a:srgbClr>
                  </a:outerShdw>
                </a:effectLst>
              </a:rPr>
              <a:t>».</a:t>
            </a:r>
          </a:p>
          <a:p>
            <a:pPr marL="285750" indent="-285750">
              <a:buFont typeface="Arial" panose="020B0604020202020204" pitchFamily="34" charset="0"/>
              <a:buChar char="•"/>
            </a:pPr>
            <a:r>
              <a:rPr lang="ru-RU" sz="2000" dirty="0" err="1" smtClean="0"/>
              <a:t>Бере</a:t>
            </a:r>
            <a:r>
              <a:rPr lang="ru-RU" sz="2000" dirty="0" smtClean="0"/>
              <a:t> </a:t>
            </a:r>
            <a:r>
              <a:rPr lang="ru-RU" sz="2000" dirty="0" err="1"/>
              <a:t>активну</a:t>
            </a:r>
            <a:r>
              <a:rPr lang="ru-RU" sz="2000" dirty="0"/>
              <a:t> участь у </a:t>
            </a:r>
            <a:r>
              <a:rPr lang="ru-RU" sz="2000" dirty="0" err="1"/>
              <a:t>діяльності</a:t>
            </a:r>
            <a:r>
              <a:rPr lang="ru-RU" sz="2000" dirty="0"/>
              <a:t> </a:t>
            </a:r>
            <a:r>
              <a:rPr lang="ru-RU" sz="2000" dirty="0" err="1"/>
              <a:t>Спілки</a:t>
            </a:r>
            <a:r>
              <a:rPr lang="ru-RU" sz="2000" dirty="0"/>
              <a:t> </a:t>
            </a:r>
            <a:r>
              <a:rPr lang="ru-RU" sz="2000" dirty="0" err="1"/>
              <a:t>письменників</a:t>
            </a:r>
            <a:r>
              <a:rPr lang="ru-RU" sz="2000" dirty="0"/>
              <a:t> СРСР, </a:t>
            </a:r>
            <a:r>
              <a:rPr lang="ru-RU" sz="2000" dirty="0" err="1"/>
              <a:t>виступає</a:t>
            </a:r>
            <a:r>
              <a:rPr lang="ru-RU" sz="2000" dirty="0"/>
              <a:t> на </a:t>
            </a:r>
            <a:r>
              <a:rPr lang="ru-RU" sz="2000" dirty="0" err="1"/>
              <a:t>її</a:t>
            </a:r>
            <a:r>
              <a:rPr lang="ru-RU" sz="2000" dirty="0"/>
              <a:t> </a:t>
            </a:r>
            <a:r>
              <a:rPr lang="ru-RU" sz="2000" dirty="0" err="1"/>
              <a:t>першому</a:t>
            </a:r>
            <a:r>
              <a:rPr lang="ru-RU" sz="2000" dirty="0"/>
              <a:t> </a:t>
            </a:r>
            <a:r>
              <a:rPr lang="ru-RU" sz="2000" dirty="0" err="1"/>
              <a:t>з'їзді</a:t>
            </a:r>
            <a:r>
              <a:rPr lang="ru-RU" sz="2000" dirty="0" smtClean="0"/>
              <a:t>.</a:t>
            </a:r>
          </a:p>
          <a:p>
            <a:pPr marL="285750" indent="-285750">
              <a:buFont typeface="Arial" panose="020B0604020202020204" pitchFamily="34" charset="0"/>
              <a:buChar char="•"/>
            </a:pPr>
            <a:r>
              <a:rPr lang="uk-UA" sz="2000" b="0" i="0" dirty="0" smtClean="0">
                <a:effectLst/>
                <a:latin typeface="Arial" panose="020B0604020202020204" pitchFamily="34" charset="0"/>
              </a:rPr>
              <a:t> </a:t>
            </a:r>
            <a:r>
              <a:rPr lang="uk-UA" sz="2000" b="0" i="0" u="none" strike="noStrike" dirty="0" smtClean="0">
                <a:effectLst/>
              </a:rPr>
              <a:t>1937</a:t>
            </a:r>
            <a:r>
              <a:rPr lang="uk-UA" sz="2000" b="0" i="0" dirty="0" smtClean="0">
                <a:effectLst/>
              </a:rPr>
              <a:t> року Пастернак виявляє неабияку громадянську мужність і відмовляється підписати листа зі схваленням розстрілу </a:t>
            </a:r>
            <a:r>
              <a:rPr lang="uk-UA" sz="2000" b="0" i="0" u="none" strike="noStrike" dirty="0" err="1" smtClean="0">
                <a:effectLst/>
              </a:rPr>
              <a:t>Тухачевського</a:t>
            </a:r>
            <a:r>
              <a:rPr lang="uk-UA" sz="2000" b="0" i="0" dirty="0" smtClean="0">
                <a:effectLst/>
              </a:rPr>
              <a:t> та інших, не криючись відвідує домівку репресованого </a:t>
            </a:r>
            <a:r>
              <a:rPr lang="uk-UA" sz="2000" b="0" i="0" u="none" strike="noStrike" dirty="0" smtClean="0">
                <a:effectLst/>
              </a:rPr>
              <a:t>Бориса </a:t>
            </a:r>
            <a:r>
              <a:rPr lang="uk-UA" sz="2000" b="0" i="0" u="none" strike="noStrike" dirty="0" err="1" smtClean="0">
                <a:effectLst/>
              </a:rPr>
              <a:t>Пильняка</a:t>
            </a:r>
            <a:r>
              <a:rPr lang="uk-UA" sz="2000" b="0" i="0" dirty="0" smtClean="0">
                <a:effectLst/>
              </a:rPr>
              <a:t>. </a:t>
            </a:r>
            <a:endParaRPr lang="ru-RU" sz="2000" dirty="0" smtClean="0"/>
          </a:p>
          <a:p>
            <a:pPr marL="285750" indent="-285750">
              <a:buFont typeface="Arial" panose="020B0604020202020204" pitchFamily="34" charset="0"/>
              <a:buChar char="•"/>
            </a:pPr>
            <a:endParaRPr lang="ru-RU" sz="2000" dirty="0" smtClean="0"/>
          </a:p>
        </p:txBody>
      </p:sp>
      <p:sp>
        <p:nvSpPr>
          <p:cNvPr id="3" name="Прямоугольник 2"/>
          <p:cNvSpPr/>
          <p:nvPr/>
        </p:nvSpPr>
        <p:spPr>
          <a:xfrm>
            <a:off x="473298" y="5692641"/>
            <a:ext cx="8529036" cy="707886"/>
          </a:xfrm>
          <a:prstGeom prst="rect">
            <a:avLst/>
          </a:prstGeom>
        </p:spPr>
        <p:txBody>
          <a:bodyPr wrap="square">
            <a:spAutoFit/>
          </a:bodyPr>
          <a:lstStyle/>
          <a:p>
            <a:r>
              <a:rPr lang="uk-UA" sz="2000" b="0" i="0" dirty="0" smtClean="0">
                <a:effectLst/>
              </a:rPr>
              <a:t>Це призводить до тривалого періоду відсторонення від офіційної літератури. Вірші набувають більш особистого та трагічного відтінку.</a:t>
            </a:r>
            <a:endParaRPr lang="uk-UA" sz="2000" dirty="0"/>
          </a:p>
        </p:txBody>
      </p:sp>
    </p:spTree>
    <p:extLst>
      <p:ext uri="{BB962C8B-B14F-4D97-AF65-F5344CB8AC3E}">
        <p14:creationId xmlns:p14="http://schemas.microsoft.com/office/powerpoint/2010/main" val="2079612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6450"/>
            <a:ext cx="9028090" cy="3170099"/>
          </a:xfrm>
          <a:prstGeom prst="rect">
            <a:avLst/>
          </a:prstGeom>
        </p:spPr>
        <p:txBody>
          <a:bodyPr wrap="square">
            <a:spAutoFit/>
          </a:bodyPr>
          <a:lstStyle/>
          <a:p>
            <a:pPr marL="342900" indent="-342900">
              <a:buFont typeface="Arial" panose="020B0604020202020204" pitchFamily="34" charset="0"/>
              <a:buChar char="•"/>
            </a:pPr>
            <a:r>
              <a:rPr lang="ru-RU" sz="2000" dirty="0">
                <a:effectLst>
                  <a:outerShdw blurRad="38100" dist="38100" dir="2700000" algn="tl">
                    <a:srgbClr val="000000">
                      <a:alpha val="43137"/>
                    </a:srgbClr>
                  </a:outerShdw>
                </a:effectLst>
              </a:rPr>
              <a:t>У 1939 р. на Б. Пастернака завели справу в НКВС. Приводом для </a:t>
            </a:r>
            <a:r>
              <a:rPr lang="ru-RU" sz="2000" dirty="0" err="1">
                <a:effectLst>
                  <a:outerShdw blurRad="38100" dist="38100" dir="2700000" algn="tl">
                    <a:srgbClr val="000000">
                      <a:alpha val="43137"/>
                    </a:srgbClr>
                  </a:outerShdw>
                </a:effectLst>
              </a:rPr>
              <a:t>цього</a:t>
            </a:r>
            <a:r>
              <a:rPr lang="ru-RU" sz="2000" dirty="0">
                <a:effectLst>
                  <a:outerShdw blurRad="38100" dist="38100" dir="2700000" algn="tl">
                    <a:srgbClr val="000000">
                      <a:alpha val="43137"/>
                    </a:srgbClr>
                  </a:outerShdw>
                </a:effectLst>
              </a:rPr>
              <a:t> стала </a:t>
            </a:r>
            <a:r>
              <a:rPr lang="ru-RU" sz="2000" dirty="0" err="1">
                <a:effectLst>
                  <a:outerShdw blurRad="38100" dist="38100" dir="2700000" algn="tl">
                    <a:srgbClr val="000000">
                      <a:alpha val="43137"/>
                    </a:srgbClr>
                  </a:outerShdw>
                </a:effectLst>
              </a:rPr>
              <a:t>його</a:t>
            </a:r>
            <a:r>
              <a:rPr lang="ru-RU" sz="2000" dirty="0">
                <a:effectLst>
                  <a:outerShdw blurRad="38100" dist="38100" dir="2700000" algn="tl">
                    <a:srgbClr val="000000">
                      <a:alpha val="43137"/>
                    </a:srgbClr>
                  </a:outerShdw>
                </a:effectLst>
              </a:rPr>
              <a:t> дружба </a:t>
            </a:r>
            <a:r>
              <a:rPr lang="ru-RU" sz="2000" dirty="0" err="1">
                <a:effectLst>
                  <a:outerShdw blurRad="38100" dist="38100" dir="2700000" algn="tl">
                    <a:srgbClr val="000000">
                      <a:alpha val="43137"/>
                    </a:srgbClr>
                  </a:outerShdw>
                </a:effectLst>
              </a:rPr>
              <a:t>із</a:t>
            </a:r>
            <a:r>
              <a:rPr lang="ru-RU" sz="2000" dirty="0">
                <a:effectLst>
                  <a:outerShdw blurRad="38100" dist="38100" dir="2700000" algn="tl">
                    <a:srgbClr val="000000">
                      <a:alpha val="43137"/>
                    </a:srgbClr>
                  </a:outerShdw>
                </a:effectLst>
              </a:rPr>
              <a:t> В. </a:t>
            </a:r>
            <a:r>
              <a:rPr lang="ru-RU" sz="2000" dirty="0" err="1">
                <a:effectLst>
                  <a:outerShdw blurRad="38100" dist="38100" dir="2700000" algn="tl">
                    <a:srgbClr val="000000">
                      <a:alpha val="43137"/>
                    </a:srgbClr>
                  </a:outerShdw>
                </a:effectLst>
              </a:rPr>
              <a:t>Мейєрхольдом</a:t>
            </a:r>
            <a:r>
              <a:rPr lang="ru-RU" sz="2000" dirty="0">
                <a:effectLst>
                  <a:outerShdw blurRad="38100" dist="38100" dir="2700000" algn="tl">
                    <a:srgbClr val="000000">
                      <a:alpha val="43137"/>
                    </a:srgbClr>
                  </a:outerShdw>
                </a:effectLst>
              </a:rPr>
              <a:t> — </a:t>
            </a:r>
            <a:r>
              <a:rPr lang="ru-RU" sz="2000" dirty="0" err="1">
                <a:effectLst>
                  <a:outerShdw blurRad="38100" dist="38100" dir="2700000" algn="tl">
                    <a:srgbClr val="000000">
                      <a:alpha val="43137"/>
                    </a:srgbClr>
                  </a:outerShdw>
                </a:effectLst>
              </a:rPr>
              <a:t>режисером</a:t>
            </a:r>
            <a:r>
              <a:rPr lang="ru-RU" sz="2000" dirty="0">
                <a:effectLst>
                  <a:outerShdw blurRad="38100" dist="38100" dir="2700000" algn="tl">
                    <a:srgbClr val="000000">
                      <a:alpha val="43137"/>
                    </a:srgbClr>
                  </a:outerShdw>
                </a:effectLst>
              </a:rPr>
              <a:t> Камерного театру, у </a:t>
            </a:r>
            <a:r>
              <a:rPr lang="ru-RU" sz="2000" dirty="0" err="1">
                <a:effectLst>
                  <a:outerShdw blurRad="38100" dist="38100" dir="2700000" algn="tl">
                    <a:srgbClr val="000000">
                      <a:alpha val="43137"/>
                    </a:srgbClr>
                  </a:outerShdw>
                </a:effectLst>
              </a:rPr>
              <a:t>якому</a:t>
            </a:r>
            <a:r>
              <a:rPr lang="ru-RU" sz="2000" dirty="0">
                <a:effectLst>
                  <a:outerShdw blurRad="38100" dist="38100" dir="2700000" algn="tl">
                    <a:srgbClr val="000000">
                      <a:alpha val="43137"/>
                    </a:srgbClr>
                  </a:outerShdw>
                </a:effectLst>
              </a:rPr>
              <a:t> ставили не </a:t>
            </a:r>
            <a:r>
              <a:rPr lang="ru-RU" sz="2000" dirty="0" err="1">
                <a:effectLst>
                  <a:outerShdw blurRad="38100" dist="38100" dir="2700000" algn="tl">
                    <a:srgbClr val="000000">
                      <a:alpha val="43137"/>
                    </a:srgbClr>
                  </a:outerShdw>
                </a:effectLst>
              </a:rPr>
              <a:t>пролетарські</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п'єси</a:t>
            </a:r>
            <a:r>
              <a:rPr lang="ru-RU" sz="2000" dirty="0">
                <a:effectLst>
                  <a:outerShdw blurRad="38100" dist="38100" dir="2700000" algn="tl">
                    <a:srgbClr val="000000">
                      <a:alpha val="43137"/>
                    </a:srgbClr>
                  </a:outerShdw>
                </a:effectLst>
              </a:rPr>
              <a:t>, а </a:t>
            </a:r>
            <a:r>
              <a:rPr lang="ru-RU" sz="2000" dirty="0" err="1">
                <a:effectLst>
                  <a:outerShdw blurRad="38100" dist="38100" dir="2700000" algn="tl">
                    <a:srgbClr val="000000">
                      <a:alpha val="43137"/>
                    </a:srgbClr>
                  </a:outerShdw>
                </a:effectLst>
              </a:rPr>
              <a:t>класичні</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вистави</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що</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пробуджували</a:t>
            </a:r>
            <a:r>
              <a:rPr lang="ru-RU" sz="2000" dirty="0">
                <a:effectLst>
                  <a:outerShdw blurRad="38100" dist="38100" dir="2700000" algn="tl">
                    <a:srgbClr val="000000">
                      <a:alpha val="43137"/>
                    </a:srgbClr>
                  </a:outerShdw>
                </a:effectLst>
              </a:rPr>
              <a:t> в </a:t>
            </a:r>
            <a:r>
              <a:rPr lang="ru-RU" sz="2000" dirty="0" err="1">
                <a:effectLst>
                  <a:outerShdw blurRad="38100" dist="38100" dir="2700000" algn="tl">
                    <a:srgbClr val="000000">
                      <a:alpha val="43137"/>
                    </a:srgbClr>
                  </a:outerShdw>
                </a:effectLst>
              </a:rPr>
              <a:t>глядачів</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почуття</a:t>
            </a:r>
            <a:r>
              <a:rPr lang="ru-RU" sz="2000" dirty="0">
                <a:effectLst>
                  <a:outerShdw blurRad="38100" dist="38100" dir="2700000" algn="tl">
                    <a:srgbClr val="000000">
                      <a:alpha val="43137"/>
                    </a:srgbClr>
                  </a:outerShdw>
                </a:effectLst>
              </a:rPr>
              <a:t> </a:t>
            </a:r>
            <a:r>
              <a:rPr lang="ru-RU" sz="2000" dirty="0" smtClean="0">
                <a:effectLst>
                  <a:outerShdw blurRad="38100" dist="38100" dir="2700000" algn="tl">
                    <a:srgbClr val="000000">
                      <a:alpha val="43137"/>
                    </a:srgbClr>
                  </a:outerShdw>
                </a:effectLst>
              </a:rPr>
              <a:t>прекрасного </a:t>
            </a:r>
            <a:r>
              <a:rPr lang="ru-RU" sz="2000" dirty="0">
                <a:effectLst>
                  <a:outerShdw blurRad="38100" dist="38100" dir="2700000" algn="tl">
                    <a:srgbClr val="000000">
                      <a:alpha val="43137"/>
                    </a:srgbClr>
                  </a:outerShdw>
                </a:effectLst>
              </a:rPr>
              <a:t>і </a:t>
            </a:r>
            <a:r>
              <a:rPr lang="ru-RU" sz="2000" dirty="0" err="1">
                <a:effectLst>
                  <a:outerShdw blurRad="38100" dist="38100" dir="2700000" algn="tl">
                    <a:srgbClr val="000000">
                      <a:alpha val="43137"/>
                    </a:srgbClr>
                  </a:outerShdw>
                </a:effectLst>
              </a:rPr>
              <a:t>вільне</a:t>
            </a:r>
            <a:r>
              <a:rPr lang="ru-RU" sz="2000" dirty="0">
                <a:effectLst>
                  <a:outerShdw blurRad="38100" dist="38100" dir="2700000" algn="tl">
                    <a:srgbClr val="000000">
                      <a:alpha val="43137"/>
                    </a:srgbClr>
                  </a:outerShdw>
                </a:effectLst>
              </a:rPr>
              <a:t> </a:t>
            </a:r>
            <a:r>
              <a:rPr lang="ru-RU" sz="2000" dirty="0" err="1">
                <a:effectLst>
                  <a:outerShdw blurRad="38100" dist="38100" dir="2700000" algn="tl">
                    <a:srgbClr val="000000">
                      <a:alpha val="43137"/>
                    </a:srgbClr>
                  </a:outerShdw>
                </a:effectLst>
              </a:rPr>
              <a:t>мислення</a:t>
            </a:r>
            <a:r>
              <a:rPr lang="ru-RU" sz="2000" dirty="0">
                <a:effectLst>
                  <a:outerShdw blurRad="38100" dist="38100" dir="2700000" algn="tl">
                    <a:srgbClr val="000000">
                      <a:alpha val="43137"/>
                    </a:srgbClr>
                  </a:outerShdw>
                </a:effectLst>
              </a:rPr>
              <a:t>. </a:t>
            </a:r>
            <a:endParaRPr lang="uk-UA" sz="2000" b="0" i="0" dirty="0" smtClean="0">
              <a:effectLst>
                <a:outerShdw blurRad="38100" dist="38100" dir="2700000" algn="tl">
                  <a:srgbClr val="000000">
                    <a:alpha val="43137"/>
                  </a:srgbClr>
                </a:outerShdw>
              </a:effectLst>
            </a:endParaRPr>
          </a:p>
          <a:p>
            <a:pPr marL="342900" indent="-342900">
              <a:buFont typeface="Arial" panose="020B0604020202020204" pitchFamily="34" charset="0"/>
              <a:buChar char="•"/>
            </a:pPr>
            <a:r>
              <a:rPr lang="uk-UA" sz="2000" b="0" i="0" dirty="0" smtClean="0">
                <a:effectLst>
                  <a:outerShdw blurRad="38100" dist="38100" dir="2700000" algn="tl">
                    <a:srgbClr val="000000">
                      <a:alpha val="43137"/>
                    </a:srgbClr>
                  </a:outerShdw>
                </a:effectLst>
              </a:rPr>
              <a:t>Наприкінці </a:t>
            </a:r>
            <a:r>
              <a:rPr lang="uk-UA" sz="2000" b="0" i="0" u="none" strike="noStrike" dirty="0" smtClean="0">
                <a:effectLst>
                  <a:outerShdw blurRad="38100" dist="38100" dir="2700000" algn="tl">
                    <a:srgbClr val="000000">
                      <a:alpha val="43137"/>
                    </a:srgbClr>
                  </a:outerShdw>
                </a:effectLst>
              </a:rPr>
              <a:t>1930-х років</a:t>
            </a:r>
            <a:r>
              <a:rPr lang="uk-UA" sz="2000" b="0" i="0" dirty="0" smtClean="0">
                <a:effectLst>
                  <a:outerShdw blurRad="38100" dist="38100" dir="2700000" algn="tl">
                    <a:srgbClr val="000000">
                      <a:alpha val="43137"/>
                    </a:srgbClr>
                  </a:outerShdw>
                </a:effectLst>
              </a:rPr>
              <a:t> Пастернак звертається до прози та перекладів, які у </a:t>
            </a:r>
            <a:r>
              <a:rPr lang="uk-UA" sz="2000" b="0" i="0" u="none" strike="noStrike" dirty="0" smtClean="0">
                <a:effectLst>
                  <a:outerShdw blurRad="38100" dist="38100" dir="2700000" algn="tl">
                    <a:srgbClr val="000000">
                      <a:alpha val="43137"/>
                    </a:srgbClr>
                  </a:outerShdw>
                </a:effectLst>
              </a:rPr>
              <a:t>1940-х роках</a:t>
            </a:r>
            <a:r>
              <a:rPr lang="uk-UA" sz="2000" b="0" i="0" dirty="0" smtClean="0">
                <a:effectLst>
                  <a:outerShdw blurRad="38100" dist="38100" dir="2700000" algn="tl">
                    <a:srgbClr val="000000">
                      <a:alpha val="43137"/>
                    </a:srgbClr>
                  </a:outerShdw>
                </a:effectLst>
              </a:rPr>
              <a:t> стають основним джерелом його заробітку. Саме у цей період створено переклади, які стали класикою : </a:t>
            </a:r>
            <a:r>
              <a:rPr lang="uk-UA" sz="2000" b="0" i="0" u="none" strike="noStrike" dirty="0" smtClean="0">
                <a:effectLst>
                  <a:outerShdw blurRad="38100" dist="38100" dir="2700000" algn="tl">
                    <a:srgbClr val="000000">
                      <a:alpha val="43137"/>
                    </a:srgbClr>
                  </a:outerShdw>
                </a:effectLst>
              </a:rPr>
              <a:t>Шекспірівські</a:t>
            </a:r>
            <a:r>
              <a:rPr lang="uk-UA" sz="2000" b="0" i="0" dirty="0" smtClean="0">
                <a:effectLst>
                  <a:outerShdw blurRad="38100" dist="38100" dir="2700000" algn="tl">
                    <a:srgbClr val="000000">
                      <a:alpha val="43137"/>
                    </a:srgbClr>
                  </a:outerShdw>
                </a:effectLst>
              </a:rPr>
              <a:t> трагедії,  «Фауст» </a:t>
            </a:r>
            <a:r>
              <a:rPr lang="uk-UA" sz="2000" b="0" i="0" u="none" strike="noStrike" dirty="0" smtClean="0">
                <a:effectLst>
                  <a:outerShdw blurRad="38100" dist="38100" dir="2700000" algn="tl">
                    <a:srgbClr val="000000">
                      <a:alpha val="43137"/>
                    </a:srgbClr>
                  </a:outerShdw>
                </a:effectLst>
              </a:rPr>
              <a:t>Ґете</a:t>
            </a:r>
            <a:r>
              <a:rPr lang="uk-UA" sz="2000" b="0" i="0" dirty="0" smtClean="0">
                <a:effectLst>
                  <a:outerShdw blurRad="38100" dist="38100" dir="2700000" algn="tl">
                    <a:srgbClr val="000000">
                      <a:alpha val="43137"/>
                    </a:srgbClr>
                  </a:outerShdw>
                </a:effectLst>
              </a:rPr>
              <a:t>, «Марія Стюарт»  </a:t>
            </a:r>
            <a:r>
              <a:rPr lang="uk-UA" sz="2000" b="0" i="0" u="none" strike="noStrike" dirty="0" smtClean="0">
                <a:effectLst>
                  <a:outerShdw blurRad="38100" dist="38100" dir="2700000" algn="tl">
                    <a:srgbClr val="000000">
                      <a:alpha val="43137"/>
                    </a:srgbClr>
                  </a:outerShdw>
                </a:effectLst>
              </a:rPr>
              <a:t>Шиллера</a:t>
            </a:r>
            <a:r>
              <a:rPr lang="uk-UA" sz="2000" b="0" i="0" dirty="0" smtClean="0">
                <a:effectLst>
                  <a:outerShdw blurRad="38100" dist="38100" dir="2700000" algn="tl">
                    <a:srgbClr val="000000">
                      <a:alpha val="43137"/>
                    </a:srgbClr>
                  </a:outerShdw>
                </a:effectLst>
              </a:rPr>
              <a:t>, твори </a:t>
            </a:r>
            <a:r>
              <a:rPr lang="uk-UA" sz="2000" b="0" i="0" u="none" strike="noStrike" dirty="0" smtClean="0">
                <a:effectLst>
                  <a:outerShdw blurRad="38100" dist="38100" dir="2700000" algn="tl">
                    <a:srgbClr val="000000">
                      <a:alpha val="43137"/>
                    </a:srgbClr>
                  </a:outerShdw>
                </a:effectLst>
              </a:rPr>
              <a:t>Рільке</a:t>
            </a:r>
            <a:r>
              <a:rPr lang="uk-UA" sz="2000" b="0" i="0" dirty="0" smtClean="0">
                <a:effectLst>
                  <a:outerShdw blurRad="38100" dist="38100" dir="2700000" algn="tl">
                    <a:srgbClr val="000000">
                      <a:alpha val="43137"/>
                    </a:srgbClr>
                  </a:outerShdw>
                </a:effectLst>
              </a:rPr>
              <a:t>, </a:t>
            </a:r>
            <a:r>
              <a:rPr lang="uk-UA" sz="2000" b="0" i="0" u="none" strike="noStrike" dirty="0" smtClean="0">
                <a:effectLst>
                  <a:outerShdw blurRad="38100" dist="38100" dir="2700000" algn="tl">
                    <a:srgbClr val="000000">
                      <a:alpha val="43137"/>
                    </a:srgbClr>
                  </a:outerShdw>
                </a:effectLst>
              </a:rPr>
              <a:t>Верлена</a:t>
            </a:r>
            <a:r>
              <a:rPr lang="uk-UA" sz="2000" b="0" i="0" dirty="0" smtClean="0">
                <a:effectLst>
                  <a:outerShdw blurRad="38100" dist="38100" dir="2700000" algn="tl">
                    <a:srgbClr val="000000">
                      <a:alpha val="43137"/>
                    </a:srgbClr>
                  </a:outerShdw>
                </a:effectLst>
              </a:rPr>
              <a:t>, </a:t>
            </a:r>
            <a:r>
              <a:rPr lang="uk-UA" sz="2000" b="0" i="0" u="none" strike="noStrike" dirty="0" err="1" smtClean="0">
                <a:effectLst>
                  <a:outerShdw blurRad="38100" dist="38100" dir="2700000" algn="tl">
                    <a:srgbClr val="000000">
                      <a:alpha val="43137"/>
                    </a:srgbClr>
                  </a:outerShdw>
                </a:effectLst>
              </a:rPr>
              <a:t>Кляйста</a:t>
            </a:r>
            <a:r>
              <a:rPr lang="uk-UA" sz="2000" b="0" i="0" dirty="0" smtClean="0">
                <a:effectLst>
                  <a:outerShdw blurRad="38100" dist="38100" dir="2700000" algn="tl">
                    <a:srgbClr val="000000">
                      <a:alpha val="43137"/>
                    </a:srgbClr>
                  </a:outerShdw>
                </a:effectLst>
              </a:rPr>
              <a:t>, грузинських поетів та інших авторів.</a:t>
            </a:r>
          </a:p>
          <a:p>
            <a:pPr marL="342900" indent="-342900">
              <a:buFont typeface="Arial" panose="020B0604020202020204" pitchFamily="34" charset="0"/>
              <a:buChar char="•"/>
            </a:pPr>
            <a:r>
              <a:rPr lang="uk-UA" sz="2000" b="0" i="0" u="none" strike="noStrike" dirty="0" smtClean="0">
                <a:effectLst>
                  <a:outerShdw blurRad="38100" dist="38100" dir="2700000" algn="tl">
                    <a:srgbClr val="000000">
                      <a:alpha val="43137"/>
                    </a:srgbClr>
                  </a:outerShdw>
                </a:effectLst>
              </a:rPr>
              <a:t>1943</a:t>
            </a:r>
            <a:r>
              <a:rPr lang="uk-UA" sz="2000" b="0" i="0" dirty="0" smtClean="0">
                <a:effectLst>
                  <a:outerShdw blurRad="38100" dist="38100" dir="2700000" algn="tl">
                    <a:srgbClr val="000000">
                      <a:alpha val="43137"/>
                    </a:srgbClr>
                  </a:outerShdw>
                </a:effectLst>
              </a:rPr>
              <a:t> року вийшла його поетична збірка «На ранніх потягах».</a:t>
            </a:r>
            <a:endParaRPr lang="uk-UA" sz="2000" b="0" i="0" dirty="0">
              <a:effectLst>
                <a:outerShdw blurRad="38100" dist="38100" dir="2700000" algn="tl">
                  <a:srgbClr val="000000">
                    <a:alpha val="43137"/>
                  </a:srgbClr>
                </a:outerShdw>
              </a:effectLst>
            </a:endParaRPr>
          </a:p>
        </p:txBody>
      </p:sp>
      <p:pic>
        <p:nvPicPr>
          <p:cNvPr id="3074" name="Picture 2" descr="http://rusplt.ru/netcat_files/52/104/640x420/pasternak_6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286" y="3657592"/>
            <a:ext cx="4407443" cy="289238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22-91.ru/upload/images/photo/42/b5/8241cac4a8768e2cac0677e9680413161680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9402" y="3657592"/>
            <a:ext cx="2511380" cy="3015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1304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546" y="249529"/>
            <a:ext cx="5666704" cy="6863417"/>
          </a:xfrm>
          <a:prstGeom prst="rect">
            <a:avLst/>
          </a:prstGeom>
        </p:spPr>
        <p:txBody>
          <a:bodyPr wrap="square">
            <a:spAutoFit/>
          </a:bodyPr>
          <a:lstStyle/>
          <a:p>
            <a:pPr marL="342900" indent="-342900">
              <a:buFont typeface="Arial" panose="020B0604020202020204" pitchFamily="34" charset="0"/>
              <a:buChar char="•"/>
            </a:pPr>
            <a:r>
              <a:rPr lang="ru-RU" sz="2000" b="0" i="0" dirty="0" err="1" smtClean="0">
                <a:effectLst>
                  <a:outerShdw blurRad="38100" dist="38100" dir="2700000" algn="tl">
                    <a:srgbClr val="000000">
                      <a:alpha val="43137"/>
                    </a:srgbClr>
                  </a:outerShdw>
                </a:effectLst>
              </a:rPr>
              <a:t>Восени</a:t>
            </a:r>
            <a:r>
              <a:rPr lang="ru-RU" sz="2000" b="0" i="0" dirty="0" smtClean="0">
                <a:effectLst>
                  <a:outerShdw blurRad="38100" dist="38100" dir="2700000" algn="tl">
                    <a:srgbClr val="000000">
                      <a:alpha val="43137"/>
                    </a:srgbClr>
                  </a:outerShdw>
                </a:effectLst>
              </a:rPr>
              <a:t> 1945 р. Б. Пастернак почав </a:t>
            </a:r>
            <a:r>
              <a:rPr lang="ru-RU" sz="2000" b="0" i="0" dirty="0" err="1" smtClean="0">
                <a:effectLst>
                  <a:outerShdw blurRad="38100" dist="38100" dir="2700000" algn="tl">
                    <a:srgbClr val="000000">
                      <a:alpha val="43137"/>
                    </a:srgbClr>
                  </a:outerShdw>
                </a:effectLst>
              </a:rPr>
              <a:t>працювати</a:t>
            </a:r>
            <a:r>
              <a:rPr lang="ru-RU" sz="2000" b="0" i="0" dirty="0" smtClean="0">
                <a:effectLst>
                  <a:outerShdw blurRad="38100" dist="38100" dir="2700000" algn="tl">
                    <a:srgbClr val="000000">
                      <a:alpha val="43137"/>
                    </a:srgbClr>
                  </a:outerShdw>
                </a:effectLst>
              </a:rPr>
              <a:t> над романом, про </a:t>
            </a:r>
            <a:r>
              <a:rPr lang="ru-RU" sz="2000" b="0" i="0" dirty="0" err="1" smtClean="0">
                <a:effectLst>
                  <a:outerShdw blurRad="38100" dist="38100" dir="2700000" algn="tl">
                    <a:srgbClr val="000000">
                      <a:alpha val="43137"/>
                    </a:srgbClr>
                  </a:outerShdw>
                </a:effectLst>
              </a:rPr>
              <a:t>який</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мріяв</a:t>
            </a:r>
            <a:r>
              <a:rPr lang="ru-RU" sz="2000" b="0" i="0" dirty="0" smtClean="0">
                <a:effectLst>
                  <a:outerShdw blurRad="38100" dist="38100" dir="2700000" algn="tl">
                    <a:srgbClr val="000000">
                      <a:alpha val="43137"/>
                    </a:srgbClr>
                  </a:outerShdw>
                </a:effectLst>
              </a:rPr>
              <a:t> усе </a:t>
            </a:r>
            <a:r>
              <a:rPr lang="ru-RU" sz="2000" b="0" i="0" dirty="0" err="1" smtClean="0">
                <a:effectLst>
                  <a:outerShdw blurRad="38100" dist="38100" dir="2700000" algn="tl">
                    <a:srgbClr val="000000">
                      <a:alpha val="43137"/>
                    </a:srgbClr>
                  </a:outerShdw>
                </a:effectLst>
              </a:rPr>
              <a:t>життя</a:t>
            </a:r>
            <a:r>
              <a:rPr lang="ru-RU" sz="2000" b="0" i="0" dirty="0" smtClean="0">
                <a:effectLst>
                  <a:outerShdw blurRad="38100" dist="38100" dir="2700000" algn="tl">
                    <a:srgbClr val="000000">
                      <a:alpha val="43137"/>
                    </a:srgbClr>
                  </a:outerShdw>
                </a:effectLst>
              </a:rPr>
              <a:t>. Уже </a:t>
            </a:r>
            <a:r>
              <a:rPr lang="ru-RU" sz="2000" b="0" i="0" dirty="0" err="1" smtClean="0">
                <a:effectLst>
                  <a:outerShdw blurRad="38100" dist="38100" dir="2700000" algn="tl">
                    <a:srgbClr val="000000">
                      <a:alpha val="43137"/>
                    </a:srgbClr>
                  </a:outerShdw>
                </a:effectLst>
              </a:rPr>
              <a:t>загинув</a:t>
            </a:r>
            <a:r>
              <a:rPr lang="ru-RU" sz="2000" b="0" i="0" dirty="0" smtClean="0">
                <a:effectLst>
                  <a:outerShdw blurRad="38100" dist="38100" dir="2700000" algn="tl">
                    <a:srgbClr val="000000">
                      <a:alpha val="43137"/>
                    </a:srgbClr>
                  </a:outerShdw>
                </a:effectLst>
              </a:rPr>
              <a:t> В. </a:t>
            </a:r>
            <a:r>
              <a:rPr lang="ru-RU" sz="2000" b="0" i="0" dirty="0" err="1" smtClean="0">
                <a:effectLst>
                  <a:outerShdw blurRad="38100" dist="38100" dir="2700000" algn="tl">
                    <a:srgbClr val="000000">
                      <a:alpha val="43137"/>
                    </a:srgbClr>
                  </a:outerShdw>
                </a:effectLst>
              </a:rPr>
              <a:t>Мейєрхольд</a:t>
            </a:r>
            <a:r>
              <a:rPr lang="ru-RU" sz="2000" b="0" i="0" dirty="0" smtClean="0">
                <a:effectLst>
                  <a:outerShdw blurRad="38100" dist="38100" dir="2700000" algn="tl">
                    <a:srgbClr val="000000">
                      <a:alpha val="43137"/>
                    </a:srgbClr>
                  </a:outerShdw>
                </a:effectLst>
              </a:rPr>
              <a:t>, помер М. Булгаков, </a:t>
            </a:r>
            <a:r>
              <a:rPr lang="ru-RU" sz="2000" b="0" i="0" dirty="0" err="1" smtClean="0">
                <a:effectLst>
                  <a:outerShdw blurRad="38100" dist="38100" dir="2700000" algn="tl">
                    <a:srgbClr val="000000">
                      <a:alpha val="43137"/>
                    </a:srgbClr>
                  </a:outerShdw>
                </a:effectLst>
              </a:rPr>
              <a:t>були</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розстріляні</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українські</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неокласики</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Письменник</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усвідомлював</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що</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він</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може</a:t>
            </a:r>
            <a:r>
              <a:rPr lang="ru-RU" sz="2000" b="0" i="0" dirty="0" smtClean="0">
                <a:effectLst>
                  <a:outerShdw blurRad="38100" dist="38100" dir="2700000" algn="tl">
                    <a:srgbClr val="000000">
                      <a:alpha val="43137"/>
                    </a:srgbClr>
                  </a:outerShdw>
                </a:effectLst>
              </a:rPr>
              <a:t> стати </a:t>
            </a:r>
            <a:r>
              <a:rPr lang="ru-RU" sz="2000" b="0" i="0" dirty="0" err="1" smtClean="0">
                <a:effectLst>
                  <a:outerShdw blurRad="38100" dist="38100" dir="2700000" algn="tl">
                    <a:srgbClr val="000000">
                      <a:alpha val="43137"/>
                    </a:srgbClr>
                  </a:outerShdw>
                </a:effectLst>
              </a:rPr>
              <a:t>наступною</a:t>
            </a:r>
            <a:r>
              <a:rPr lang="ru-RU" sz="2000" b="0" i="0" dirty="0" smtClean="0">
                <a:effectLst>
                  <a:outerShdw blurRad="38100" dist="38100" dir="2700000" algn="tl">
                    <a:srgbClr val="000000">
                      <a:alpha val="43137"/>
                    </a:srgbClr>
                  </a:outerShdw>
                </a:effectLst>
              </a:rPr>
              <a:t> жертвою, і </a:t>
            </a:r>
            <a:r>
              <a:rPr lang="ru-RU" sz="2000" b="0" i="0" dirty="0" err="1" smtClean="0">
                <a:effectLst>
                  <a:outerShdw blurRad="38100" dist="38100" dir="2700000" algn="tl">
                    <a:srgbClr val="000000">
                      <a:alpha val="43137"/>
                    </a:srgbClr>
                  </a:outerShdw>
                </a:effectLst>
              </a:rPr>
              <a:t>готувався</a:t>
            </a:r>
            <a:r>
              <a:rPr lang="ru-RU" sz="2000" b="0" i="0" dirty="0" smtClean="0">
                <a:effectLst>
                  <a:outerShdw blurRad="38100" dist="38100" dir="2700000" algn="tl">
                    <a:srgbClr val="000000">
                      <a:alpha val="43137"/>
                    </a:srgbClr>
                  </a:outerShdw>
                </a:effectLst>
              </a:rPr>
              <a:t> до </a:t>
            </a:r>
            <a:r>
              <a:rPr lang="ru-RU" sz="2000" b="0" i="0" dirty="0" err="1" smtClean="0">
                <a:effectLst>
                  <a:outerShdw blurRad="38100" dist="38100" dir="2700000" algn="tl">
                    <a:srgbClr val="000000">
                      <a:alpha val="43137"/>
                    </a:srgbClr>
                  </a:outerShdw>
                </a:effectLst>
              </a:rPr>
              <a:t>смерті</a:t>
            </a:r>
            <a:r>
              <a:rPr lang="ru-RU" sz="2000" b="0" i="0" dirty="0" smtClean="0">
                <a:effectLst>
                  <a:outerShdw blurRad="38100" dist="38100" dir="2700000" algn="tl">
                    <a:srgbClr val="000000">
                      <a:alpha val="43137"/>
                    </a:srgbClr>
                  </a:outerShdw>
                </a:effectLst>
              </a:rPr>
              <a:t>. </a:t>
            </a:r>
          </a:p>
          <a:p>
            <a:pPr marL="342900" indent="-342900">
              <a:buFont typeface="Arial" panose="020B0604020202020204" pitchFamily="34" charset="0"/>
              <a:buChar char="•"/>
            </a:pPr>
            <a:r>
              <a:rPr lang="ru-RU" sz="2000" b="0" i="0" dirty="0" smtClean="0">
                <a:effectLst>
                  <a:outerShdw blurRad="38100" dist="38100" dir="2700000" algn="tl">
                    <a:srgbClr val="000000">
                      <a:alpha val="43137"/>
                    </a:srgbClr>
                  </a:outerShdw>
                </a:effectLst>
              </a:rPr>
              <a:t>Роман "Доктор Живаго" </a:t>
            </a:r>
            <a:r>
              <a:rPr lang="ru-RU" sz="2000" b="0" i="0" dirty="0" err="1" smtClean="0">
                <a:effectLst>
                  <a:outerShdw blurRad="38100" dist="38100" dir="2700000" algn="tl">
                    <a:srgbClr val="000000">
                      <a:alpha val="43137"/>
                    </a:srgbClr>
                  </a:outerShdw>
                </a:effectLst>
              </a:rPr>
              <a:t>він</a:t>
            </a:r>
            <a:r>
              <a:rPr lang="ru-RU" sz="2000" b="0" i="0" dirty="0" smtClean="0">
                <a:effectLst>
                  <a:outerShdw blurRad="38100" dist="38100" dir="2700000" algn="tl">
                    <a:srgbClr val="000000">
                      <a:alpha val="43137"/>
                    </a:srgbClr>
                  </a:outerShdw>
                </a:effectLst>
              </a:rPr>
              <a:t> писав як </a:t>
            </a:r>
            <a:r>
              <a:rPr lang="ru-RU" sz="2000" b="0" i="0" dirty="0" err="1" smtClean="0">
                <a:effectLst>
                  <a:outerShdw blurRad="38100" dist="38100" dir="2700000" algn="tl">
                    <a:srgbClr val="000000">
                      <a:alpha val="43137"/>
                    </a:srgbClr>
                  </a:outerShdw>
                </a:effectLst>
              </a:rPr>
              <a:t>духовний</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заповіт</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нащадкам</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Жодного</a:t>
            </a:r>
            <a:r>
              <a:rPr lang="ru-RU" sz="2000" b="0" i="0" dirty="0" smtClean="0">
                <a:effectLst>
                  <a:outerShdw blurRad="38100" dist="38100" dir="2700000" algn="tl">
                    <a:srgbClr val="000000">
                      <a:alpha val="43137"/>
                    </a:srgbClr>
                  </a:outerShdw>
                </a:effectLst>
              </a:rPr>
              <a:t> рядка з роману не </a:t>
            </a:r>
            <a:r>
              <a:rPr lang="ru-RU" sz="2000" b="0" i="0" dirty="0" err="1" smtClean="0">
                <a:effectLst>
                  <a:outerShdw blurRad="38100" dist="38100" dir="2700000" algn="tl">
                    <a:srgbClr val="000000">
                      <a:alpha val="43137"/>
                    </a:srgbClr>
                  </a:outerShdw>
                </a:effectLst>
              </a:rPr>
              <a:t>було</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надруковано</a:t>
            </a:r>
            <a:r>
              <a:rPr lang="ru-RU" sz="2000" b="0" i="0" dirty="0" smtClean="0">
                <a:effectLst>
                  <a:outerShdw blurRad="38100" dist="38100" dir="2700000" algn="tl">
                    <a:srgbClr val="000000">
                      <a:alpha val="43137"/>
                    </a:srgbClr>
                  </a:outerShdw>
                </a:effectLst>
              </a:rPr>
              <a:t> в </a:t>
            </a:r>
            <a:r>
              <a:rPr lang="ru-RU" sz="2000" b="0" i="0" dirty="0" err="1" smtClean="0">
                <a:effectLst>
                  <a:outerShdw blurRad="38100" dist="38100" dir="2700000" algn="tl">
                    <a:srgbClr val="000000">
                      <a:alpha val="43137"/>
                    </a:srgbClr>
                  </a:outerShdw>
                </a:effectLst>
              </a:rPr>
              <a:t>ті</a:t>
            </a:r>
            <a:r>
              <a:rPr lang="ru-RU" sz="2000" b="0" i="0" dirty="0" smtClean="0">
                <a:effectLst>
                  <a:outerShdw blurRad="38100" dist="38100" dir="2700000" algn="tl">
                    <a:srgbClr val="000000">
                      <a:alpha val="43137"/>
                    </a:srgbClr>
                  </a:outerShdw>
                </a:effectLst>
              </a:rPr>
              <a:t> роки, а критика писала, </a:t>
            </a:r>
            <a:r>
              <a:rPr lang="ru-RU" sz="2000" b="0" i="0" dirty="0" err="1" smtClean="0">
                <a:effectLst>
                  <a:outerShdw blurRad="38100" dist="38100" dir="2700000" algn="tl">
                    <a:srgbClr val="000000">
                      <a:alpha val="43137"/>
                    </a:srgbClr>
                  </a:outerShdw>
                </a:effectLst>
              </a:rPr>
              <a:t>що</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Б.Пастернак</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відірвався</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від</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соціалістичного</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будівництва</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протиставив</a:t>
            </a:r>
            <a:r>
              <a:rPr lang="ru-RU" sz="2000" b="0" i="0" dirty="0" smtClean="0">
                <a:effectLst>
                  <a:outerShdw blurRad="38100" dist="38100" dir="2700000" algn="tl">
                    <a:srgbClr val="000000">
                      <a:alpha val="43137"/>
                    </a:srgbClr>
                  </a:outerShdw>
                </a:effectLst>
              </a:rPr>
              <a:t> себе </a:t>
            </a:r>
            <a:r>
              <a:rPr lang="ru-RU" sz="2000" b="0" i="0" dirty="0" err="1" smtClean="0">
                <a:effectLst>
                  <a:outerShdw blurRad="38100" dist="38100" dir="2700000" algn="tl">
                    <a:srgbClr val="000000">
                      <a:alpha val="43137"/>
                    </a:srgbClr>
                  </a:outerShdw>
                </a:effectLst>
              </a:rPr>
              <a:t>народові</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Письменника</a:t>
            </a:r>
            <a:r>
              <a:rPr lang="ru-RU" sz="2000" b="0" i="0" dirty="0" smtClean="0">
                <a:effectLst>
                  <a:outerShdw blurRad="38100" dist="38100" dir="2700000" algn="tl">
                    <a:srgbClr val="000000">
                      <a:alpha val="43137"/>
                    </a:srgbClr>
                  </a:outerShdw>
                </a:effectLst>
              </a:rPr>
              <a:t> не </a:t>
            </a:r>
            <a:r>
              <a:rPr lang="ru-RU" sz="2000" b="0" i="0" dirty="0" err="1" smtClean="0">
                <a:effectLst>
                  <a:outerShdw blurRad="38100" dist="38100" dir="2700000" algn="tl">
                    <a:srgbClr val="000000">
                      <a:alpha val="43137"/>
                    </a:srgbClr>
                  </a:outerShdw>
                </a:effectLst>
              </a:rPr>
              <a:t>чіпали</a:t>
            </a:r>
            <a:r>
              <a:rPr lang="ru-RU" sz="2000" b="0" i="0" dirty="0" smtClean="0">
                <a:effectLst>
                  <a:outerShdw blurRad="38100" dist="38100" dir="2700000" algn="tl">
                    <a:srgbClr val="000000">
                      <a:alpha val="43137"/>
                    </a:srgbClr>
                  </a:outerShdw>
                </a:effectLst>
              </a:rPr>
              <a:t>, але </a:t>
            </a:r>
            <a:r>
              <a:rPr lang="ru-RU" sz="2000" b="0" i="0" dirty="0" err="1" smtClean="0">
                <a:effectLst>
                  <a:outerShdw blurRad="38100" dist="38100" dir="2700000" algn="tl">
                    <a:srgbClr val="000000">
                      <a:alpha val="43137"/>
                    </a:srgbClr>
                  </a:outerShdw>
                </a:effectLst>
              </a:rPr>
              <a:t>сиділа</a:t>
            </a:r>
            <a:r>
              <a:rPr lang="ru-RU" sz="2000" b="0" i="0" dirty="0" smtClean="0">
                <a:effectLst>
                  <a:outerShdw blurRad="38100" dist="38100" dir="2700000" algn="tl">
                    <a:srgbClr val="000000">
                      <a:alpha val="43137"/>
                    </a:srgbClr>
                  </a:outerShdw>
                </a:effectLst>
              </a:rPr>
              <a:t> у </a:t>
            </a:r>
            <a:r>
              <a:rPr lang="ru-RU" sz="2000" b="0" i="0" dirty="0" err="1" smtClean="0">
                <a:effectLst>
                  <a:outerShdw blurRad="38100" dist="38100" dir="2700000" algn="tl">
                    <a:srgbClr val="000000">
                      <a:alpha val="43137"/>
                    </a:srgbClr>
                  </a:outerShdw>
                </a:effectLst>
              </a:rPr>
              <a:t>в'язниці</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близька</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йому</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людина</a:t>
            </a:r>
            <a:r>
              <a:rPr lang="ru-RU" sz="2000" b="0" i="0" dirty="0" smtClean="0">
                <a:effectLst>
                  <a:outerShdw blurRad="38100" dist="38100" dir="2700000" algn="tl">
                    <a:srgbClr val="000000">
                      <a:alpha val="43137"/>
                    </a:srgbClr>
                  </a:outerShdw>
                </a:effectLst>
              </a:rPr>
              <a:t> — Ольга </a:t>
            </a:r>
            <a:r>
              <a:rPr lang="ru-RU" sz="2000" b="0" i="0" dirty="0" err="1" smtClean="0">
                <a:effectLst>
                  <a:outerShdw blurRad="38100" dist="38100" dir="2700000" algn="tl">
                    <a:srgbClr val="000000">
                      <a:alpha val="43137"/>
                    </a:srgbClr>
                  </a:outerShdw>
                </a:effectLst>
              </a:rPr>
              <a:t>Івінська</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що</a:t>
            </a:r>
            <a:r>
              <a:rPr lang="ru-RU" sz="2000" b="0" i="0" dirty="0" smtClean="0">
                <a:effectLst>
                  <a:outerShdw blurRad="38100" dist="38100" dir="2700000" algn="tl">
                    <a:srgbClr val="000000">
                      <a:alpha val="43137"/>
                    </a:srgbClr>
                  </a:outerShdw>
                </a:effectLst>
              </a:rPr>
              <a:t> стала прототипом Лари у </a:t>
            </a:r>
            <a:r>
              <a:rPr lang="ru-RU" sz="2000" b="0" i="0" dirty="0" err="1" smtClean="0">
                <a:effectLst>
                  <a:outerShdw blurRad="38100" dist="38100" dir="2700000" algn="tl">
                    <a:srgbClr val="000000">
                      <a:alpha val="43137"/>
                    </a:srgbClr>
                  </a:outerShdw>
                </a:effectLst>
              </a:rPr>
              <a:t>романі</a:t>
            </a:r>
            <a:r>
              <a:rPr lang="ru-RU" sz="2000" b="0" i="0" dirty="0" smtClean="0">
                <a:effectLst>
                  <a:outerShdw blurRad="38100" dist="38100" dir="2700000" algn="tl">
                    <a:srgbClr val="000000">
                      <a:alpha val="43137"/>
                    </a:srgbClr>
                  </a:outerShdw>
                </a:effectLst>
              </a:rPr>
              <a:t> "Доктор Живаго". </a:t>
            </a:r>
            <a:r>
              <a:rPr lang="ru-RU" sz="2000" b="0" i="0" dirty="0" err="1" smtClean="0">
                <a:effectLst>
                  <a:outerShdw blurRad="38100" dist="38100" dir="2700000" algn="tl">
                    <a:srgbClr val="000000">
                      <a:alpha val="43137"/>
                    </a:srgbClr>
                  </a:outerShdw>
                </a:effectLst>
              </a:rPr>
              <a:t>Він</a:t>
            </a:r>
            <a:r>
              <a:rPr lang="ru-RU" sz="2000" b="0" i="0" dirty="0" smtClean="0">
                <a:effectLst>
                  <a:outerShdw blurRad="38100" dist="38100" dir="2700000" algn="tl">
                    <a:srgbClr val="000000">
                      <a:alpha val="43137"/>
                    </a:srgbClr>
                  </a:outerShdw>
                </a:effectLst>
              </a:rPr>
              <a:t> писав </a:t>
            </a:r>
            <a:r>
              <a:rPr lang="ru-RU" sz="2000" b="0" i="0" dirty="0" err="1" smtClean="0">
                <a:effectLst>
                  <a:outerShdw blurRad="38100" dist="38100" dir="2700000" algn="tl">
                    <a:srgbClr val="000000">
                      <a:alpha val="43137"/>
                    </a:srgbClr>
                  </a:outerShdw>
                </a:effectLst>
              </a:rPr>
              <a:t>тоді</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Ренаті</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Швейцер</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її</a:t>
            </a:r>
            <a:r>
              <a:rPr lang="ru-RU" sz="2000" b="0" i="0" dirty="0" smtClean="0">
                <a:effectLst>
                  <a:outerShdw blurRad="38100" dist="38100" dir="2700000" algn="tl">
                    <a:srgbClr val="000000">
                      <a:alpha val="43137"/>
                    </a:srgbClr>
                  </a:outerShdw>
                </a:effectLst>
              </a:rPr>
              <a:t> посадили через мене. </a:t>
            </a:r>
            <a:r>
              <a:rPr lang="ru-RU" sz="2000" b="0" i="0" dirty="0" err="1" smtClean="0">
                <a:effectLst>
                  <a:outerShdw blurRad="38100" dist="38100" dir="2700000" algn="tl">
                    <a:srgbClr val="000000">
                      <a:alpha val="43137"/>
                    </a:srgbClr>
                  </a:outerShdw>
                </a:effectLst>
              </a:rPr>
              <a:t>Щоб</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домогтися</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свідчень</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проти</a:t>
            </a:r>
            <a:r>
              <a:rPr lang="ru-RU" sz="2000" b="0" i="0" dirty="0" smtClean="0">
                <a:effectLst>
                  <a:outerShdw blurRad="38100" dist="38100" dir="2700000" algn="tl">
                    <a:srgbClr val="000000">
                      <a:alpha val="43137"/>
                    </a:srgbClr>
                  </a:outerShdw>
                </a:effectLst>
              </a:rPr>
              <a:t> мене. </a:t>
            </a:r>
            <a:r>
              <a:rPr lang="ru-RU" sz="2000" b="0" i="0" dirty="0" err="1" smtClean="0">
                <a:effectLst>
                  <a:outerShdw blurRad="38100" dist="38100" dir="2700000" algn="tl">
                    <a:srgbClr val="000000">
                      <a:alpha val="43137"/>
                    </a:srgbClr>
                  </a:outerShdw>
                </a:effectLst>
              </a:rPr>
              <a:t>Тільки</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її</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мужності</a:t>
            </a:r>
            <a:r>
              <a:rPr lang="ru-RU" sz="2000" b="0" i="0" dirty="0" smtClean="0">
                <a:effectLst>
                  <a:outerShdw blurRad="38100" dist="38100" dir="2700000" algn="tl">
                    <a:srgbClr val="000000">
                      <a:alpha val="43137"/>
                    </a:srgbClr>
                  </a:outerShdw>
                </a:effectLst>
              </a:rPr>
              <a:t> я </a:t>
            </a:r>
            <a:r>
              <a:rPr lang="ru-RU" sz="2000" b="0" i="0" dirty="0" err="1" smtClean="0">
                <a:effectLst>
                  <a:outerShdw blurRad="38100" dist="38100" dir="2700000" algn="tl">
                    <a:srgbClr val="000000">
                      <a:alpha val="43137"/>
                    </a:srgbClr>
                  </a:outerShdw>
                </a:effectLst>
              </a:rPr>
              <a:t>зобов'язаний</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тим</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що</a:t>
            </a:r>
            <a:r>
              <a:rPr lang="ru-RU" sz="2000" b="0" i="0" dirty="0" smtClean="0">
                <a:effectLst>
                  <a:outerShdw blurRad="38100" dist="38100" dir="2700000" algn="tl">
                    <a:srgbClr val="000000">
                      <a:alpha val="43137"/>
                    </a:srgbClr>
                  </a:outerShdw>
                </a:effectLst>
              </a:rPr>
              <a:t> мене не </a:t>
            </a:r>
            <a:r>
              <a:rPr lang="ru-RU" sz="2000" b="0" i="0" dirty="0" err="1" smtClean="0">
                <a:effectLst>
                  <a:outerShdw blurRad="38100" dist="38100" dir="2700000" algn="tl">
                    <a:srgbClr val="000000">
                      <a:alpha val="43137"/>
                    </a:srgbClr>
                  </a:outerShdw>
                </a:effectLst>
              </a:rPr>
              <a:t>арештували</a:t>
            </a:r>
            <a:r>
              <a:rPr lang="ru-RU" sz="2000" b="0" i="0" dirty="0" smtClean="0">
                <a:effectLst>
                  <a:outerShdw blurRad="38100" dist="38100" dir="2700000" algn="tl">
                    <a:srgbClr val="000000">
                      <a:alpha val="43137"/>
                    </a:srgbClr>
                  </a:outerShdw>
                </a:effectLst>
              </a:rPr>
              <a:t> і я маю </a:t>
            </a:r>
            <a:r>
              <a:rPr lang="ru-RU" sz="2000" b="0" i="0" dirty="0" err="1" smtClean="0">
                <a:effectLst>
                  <a:outerShdw blurRad="38100" dist="38100" dir="2700000" algn="tl">
                    <a:srgbClr val="000000">
                      <a:alpha val="43137"/>
                    </a:srgbClr>
                  </a:outerShdw>
                </a:effectLst>
              </a:rPr>
              <a:t>змогу</a:t>
            </a:r>
            <a:r>
              <a:rPr lang="ru-RU" sz="2000" b="0" i="0" dirty="0" smtClean="0">
                <a:effectLst>
                  <a:outerShdw blurRad="38100" dist="38100" dir="2700000" algn="tl">
                    <a:srgbClr val="000000">
                      <a:alpha val="43137"/>
                    </a:srgbClr>
                  </a:outerShdw>
                </a:effectLst>
              </a:rPr>
              <a:t> </a:t>
            </a:r>
            <a:r>
              <a:rPr lang="ru-RU" sz="2000" b="0" i="0" dirty="0" err="1" smtClean="0">
                <a:effectLst>
                  <a:outerShdw blurRad="38100" dist="38100" dir="2700000" algn="tl">
                    <a:srgbClr val="000000">
                      <a:alpha val="43137"/>
                    </a:srgbClr>
                  </a:outerShdw>
                </a:effectLst>
              </a:rPr>
              <a:t>писати</a:t>
            </a:r>
            <a:r>
              <a:rPr lang="ru-RU" sz="2000" b="0" i="0" dirty="0" smtClean="0">
                <a:effectLst>
                  <a:outerShdw blurRad="38100" dist="38100" dir="2700000" algn="tl">
                    <a:srgbClr val="000000">
                      <a:alpha val="43137"/>
                    </a:srgbClr>
                  </a:outerShdw>
                </a:effectLst>
              </a:rPr>
              <a:t>". </a:t>
            </a:r>
            <a:r>
              <a:rPr lang="ru-RU" sz="2000" dirty="0" smtClean="0">
                <a:effectLst>
                  <a:outerShdw blurRad="38100" dist="38100" dir="2700000" algn="tl">
                    <a:srgbClr val="000000">
                      <a:alpha val="43137"/>
                    </a:srgbClr>
                  </a:outerShdw>
                </a:effectLst>
              </a:rPr>
              <a:t/>
            </a:r>
            <a:br>
              <a:rPr lang="ru-RU" sz="2000" dirty="0" smtClean="0">
                <a:effectLst>
                  <a:outerShdw blurRad="38100" dist="38100" dir="2700000" algn="tl">
                    <a:srgbClr val="000000">
                      <a:alpha val="43137"/>
                    </a:srgbClr>
                  </a:outerShdw>
                </a:effectLst>
              </a:rPr>
            </a:br>
            <a:endParaRPr lang="uk-UA" sz="2000" dirty="0">
              <a:effectLst>
                <a:outerShdw blurRad="38100" dist="38100" dir="2700000" algn="tl">
                  <a:srgbClr val="000000">
                    <a:alpha val="43137"/>
                  </a:srgbClr>
                </a:outerShdw>
              </a:effectLst>
            </a:endParaRPr>
          </a:p>
        </p:txBody>
      </p:sp>
      <p:pic>
        <p:nvPicPr>
          <p:cNvPr id="4098" name="Picture 2" descr="http://www.e-reading.link/illustrations/43/43813-cov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1402" y="82103"/>
            <a:ext cx="3103765" cy="4267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516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4168" y="246313"/>
            <a:ext cx="8197403" cy="6001643"/>
          </a:xfrm>
          <a:prstGeom prst="rect">
            <a:avLst/>
          </a:prstGeom>
        </p:spPr>
        <p:txBody>
          <a:bodyPr wrap="square">
            <a:spAutoFit/>
          </a:bodyPr>
          <a:lstStyle/>
          <a:p>
            <a:pPr marL="342900" indent="-342900">
              <a:buFont typeface="Arial" panose="020B0604020202020204" pitchFamily="34" charset="0"/>
              <a:buChar char="•"/>
            </a:pPr>
            <a:r>
              <a:rPr lang="uk-UA" sz="2400" b="0" i="0" dirty="0" smtClean="0">
                <a:effectLst>
                  <a:outerShdw blurRad="38100" dist="38100" dir="2700000" algn="tl">
                    <a:srgbClr val="000000">
                      <a:alpha val="43137"/>
                    </a:srgbClr>
                  </a:outerShdw>
                </a:effectLst>
              </a:rPr>
              <a:t>Б. Пастернак разом зі своїм романом пережили страшні сорокові роки. Розправа над поетом відбулася набагато пізніше, коли до влади прийшов М. Хрущов. Незважаючи на "відлигу", на свіжий вітер свободи, що начебто з'явився, хід історії не змінився, знову почалися переслідування інтелігенції. Одним із перших вони торкнулися </a:t>
            </a:r>
            <a:r>
              <a:rPr lang="uk-UA" sz="2400" b="0" i="0" dirty="0" err="1" smtClean="0">
                <a:effectLst>
                  <a:outerShdw blurRad="38100" dist="38100" dir="2700000" algn="tl">
                    <a:srgbClr val="000000">
                      <a:alpha val="43137"/>
                    </a:srgbClr>
                  </a:outerShdw>
                </a:effectLst>
              </a:rPr>
              <a:t>Б.Пастернака</a:t>
            </a:r>
            <a:r>
              <a:rPr lang="uk-UA" sz="2400" b="0" i="0" dirty="0" smtClean="0">
                <a:effectLst>
                  <a:outerShdw blurRad="38100" dist="38100" dir="2700000" algn="tl">
                    <a:srgbClr val="000000">
                      <a:alpha val="43137"/>
                    </a:srgbClr>
                  </a:outerShdw>
                </a:effectLst>
              </a:rPr>
              <a:t>. </a:t>
            </a:r>
            <a:r>
              <a:rPr lang="ru-RU" sz="2400" dirty="0">
                <a:effectLst>
                  <a:outerShdw blurRad="38100" dist="38100" dir="2700000" algn="tl">
                    <a:srgbClr val="000000">
                      <a:alpha val="43137"/>
                    </a:srgbClr>
                  </a:outerShdw>
                </a:effectLst>
              </a:rPr>
              <a:t>У 1958р. </a:t>
            </a:r>
            <a:r>
              <a:rPr lang="ru-RU" sz="2400" dirty="0" err="1">
                <a:effectLst>
                  <a:outerShdw blurRad="38100" dist="38100" dir="2700000" algn="tl">
                    <a:srgbClr val="000000">
                      <a:alpha val="43137"/>
                    </a:srgbClr>
                  </a:outerShdw>
                </a:effectLst>
              </a:rPr>
              <a:t>Б.Пастернак</a:t>
            </a:r>
            <a:r>
              <a:rPr lang="ru-RU" sz="2400" dirty="0">
                <a:effectLst>
                  <a:outerShdw blurRad="38100" dist="38100" dir="2700000" algn="tl">
                    <a:srgbClr val="000000">
                      <a:alpha val="43137"/>
                    </a:srgbClr>
                  </a:outerShdw>
                </a:effectLst>
              </a:rPr>
              <a:t> за </a:t>
            </a:r>
            <a:r>
              <a:rPr lang="ru-RU" sz="2400" dirty="0" err="1">
                <a:effectLst>
                  <a:outerShdw blurRad="38100" dist="38100" dir="2700000" algn="tl">
                    <a:srgbClr val="000000">
                      <a:alpha val="43137"/>
                    </a:srgbClr>
                  </a:outerShdw>
                </a:effectLst>
              </a:rPr>
              <a:t>досягнення</a:t>
            </a:r>
            <a:r>
              <a:rPr lang="ru-RU" sz="2400" dirty="0">
                <a:effectLst>
                  <a:outerShdw blurRad="38100" dist="38100" dir="2700000" algn="tl">
                    <a:srgbClr val="000000">
                      <a:alpha val="43137"/>
                    </a:srgbClr>
                  </a:outerShdw>
                </a:effectLst>
              </a:rPr>
              <a:t> в </a:t>
            </a:r>
            <a:r>
              <a:rPr lang="ru-RU" sz="2400" dirty="0" err="1">
                <a:effectLst>
                  <a:outerShdw blurRad="38100" dist="38100" dir="2700000" algn="tl">
                    <a:srgbClr val="000000">
                      <a:alpha val="43137"/>
                    </a:srgbClr>
                  </a:outerShdw>
                </a:effectLst>
              </a:rPr>
              <a:t>галузі</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класичної</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поезії</a:t>
            </a:r>
            <a:r>
              <a:rPr lang="ru-RU" sz="2400" dirty="0">
                <a:effectLst>
                  <a:outerShdw blurRad="38100" dist="38100" dir="2700000" algn="tl">
                    <a:srgbClr val="000000">
                      <a:alpha val="43137"/>
                    </a:srgbClr>
                  </a:outerShdw>
                </a:effectLst>
              </a:rPr>
              <a:t> й </a:t>
            </a:r>
            <a:r>
              <a:rPr lang="ru-RU" sz="2400" dirty="0" err="1">
                <a:effectLst>
                  <a:outerShdw blurRad="38100" dist="38100" dir="2700000" algn="tl">
                    <a:srgbClr val="000000">
                      <a:alpha val="43137"/>
                    </a:srgbClr>
                  </a:outerShdw>
                </a:effectLst>
              </a:rPr>
              <a:t>прози</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був</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удостоєний</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Нобелівської</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премії</a:t>
            </a:r>
            <a:r>
              <a:rPr lang="ru-RU" sz="2400" dirty="0" smtClean="0">
                <a:effectLst>
                  <a:outerShdw blurRad="38100" dist="38100" dir="2700000" algn="tl">
                    <a:srgbClr val="000000">
                      <a:alpha val="43137"/>
                    </a:srgbClr>
                  </a:outerShdw>
                </a:effectLst>
              </a:rPr>
              <a:t>.</a:t>
            </a:r>
          </a:p>
          <a:p>
            <a:pPr marL="342900" indent="-342900">
              <a:buFont typeface="Arial" panose="020B0604020202020204" pitchFamily="34" charset="0"/>
              <a:buChar char="•"/>
            </a:pPr>
            <a:r>
              <a:rPr lang="ru-RU" sz="2400" dirty="0" err="1" smtClean="0">
                <a:effectLst>
                  <a:outerShdw blurRad="38100" dist="38100" dir="2700000" algn="tl">
                    <a:srgbClr val="000000">
                      <a:alpha val="43137"/>
                    </a:srgbClr>
                  </a:outerShdw>
                </a:effectLst>
              </a:rPr>
              <a:t>Б.Пастернака</a:t>
            </a:r>
            <a:r>
              <a:rPr lang="ru-RU" sz="2400" dirty="0" smtClean="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виключили</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зі</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Спілки</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письменників</a:t>
            </a:r>
            <a:r>
              <a:rPr lang="ru-RU" sz="2400" dirty="0">
                <a:effectLst>
                  <a:outerShdw blurRad="38100" dist="38100" dir="2700000" algn="tl">
                    <a:srgbClr val="000000">
                      <a:alpha val="43137"/>
                    </a:srgbClr>
                  </a:outerShdw>
                </a:effectLst>
              </a:rPr>
              <a:t>. З ним </a:t>
            </a:r>
            <a:r>
              <a:rPr lang="ru-RU" sz="2400" dirty="0" err="1">
                <a:effectLst>
                  <a:outerShdw blurRad="38100" dist="38100" dir="2700000" algn="tl">
                    <a:srgbClr val="000000">
                      <a:alpha val="43137"/>
                    </a:srgbClr>
                  </a:outerShdw>
                </a:effectLst>
              </a:rPr>
              <a:t>було</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небезпечно</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зустрічатися</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його</a:t>
            </a:r>
            <a:r>
              <a:rPr lang="ru-RU" sz="2400" dirty="0">
                <a:effectLst>
                  <a:outerShdw blurRad="38100" dist="38100" dir="2700000" algn="tl">
                    <a:srgbClr val="000000">
                      <a:alpha val="43137"/>
                    </a:srgbClr>
                  </a:outerShdw>
                </a:effectLst>
              </a:rPr>
              <a:t> дача в </a:t>
            </a:r>
            <a:r>
              <a:rPr lang="ru-RU" sz="2400" dirty="0" err="1">
                <a:effectLst>
                  <a:outerShdw blurRad="38100" dist="38100" dir="2700000" algn="tl">
                    <a:srgbClr val="000000">
                      <a:alpha val="43137"/>
                    </a:srgbClr>
                  </a:outerShdw>
                </a:effectLst>
              </a:rPr>
              <a:t>Передєлкіно</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була</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під</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наглядом</a:t>
            </a:r>
            <a:r>
              <a:rPr lang="ru-RU" sz="2400" dirty="0">
                <a:effectLst>
                  <a:outerShdw blurRad="38100" dist="38100" dir="2700000" algn="tl">
                    <a:srgbClr val="000000">
                      <a:alpha val="43137"/>
                    </a:srgbClr>
                  </a:outerShdw>
                </a:effectLst>
              </a:rPr>
              <a:t>. </a:t>
            </a:r>
            <a:r>
              <a:rPr lang="ru-RU" sz="2400" dirty="0" smtClean="0">
                <a:effectLst>
                  <a:outerShdw blurRad="38100" dist="38100" dir="2700000" algn="tl">
                    <a:srgbClr val="000000">
                      <a:alpha val="43137"/>
                    </a:srgbClr>
                  </a:outerShdw>
                </a:effectLst>
              </a:rPr>
              <a:t> </a:t>
            </a:r>
            <a:r>
              <a:rPr lang="uk-UA" sz="2400" dirty="0">
                <a:effectLst>
                  <a:outerShdw blurRad="38100" dist="38100" dir="2700000" algn="tl">
                    <a:srgbClr val="000000">
                      <a:alpha val="43137"/>
                    </a:srgbClr>
                  </a:outerShdw>
                </a:effectLst>
              </a:rPr>
              <a:t>Письменник відчував загрозу нових арештів, тому у телеграмі до Шведської академії відмовився від Нобелівської премії</a:t>
            </a:r>
            <a:r>
              <a:rPr lang="uk-UA" sz="2400" dirty="0" smtClean="0">
                <a:effectLst>
                  <a:outerShdw blurRad="38100" dist="38100" dir="2700000" algn="tl">
                    <a:srgbClr val="000000">
                      <a:alpha val="43137"/>
                    </a:srgbClr>
                  </a:outerShdw>
                </a:effectLst>
              </a:rPr>
              <a:t>.</a:t>
            </a:r>
          </a:p>
          <a:p>
            <a:pPr marL="342900" indent="-342900">
              <a:buFont typeface="Arial" panose="020B0604020202020204" pitchFamily="34" charset="0"/>
              <a:buChar char="•"/>
            </a:pPr>
            <a:r>
              <a:rPr lang="ru-RU" sz="2400" dirty="0">
                <a:effectLst>
                  <a:outerShdw blurRad="38100" dist="38100" dir="2700000" algn="tl">
                    <a:srgbClr val="000000">
                      <a:alpha val="43137"/>
                    </a:srgbClr>
                  </a:outerShdw>
                </a:effectLst>
              </a:rPr>
              <a:t>Борис Пастернак помер </a:t>
            </a:r>
            <a:r>
              <a:rPr lang="ru-RU" sz="2400" dirty="0" smtClean="0">
                <a:effectLst>
                  <a:outerShdw blurRad="38100" dist="38100" dir="2700000" algn="tl">
                    <a:srgbClr val="000000">
                      <a:alpha val="43137"/>
                    </a:srgbClr>
                  </a:outerShdw>
                </a:effectLst>
              </a:rPr>
              <a:t>30 </a:t>
            </a:r>
            <a:r>
              <a:rPr lang="ru-RU" sz="2400" dirty="0" err="1" smtClean="0">
                <a:effectLst>
                  <a:outerShdw blurRad="38100" dist="38100" dir="2700000" algn="tl">
                    <a:srgbClr val="000000">
                      <a:alpha val="43137"/>
                    </a:srgbClr>
                  </a:outerShdw>
                </a:effectLst>
              </a:rPr>
              <a:t>травня</a:t>
            </a:r>
            <a:r>
              <a:rPr lang="ru-RU" sz="2400" dirty="0" smtClean="0">
                <a:effectLst>
                  <a:outerShdw blurRad="38100" dist="38100" dir="2700000" algn="tl">
                    <a:srgbClr val="000000">
                      <a:alpha val="43137"/>
                    </a:srgbClr>
                  </a:outerShdw>
                </a:effectLst>
              </a:rPr>
              <a:t> 1960  </a:t>
            </a:r>
            <a:r>
              <a:rPr lang="ru-RU" sz="2400" dirty="0">
                <a:effectLst>
                  <a:outerShdw blurRad="38100" dist="38100" dir="2700000" algn="tl">
                    <a:srgbClr val="000000">
                      <a:alpha val="43137"/>
                    </a:srgbClr>
                  </a:outerShdw>
                </a:effectLst>
              </a:rPr>
              <a:t> у </a:t>
            </a:r>
            <a:r>
              <a:rPr lang="ru-RU" sz="2400" dirty="0" smtClean="0">
                <a:effectLst>
                  <a:outerShdw blurRad="38100" dist="38100" dir="2700000" algn="tl">
                    <a:srgbClr val="000000">
                      <a:alpha val="43137"/>
                    </a:srgbClr>
                  </a:outerShdw>
                </a:effectLst>
              </a:rPr>
              <a:t>   </a:t>
            </a:r>
          </a:p>
          <a:p>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Передєлкіно</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під</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Москвою</a:t>
            </a:r>
            <a:r>
              <a:rPr lang="ru-RU" sz="2400" dirty="0">
                <a:effectLst>
                  <a:outerShdw blurRad="38100" dist="38100" dir="2700000" algn="tl">
                    <a:srgbClr val="000000">
                      <a:alpha val="43137"/>
                    </a:srgbClr>
                  </a:outerShdw>
                </a:effectLst>
              </a:rPr>
              <a:t> </a:t>
            </a:r>
            <a:r>
              <a:rPr lang="ru-RU" sz="2400" dirty="0" err="1">
                <a:effectLst>
                  <a:outerShdw blurRad="38100" dist="38100" dir="2700000" algn="tl">
                    <a:srgbClr val="000000">
                      <a:alpha val="43137"/>
                    </a:srgbClr>
                  </a:outerShdw>
                </a:effectLst>
              </a:rPr>
              <a:t>від</a:t>
            </a:r>
            <a:r>
              <a:rPr lang="ru-RU" sz="2400" dirty="0">
                <a:effectLst>
                  <a:outerShdw blurRad="38100" dist="38100" dir="2700000" algn="tl">
                    <a:srgbClr val="000000">
                      <a:alpha val="43137"/>
                    </a:srgbClr>
                  </a:outerShdw>
                </a:effectLst>
              </a:rPr>
              <a:t> раку </a:t>
            </a:r>
            <a:r>
              <a:rPr lang="ru-RU" sz="2400" dirty="0" err="1">
                <a:effectLst>
                  <a:outerShdw blurRad="38100" dist="38100" dir="2700000" algn="tl">
                    <a:srgbClr val="000000">
                      <a:alpha val="43137"/>
                    </a:srgbClr>
                  </a:outerShdw>
                </a:effectLst>
              </a:rPr>
              <a:t>легенів</a:t>
            </a:r>
            <a:r>
              <a:rPr lang="ru-RU" sz="2400" dirty="0">
                <a:effectLst>
                  <a:outerShdw blurRad="38100" dist="38100" dir="2700000" algn="tl">
                    <a:srgbClr val="000000">
                      <a:alpha val="43137"/>
                    </a:srgbClr>
                  </a:outerShdw>
                </a:effectLst>
              </a:rPr>
              <a:t>. </a:t>
            </a:r>
            <a:endParaRPr lang="uk-UA"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52482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Дамаск</Template>
  <TotalTime>177</TotalTime>
  <Words>230</Words>
  <Application>Microsoft Office PowerPoint</Application>
  <PresentationFormat>Экран (4:3)</PresentationFormat>
  <Paragraphs>23</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Bookman Old Style</vt:lpstr>
      <vt:lpstr>Rockwell</vt:lpstr>
      <vt:lpstr>Damask</vt:lpstr>
      <vt:lpstr>Борис Пастернак </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Борис Пастернак</dc:title>
  <dc:creator>Алена Cюр</dc:creator>
  <cp:lastModifiedBy>Алена Cюр</cp:lastModifiedBy>
  <cp:revision>10</cp:revision>
  <dcterms:created xsi:type="dcterms:W3CDTF">2014-12-14T08:51:00Z</dcterms:created>
  <dcterms:modified xsi:type="dcterms:W3CDTF">2014-12-14T11:54:56Z</dcterms:modified>
</cp:coreProperties>
</file>