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6C76B-E4CC-4AD4-B137-E3F7332623B4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D949E-6B6B-4888-B423-95B33C19CD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24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D949E-6B6B-4888-B423-95B33C19CD4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632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5" y="4509121"/>
            <a:ext cx="5637010" cy="1425544"/>
          </a:xfrm>
        </p:spPr>
        <p:txBody>
          <a:bodyPr>
            <a:normAutofit fontScale="70000" lnSpcReduction="20000"/>
          </a:bodyPr>
          <a:lstStyle/>
          <a:p>
            <a:r>
              <a:rPr lang="en-US" sz="6900" b="1" dirty="0" smtClean="0">
                <a:solidFill>
                  <a:schemeClr val="bg2">
                    <a:lumMod val="10000"/>
                  </a:schemeClr>
                </a:solidFill>
              </a:rPr>
              <a:t>“</a:t>
            </a:r>
            <a:r>
              <a:rPr lang="ru-RU" sz="6900" b="1" dirty="0" err="1" smtClean="0">
                <a:solidFill>
                  <a:schemeClr val="bg2">
                    <a:lumMod val="10000"/>
                  </a:schemeClr>
                </a:solidFill>
              </a:rPr>
              <a:t>Життя</a:t>
            </a:r>
            <a:r>
              <a:rPr lang="ru-RU" sz="69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6900" b="1" dirty="0" err="1" smtClean="0">
                <a:solidFill>
                  <a:schemeClr val="bg2">
                    <a:lumMod val="10000"/>
                  </a:schemeClr>
                </a:solidFill>
              </a:rPr>
              <a:t>Гал</a:t>
            </a:r>
            <a:r>
              <a:rPr lang="uk-UA" sz="6900" b="1" dirty="0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sz="6900" b="1" dirty="0" smtClean="0">
                <a:solidFill>
                  <a:schemeClr val="bg2">
                    <a:lumMod val="10000"/>
                  </a:schemeClr>
                </a:solidFill>
              </a:rPr>
              <a:t>лея</a:t>
            </a:r>
            <a:r>
              <a:rPr lang="en-US" sz="6900" b="1" dirty="0" smtClean="0">
                <a:solidFill>
                  <a:schemeClr val="bg2">
                    <a:lumMod val="10000"/>
                  </a:schemeClr>
                </a:solidFill>
              </a:rPr>
              <a:t>”</a:t>
            </a:r>
          </a:p>
          <a:p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</a:rPr>
              <a:t>1939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р.</a:t>
            </a:r>
            <a:endParaRPr lang="ru-RU" sz="36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Бертольд Брехт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4392488" cy="62093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92080" y="4509120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Мистецтво перетворюється на товар, а люди -  в пам'ятники.</a:t>
            </a:r>
          </a:p>
          <a:p>
            <a:r>
              <a:rPr lang="uk-UA" sz="2400" b="1" dirty="0" smtClean="0"/>
              <a:t>Фриц Кремер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3244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355976" y="548680"/>
            <a:ext cx="424847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dirty="0" err="1" smtClean="0">
                <a:solidFill>
                  <a:schemeClr val="tx2">
                    <a:lumMod val="25000"/>
                  </a:schemeClr>
                </a:solidFill>
              </a:rPr>
              <a:t>Ойген</a:t>
            </a:r>
            <a:r>
              <a:rPr lang="uk-UA" sz="2800" b="1" dirty="0" smtClean="0">
                <a:solidFill>
                  <a:schemeClr val="tx2">
                    <a:lumMod val="25000"/>
                  </a:schemeClr>
                </a:solidFill>
              </a:rPr>
              <a:t> Бертольд Брехт 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(1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0 лютого 1898, Аугсбург —  14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серпня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1956,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Берлін</a:t>
            </a:r>
            <a:endParaRPr lang="uk-UA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>
                    <a:lumMod val="25000"/>
                  </a:schemeClr>
                </a:solidFill>
              </a:rPr>
              <a:t>– </a:t>
            </a:r>
            <a:r>
              <a:rPr lang="uk-UA" dirty="0" smtClean="0"/>
              <a:t>німецький драматург, режисер. Засновник </a:t>
            </a:r>
            <a:r>
              <a:rPr lang="en-US" dirty="0" smtClean="0"/>
              <a:t>“</a:t>
            </a:r>
            <a:r>
              <a:rPr lang="uk-UA" dirty="0" smtClean="0"/>
              <a:t>епічного театру</a:t>
            </a:r>
            <a:r>
              <a:rPr lang="en-US" dirty="0" smtClean="0"/>
              <a:t>”</a:t>
            </a:r>
            <a:r>
              <a:rPr lang="uk-UA" dirty="0" smtClean="0"/>
              <a:t>. Його творчість була приводом для гострих естетичних дискусій та ідейно - політичної боротьби. </a:t>
            </a:r>
            <a:r>
              <a:rPr lang="ru-RU" dirty="0" err="1" smtClean="0"/>
              <a:t>Душею</a:t>
            </a:r>
            <a:r>
              <a:rPr lang="ru-RU" dirty="0" smtClean="0"/>
              <a:t> </a:t>
            </a:r>
            <a:r>
              <a:rPr lang="ru-RU" dirty="0" err="1"/>
              <a:t>творчих</a:t>
            </a:r>
            <a:r>
              <a:rPr lang="ru-RU" dirty="0"/>
              <a:t> </a:t>
            </a:r>
            <a:r>
              <a:rPr lang="ru-RU" dirty="0" err="1"/>
              <a:t>пошуків</a:t>
            </a:r>
            <a:r>
              <a:rPr lang="ru-RU" dirty="0"/>
              <a:t> Брехта </a:t>
            </a:r>
            <a:r>
              <a:rPr lang="ru-RU" dirty="0" err="1"/>
              <a:t>була</a:t>
            </a:r>
            <a:r>
              <a:rPr lang="ru-RU" dirty="0"/>
              <a:t> установка на </a:t>
            </a:r>
            <a:r>
              <a:rPr lang="ru-RU" dirty="0" err="1"/>
              <a:t>активне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в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перебудову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dirty="0" err="1"/>
              <a:t>глядача</a:t>
            </a:r>
            <a:r>
              <a:rPr lang="ru-RU" dirty="0"/>
              <a:t>, </a:t>
            </a:r>
            <a:r>
              <a:rPr lang="ru-RU" dirty="0" err="1"/>
              <a:t>мобілізацію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розуму</a:t>
            </a:r>
            <a:r>
              <a:rPr lang="ru-RU" dirty="0"/>
              <a:t> і </a:t>
            </a:r>
            <a:r>
              <a:rPr lang="ru-RU" dirty="0" err="1"/>
              <a:t>активності</a:t>
            </a:r>
            <a:r>
              <a:rPr lang="ru-RU" dirty="0"/>
              <a:t>. Сцена для </a:t>
            </a:r>
            <a:r>
              <a:rPr lang="ru-RU" dirty="0" err="1" smtClean="0"/>
              <a:t>митця</a:t>
            </a:r>
            <a:r>
              <a:rPr lang="ru-RU" dirty="0" smtClean="0"/>
              <a:t>- </a:t>
            </a:r>
            <a:r>
              <a:rPr lang="ru-RU" dirty="0"/>
              <a:t>трибуна</a:t>
            </a:r>
            <a:r>
              <a:rPr lang="ru-RU" dirty="0" smtClean="0"/>
              <a:t>.</a:t>
            </a:r>
            <a:endParaRPr lang="uk-UA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68760"/>
            <a:ext cx="3829050" cy="4405114"/>
          </a:xfrm>
          <a:prstGeom prst="rect">
            <a:avLst/>
          </a:prstGeom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8252719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3816424" cy="612068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/>
              <a:t>Член </a:t>
            </a:r>
            <a:r>
              <a:rPr lang="ru-RU" dirty="0" err="1"/>
              <a:t>Всесвітньої</a:t>
            </a:r>
            <a:r>
              <a:rPr lang="ru-RU" dirty="0"/>
              <a:t> Ради Миру.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Ленінська</a:t>
            </a:r>
            <a:r>
              <a:rPr lang="ru-RU" dirty="0"/>
              <a:t> </a:t>
            </a:r>
            <a:r>
              <a:rPr lang="ru-RU" dirty="0" err="1"/>
              <a:t>премія</a:t>
            </a:r>
            <a:r>
              <a:rPr lang="ru-RU" dirty="0"/>
              <a:t> «За </a:t>
            </a:r>
            <a:r>
              <a:rPr lang="ru-RU" dirty="0" err="1"/>
              <a:t>зміцнення</a:t>
            </a:r>
            <a:r>
              <a:rPr lang="ru-RU" dirty="0"/>
              <a:t> миру </a:t>
            </a:r>
            <a:r>
              <a:rPr lang="ru-RU" dirty="0" err="1"/>
              <a:t>між</a:t>
            </a:r>
            <a:r>
              <a:rPr lang="ru-RU" dirty="0"/>
              <a:t> народами», 1954. </a:t>
            </a:r>
            <a:r>
              <a:rPr lang="ru-RU" dirty="0" err="1"/>
              <a:t>Деякий</a:t>
            </a:r>
            <a:r>
              <a:rPr lang="ru-RU" dirty="0"/>
              <a:t> час Брехт </a:t>
            </a:r>
            <a:r>
              <a:rPr lang="ru-RU" dirty="0" err="1"/>
              <a:t>працював</a:t>
            </a:r>
            <a:r>
              <a:rPr lang="ru-RU" dirty="0"/>
              <a:t> для </a:t>
            </a:r>
            <a:r>
              <a:rPr lang="ru-RU" dirty="0" err="1"/>
              <a:t>Голлівуда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так і не </a:t>
            </a:r>
            <a:r>
              <a:rPr lang="ru-RU" dirty="0" err="1"/>
              <a:t>вписався</a:t>
            </a:r>
            <a:r>
              <a:rPr lang="ru-RU" dirty="0"/>
              <a:t> у </a:t>
            </a:r>
            <a:r>
              <a:rPr lang="ru-RU" dirty="0" err="1"/>
              <a:t>тодішню</a:t>
            </a:r>
            <a:r>
              <a:rPr lang="ru-RU" dirty="0"/>
              <a:t> </a:t>
            </a:r>
            <a:r>
              <a:rPr lang="ru-RU" dirty="0" err="1"/>
              <a:t>американську</a:t>
            </a:r>
            <a:r>
              <a:rPr lang="ru-RU" dirty="0"/>
              <a:t> </a:t>
            </a:r>
            <a:r>
              <a:rPr lang="ru-RU" dirty="0" err="1"/>
              <a:t>кіноіндустрію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намагаючись</a:t>
            </a:r>
            <a:r>
              <a:rPr lang="ru-RU" dirty="0"/>
              <a:t> </a:t>
            </a:r>
            <a:r>
              <a:rPr lang="ru-RU" dirty="0" err="1"/>
              <a:t>задовольнити</a:t>
            </a:r>
            <a:r>
              <a:rPr lang="ru-RU" dirty="0"/>
              <a:t> потреби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орієнтувалася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на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сенсаційних</a:t>
            </a:r>
            <a:r>
              <a:rPr lang="ru-RU" dirty="0"/>
              <a:t> </a:t>
            </a:r>
            <a:r>
              <a:rPr lang="ru-RU" dirty="0" err="1"/>
              <a:t>бойовиків</a:t>
            </a:r>
            <a:r>
              <a:rPr lang="ru-RU" dirty="0"/>
              <a:t>. В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Брехта </a:t>
            </a:r>
            <a:r>
              <a:rPr lang="ru-RU" dirty="0" err="1"/>
              <a:t>стрімко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: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лауреатом </a:t>
            </a:r>
            <a:r>
              <a:rPr lang="ru-RU" dirty="0" err="1"/>
              <a:t>національних</a:t>
            </a:r>
            <a:r>
              <a:rPr lang="ru-RU" dirty="0"/>
              <a:t> і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премій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обирають</a:t>
            </a:r>
            <a:r>
              <a:rPr lang="ru-RU" dirty="0"/>
              <a:t> членом </a:t>
            </a:r>
            <a:r>
              <a:rPr lang="ru-RU" dirty="0" err="1"/>
              <a:t>Академії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 </a:t>
            </a:r>
            <a:r>
              <a:rPr lang="ru-RU" dirty="0" err="1"/>
              <a:t>колишньої</a:t>
            </a:r>
            <a:r>
              <a:rPr lang="ru-RU" dirty="0"/>
              <a:t> </a:t>
            </a:r>
            <a:r>
              <a:rPr lang="ru-RU" dirty="0" err="1"/>
              <a:t>соціалістичної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 й президентом </a:t>
            </a:r>
            <a:r>
              <a:rPr lang="ru-RU" dirty="0" err="1"/>
              <a:t>німецького</a:t>
            </a:r>
            <a:r>
              <a:rPr lang="ru-RU" dirty="0"/>
              <a:t> </a:t>
            </a:r>
            <a:r>
              <a:rPr lang="ru-RU" dirty="0" smtClean="0"/>
              <a:t>ПЕН-центру.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48680"/>
            <a:ext cx="4704523" cy="352839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085184"/>
            <a:ext cx="4608512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4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36904" cy="1224136"/>
          </a:xfrm>
        </p:spPr>
        <p:txBody>
          <a:bodyPr/>
          <a:lstStyle/>
          <a:p>
            <a:pPr marL="0" indent="0">
              <a:buNone/>
            </a:pPr>
            <a:r>
              <a:rPr lang="uk-UA" sz="3600" dirty="0" smtClean="0"/>
              <a:t>Філософська драма – </a:t>
            </a:r>
            <a:r>
              <a:rPr lang="en-US" sz="3600" dirty="0" smtClean="0"/>
              <a:t>“</a:t>
            </a:r>
            <a:r>
              <a:rPr lang="uk-UA" sz="3600" dirty="0" smtClean="0"/>
              <a:t>Життя Галілея.</a:t>
            </a:r>
            <a:r>
              <a:rPr lang="en-US" sz="3600" dirty="0" smtClean="0"/>
              <a:t>”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851920" y="1700808"/>
            <a:ext cx="4896544" cy="4896544"/>
          </a:xfrm>
        </p:spPr>
        <p:txBody>
          <a:bodyPr>
            <a:normAutofit/>
          </a:bodyPr>
          <a:lstStyle/>
          <a:p>
            <a:r>
              <a:rPr lang="ru-RU" sz="2000" dirty="0"/>
              <a:t>Вершиною </a:t>
            </a:r>
            <a:r>
              <a:rPr lang="ru-RU" sz="2000" dirty="0" err="1"/>
              <a:t>драматургії</a:t>
            </a:r>
            <a:r>
              <a:rPr lang="ru-RU" sz="2000" dirty="0"/>
              <a:t> Брехта стала драма «</a:t>
            </a:r>
            <a:r>
              <a:rPr lang="ru-RU" sz="2000" dirty="0" err="1"/>
              <a:t>Життя</a:t>
            </a:r>
            <a:r>
              <a:rPr lang="ru-RU" sz="2000" dirty="0"/>
              <a:t> </a:t>
            </a:r>
            <a:r>
              <a:rPr lang="ru-RU" sz="2000" dirty="0" err="1"/>
              <a:t>Галілея</a:t>
            </a:r>
            <a:r>
              <a:rPr lang="ru-RU" sz="2000" dirty="0"/>
              <a:t>». У </a:t>
            </a:r>
            <a:r>
              <a:rPr lang="ru-RU" sz="2000" dirty="0" err="1"/>
              <a:t>багатьо</a:t>
            </a:r>
            <a:r>
              <a:rPr lang="ru-RU" sz="2000" dirty="0"/>
              <a:t> сценах показано </a:t>
            </a:r>
            <a:r>
              <a:rPr lang="ru-RU" sz="2000" dirty="0" err="1"/>
              <a:t>наукову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Галілея</a:t>
            </a:r>
            <a:r>
              <a:rPr lang="ru-RU" sz="2000" dirty="0"/>
              <a:t>: </a:t>
            </a:r>
            <a:r>
              <a:rPr lang="ru-RU" sz="2000" dirty="0" err="1"/>
              <a:t>спостереження</a:t>
            </a:r>
            <a:r>
              <a:rPr lang="ru-RU" sz="2000" dirty="0"/>
              <a:t> за </a:t>
            </a:r>
            <a:r>
              <a:rPr lang="ru-RU" sz="2000" dirty="0" err="1"/>
              <a:t>рухом</a:t>
            </a:r>
            <a:r>
              <a:rPr lang="ru-RU" sz="2000" dirty="0"/>
              <a:t> </a:t>
            </a:r>
            <a:r>
              <a:rPr lang="ru-RU" sz="2000" dirty="0" err="1"/>
              <a:t>Сонця</a:t>
            </a:r>
            <a:r>
              <a:rPr lang="ru-RU" sz="2000" dirty="0"/>
              <a:t>, </a:t>
            </a:r>
            <a:r>
              <a:rPr lang="ru-RU" sz="2000" dirty="0" err="1"/>
              <a:t>відкриття</a:t>
            </a:r>
            <a:r>
              <a:rPr lang="ru-RU" sz="2000" dirty="0"/>
              <a:t> телескопа, 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моделі</a:t>
            </a:r>
            <a:r>
              <a:rPr lang="ru-RU" sz="2000" dirty="0"/>
              <a:t> </a:t>
            </a:r>
            <a:r>
              <a:rPr lang="ru-RU" sz="2000" dirty="0" err="1"/>
              <a:t>всесвіту</a:t>
            </a:r>
            <a:r>
              <a:rPr lang="ru-RU" sz="2000" dirty="0"/>
              <a:t>. Герой </a:t>
            </a:r>
            <a:r>
              <a:rPr lang="ru-RU" sz="2000" dirty="0" err="1"/>
              <a:t>п'єси</a:t>
            </a:r>
            <a:r>
              <a:rPr lang="ru-RU" sz="2000" dirty="0"/>
              <a:t>, великий учений , </a:t>
            </a:r>
            <a:r>
              <a:rPr lang="ru-RU" sz="2000" dirty="0" err="1"/>
              <a:t>наляканий</a:t>
            </a:r>
            <a:r>
              <a:rPr lang="ru-RU" sz="2000" dirty="0"/>
              <a:t> </a:t>
            </a:r>
            <a:r>
              <a:rPr lang="ru-RU" sz="2000" dirty="0" err="1"/>
              <a:t>інквізицією</a:t>
            </a:r>
            <a:r>
              <a:rPr lang="ru-RU" sz="2000" dirty="0"/>
              <a:t>, </a:t>
            </a:r>
            <a:r>
              <a:rPr lang="ru-RU" sz="2000" dirty="0" err="1"/>
              <a:t>відрікається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свого</a:t>
            </a:r>
            <a:r>
              <a:rPr lang="ru-RU" sz="2000" dirty="0"/>
              <a:t> </a:t>
            </a:r>
            <a:r>
              <a:rPr lang="ru-RU" sz="2000" dirty="0" err="1"/>
              <a:t>відкриття</a:t>
            </a:r>
            <a:r>
              <a:rPr lang="ru-RU" sz="2000" dirty="0"/>
              <a:t>. </a:t>
            </a:r>
            <a:r>
              <a:rPr lang="ru-RU" sz="2000" dirty="0" err="1"/>
              <a:t>Конфлікт</a:t>
            </a:r>
            <a:r>
              <a:rPr lang="ru-RU" sz="2000" dirty="0"/>
              <a:t> </a:t>
            </a:r>
            <a:r>
              <a:rPr lang="ru-RU" sz="2000" dirty="0" err="1"/>
              <a:t>драми</a:t>
            </a:r>
            <a:r>
              <a:rPr lang="ru-RU" sz="2000" dirty="0"/>
              <a:t> </a:t>
            </a:r>
            <a:r>
              <a:rPr lang="ru-RU" sz="2000" dirty="0" err="1"/>
              <a:t>міститься</a:t>
            </a:r>
            <a:r>
              <a:rPr lang="ru-RU" sz="2000" dirty="0"/>
              <a:t> в </a:t>
            </a:r>
            <a:r>
              <a:rPr lang="ru-RU" sz="2000" dirty="0" err="1"/>
              <a:t>діалозі</a:t>
            </a:r>
            <a:r>
              <a:rPr lang="ru-RU" sz="2000" dirty="0"/>
              <a:t> </a:t>
            </a:r>
            <a:r>
              <a:rPr lang="ru-RU" sz="2000" dirty="0" err="1"/>
              <a:t>Галілея</a:t>
            </a:r>
            <a:r>
              <a:rPr lang="ru-RU" sz="2000" dirty="0"/>
              <a:t> і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учня</a:t>
            </a:r>
            <a:r>
              <a:rPr lang="ru-RU" sz="2000" dirty="0"/>
              <a:t> </a:t>
            </a:r>
            <a:r>
              <a:rPr lang="ru-RU" sz="2000" dirty="0" err="1"/>
              <a:t>Андреа</a:t>
            </a:r>
            <a:r>
              <a:rPr lang="ru-RU" sz="2000" dirty="0"/>
              <a:t> </a:t>
            </a:r>
            <a:r>
              <a:rPr lang="ru-RU" sz="2000" dirty="0" err="1"/>
              <a:t>Сарті</a:t>
            </a:r>
            <a:r>
              <a:rPr lang="ru-RU" sz="2000" dirty="0"/>
              <a:t>. </a:t>
            </a:r>
            <a:r>
              <a:rPr lang="ru-RU" sz="2000" dirty="0" err="1" smtClean="0"/>
              <a:t>Учень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висуває</a:t>
            </a:r>
            <a:r>
              <a:rPr lang="ru-RU" sz="2000" dirty="0" smtClean="0"/>
              <a:t>  </a:t>
            </a:r>
            <a:r>
              <a:rPr lang="ru-RU" sz="2000" dirty="0" err="1" smtClean="0"/>
              <a:t>звинувачення</a:t>
            </a:r>
            <a:r>
              <a:rPr lang="ru-RU" sz="2000" dirty="0" smtClean="0"/>
              <a:t> </a:t>
            </a:r>
            <a:r>
              <a:rPr lang="ru-RU" sz="2000" dirty="0" err="1"/>
              <a:t>вчителеві</a:t>
            </a:r>
            <a:r>
              <a:rPr lang="ru-RU" sz="2000" dirty="0"/>
              <a:t>: «Пропащая </a:t>
            </a:r>
            <a:r>
              <a:rPr lang="ru-RU" sz="2000" dirty="0" err="1"/>
              <a:t>країна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немає</a:t>
            </a:r>
            <a:r>
              <a:rPr lang="ru-RU" sz="2000" dirty="0"/>
              <a:t> </a:t>
            </a:r>
            <a:r>
              <a:rPr lang="ru-RU" sz="2000" dirty="0" err="1"/>
              <a:t>героїв</a:t>
            </a:r>
            <a:r>
              <a:rPr lang="ru-RU" sz="2000" dirty="0"/>
              <a:t>». </a:t>
            </a:r>
            <a:r>
              <a:rPr lang="ru-RU" sz="2000" dirty="0" smtClean="0"/>
              <a:t>На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Галілей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стримано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відповідає</a:t>
            </a:r>
            <a:r>
              <a:rPr lang="ru-RU" sz="2000" dirty="0" smtClean="0"/>
              <a:t>: </a:t>
            </a:r>
            <a:r>
              <a:rPr lang="ru-RU" sz="2000" dirty="0"/>
              <a:t>«</a:t>
            </a:r>
            <a:r>
              <a:rPr lang="ru-RU" sz="2000" dirty="0" err="1"/>
              <a:t>Ні</a:t>
            </a:r>
            <a:r>
              <a:rPr lang="ru-RU" sz="2000" dirty="0"/>
              <a:t>! Пропащая та </a:t>
            </a:r>
            <a:r>
              <a:rPr lang="ru-RU" sz="2000" dirty="0" err="1"/>
              <a:t>країна</a:t>
            </a:r>
            <a:r>
              <a:rPr lang="ru-RU" sz="2000" dirty="0"/>
              <a:t>,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потрібні</a:t>
            </a:r>
            <a:r>
              <a:rPr lang="ru-RU" sz="2000" dirty="0"/>
              <a:t> </a:t>
            </a:r>
            <a:r>
              <a:rPr lang="ru-RU" sz="2000" dirty="0" err="1"/>
              <a:t>герої</a:t>
            </a:r>
            <a:r>
              <a:rPr lang="ru-RU" sz="2000" dirty="0"/>
              <a:t>».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05" y="1124744"/>
            <a:ext cx="3384376" cy="529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6826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16824" cy="1080120"/>
          </a:xfrm>
        </p:spPr>
        <p:txBody>
          <a:bodyPr/>
          <a:lstStyle/>
          <a:p>
            <a:pPr algn="ctr"/>
            <a:r>
              <a:rPr lang="uk-UA" dirty="0" smtClean="0"/>
              <a:t>Образ Галілео Галілей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4680520" cy="49685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Галілео</a:t>
            </a:r>
            <a:r>
              <a:rPr lang="ru-RU" dirty="0" smtClean="0"/>
              <a:t> </a:t>
            </a:r>
            <a:r>
              <a:rPr lang="ru-RU" dirty="0" err="1" smtClean="0"/>
              <a:t>Галілей</a:t>
            </a:r>
            <a:r>
              <a:rPr lang="ru-RU" dirty="0" smtClean="0"/>
              <a:t> - </a:t>
            </a:r>
            <a:r>
              <a:rPr lang="ru-RU" dirty="0" err="1" smtClean="0"/>
              <a:t>творча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яка силою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 </a:t>
            </a:r>
            <a:r>
              <a:rPr lang="ru-RU" dirty="0" err="1" smtClean="0"/>
              <a:t>досягає</a:t>
            </a:r>
            <a:r>
              <a:rPr lang="ru-RU" dirty="0" smtClean="0"/>
              <a:t> тих </a:t>
            </a:r>
            <a:r>
              <a:rPr lang="ru-RU" dirty="0" err="1" smtClean="0"/>
              <a:t>горизонтів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закриті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звичайних</a:t>
            </a:r>
            <a:r>
              <a:rPr lang="ru-RU" dirty="0" smtClean="0"/>
              <a:t> людей. </a:t>
            </a:r>
            <a:r>
              <a:rPr lang="ru-RU" dirty="0" err="1" smtClean="0"/>
              <a:t>Неоднозначний</a:t>
            </a:r>
            <a:r>
              <a:rPr lang="ru-RU" dirty="0" smtClean="0"/>
              <a:t> образ </a:t>
            </a:r>
            <a:r>
              <a:rPr lang="ru-RU" dirty="0" err="1" smtClean="0"/>
              <a:t>Галілея</a:t>
            </a:r>
            <a:r>
              <a:rPr lang="ru-RU" dirty="0" smtClean="0"/>
              <a:t>, </a:t>
            </a:r>
            <a:r>
              <a:rPr lang="ru-RU" dirty="0" err="1" smtClean="0"/>
              <a:t>створений</a:t>
            </a:r>
            <a:r>
              <a:rPr lang="ru-RU" dirty="0" smtClean="0"/>
              <a:t> Брехтом, </a:t>
            </a:r>
            <a:r>
              <a:rPr lang="ru-RU" dirty="0" err="1" smtClean="0"/>
              <a:t>прославляє</a:t>
            </a:r>
            <a:r>
              <a:rPr lang="ru-RU" dirty="0" smtClean="0"/>
              <a:t> </a:t>
            </a:r>
            <a:r>
              <a:rPr lang="ru-RU" dirty="0" err="1" smtClean="0"/>
              <a:t>велич</a:t>
            </a:r>
            <a:r>
              <a:rPr lang="ru-RU" dirty="0" smtClean="0"/>
              <a:t> і </a:t>
            </a:r>
            <a:r>
              <a:rPr lang="ru-RU" dirty="0" err="1" smtClean="0"/>
              <a:t>могутність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 і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попереджає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наукова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учених</a:t>
            </a:r>
            <a:r>
              <a:rPr lang="ru-RU" dirty="0" smtClean="0"/>
              <a:t> </a:t>
            </a:r>
            <a:r>
              <a:rPr lang="ru-RU" dirty="0" err="1" smtClean="0"/>
              <a:t>особливої</a:t>
            </a:r>
            <a:r>
              <a:rPr lang="ru-RU" dirty="0" smtClean="0"/>
              <a:t> </a:t>
            </a:r>
            <a:r>
              <a:rPr lang="ru-RU" dirty="0" err="1" smtClean="0"/>
              <a:t>мужності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протистояти</a:t>
            </a:r>
            <a:r>
              <a:rPr lang="ru-RU" dirty="0" smtClean="0"/>
              <a:t> </a:t>
            </a:r>
            <a:r>
              <a:rPr lang="ru-RU" dirty="0" err="1" smtClean="0"/>
              <a:t>корисливим</a:t>
            </a:r>
            <a:r>
              <a:rPr lang="ru-RU" dirty="0" smtClean="0"/>
              <a:t> </a:t>
            </a:r>
            <a:r>
              <a:rPr lang="ru-RU" dirty="0" err="1" smtClean="0"/>
              <a:t>володарям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 smtClean="0"/>
              <a:t>надбання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 не для блага </a:t>
            </a:r>
            <a:r>
              <a:rPr lang="ru-RU" dirty="0" err="1" smtClean="0"/>
              <a:t>людства</a:t>
            </a:r>
            <a:r>
              <a:rPr lang="ru-RU" dirty="0" smtClean="0"/>
              <a:t>, а в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цілях</a:t>
            </a:r>
            <a:r>
              <a:rPr lang="ru-RU" dirty="0"/>
              <a:t>. </a:t>
            </a:r>
            <a:r>
              <a:rPr lang="ru-RU" dirty="0" err="1"/>
              <a:t>Галілей</a:t>
            </a:r>
            <a:r>
              <a:rPr lang="ru-RU" dirty="0"/>
              <a:t>-Людина морально </a:t>
            </a:r>
            <a:r>
              <a:rPr lang="ru-RU" dirty="0" err="1"/>
              <a:t>поступається</a:t>
            </a:r>
            <a:r>
              <a:rPr lang="ru-RU" dirty="0"/>
              <a:t> </a:t>
            </a:r>
            <a:r>
              <a:rPr lang="ru-RU" dirty="0" err="1"/>
              <a:t>Галілею-Вченому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268760"/>
            <a:ext cx="3992384" cy="507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1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64764"/>
            <a:ext cx="2669282" cy="358751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645024"/>
            <a:ext cx="8064896" cy="3024336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Брехт зображує життя Галілея як постійну боротьбу. Він бореться із владою, яка неспроможна оцінити його відкриття, з церквою, яка боїться втратити вплив на людей, із злиденним життям . Метою його боротьби є істина. </a:t>
            </a:r>
            <a:r>
              <a:rPr lang="en-US" dirty="0" smtClean="0"/>
              <a:t>“</a:t>
            </a:r>
            <a:r>
              <a:rPr lang="uk-UA" dirty="0" smtClean="0"/>
              <a:t>Істина </a:t>
            </a:r>
            <a:r>
              <a:rPr lang="uk-UA" dirty="0" smtClean="0"/>
              <a:t>– дитя часу, а не авторитету. Наше неуцтво безмежне. Тож зменшимо його  хоча б на крихту! До чого вважати себе розумниками, якщо ми можемо нарешті стати менш дурними</a:t>
            </a:r>
            <a:r>
              <a:rPr lang="uk-UA" dirty="0" smtClean="0"/>
              <a:t>!</a:t>
            </a:r>
            <a:r>
              <a:rPr lang="en-US" dirty="0" smtClean="0"/>
              <a:t>”</a:t>
            </a:r>
            <a:r>
              <a:rPr lang="uk-UA" dirty="0" smtClean="0"/>
              <a:t> </a:t>
            </a:r>
            <a:r>
              <a:rPr lang="uk-UA" dirty="0" smtClean="0"/>
              <a:t>– говорить учений.  Своєю працею він доводить, що людина наділена великими  можливостями і здатна змінювати світ.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82" y="164764"/>
            <a:ext cx="2959049" cy="3312368"/>
          </a:xfrm>
          <a:prstGeom prst="rect">
            <a:avLst/>
          </a:prstGeom>
          <a:scene3d>
            <a:camera prst="perspective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29373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6512511" cy="1143000"/>
          </a:xfrm>
        </p:spPr>
        <p:txBody>
          <a:bodyPr/>
          <a:lstStyle/>
          <a:p>
            <a:r>
              <a:rPr lang="uk-UA" sz="3200" dirty="0" smtClean="0">
                <a:solidFill>
                  <a:schemeClr val="accent3">
                    <a:lumMod val="75000"/>
                  </a:schemeClr>
                </a:solidFill>
              </a:rPr>
              <a:t>Образ Андре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99992" y="1988840"/>
            <a:ext cx="4644008" cy="3528392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Андре улюблений учень Галілея, який звинувачує свого вчителя у зраді. </a:t>
            </a:r>
            <a:r>
              <a:rPr 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“</a:t>
            </a:r>
            <a:r>
              <a:rPr lang="uk-UA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Я не можу на нього дивитися. Хай він іде… Урятував свою дорогоцінну шкуру?!</a:t>
            </a:r>
            <a:r>
              <a:rPr lang="en-US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”</a:t>
            </a:r>
            <a:r>
              <a:rPr lang="uk-UA" sz="2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endParaRPr lang="ru-RU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4293096" cy="42930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9552" y="4941168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</a:rPr>
              <a:t>Колоритним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є образ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</a:rPr>
              <a:t>судді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</a:rPr>
              <a:t>Аздака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</a:rPr>
              <a:t>який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</a:rPr>
              <a:t>уособлює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здоровий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</a:rPr>
              <a:t>народний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</a:rPr>
              <a:t>розум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і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</a:rPr>
              <a:t>справедливість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513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872875" cy="59046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6389877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Будинок у якому народився письменник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40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298" y="0"/>
            <a:ext cx="4363403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332656"/>
            <a:ext cx="201622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Брехт з Оленою Вайгель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27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828895"/>
      </a:dk1>
      <a:lt1>
        <a:sysClr val="window" lastClr="000000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828895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217</TotalTime>
  <Words>493</Words>
  <Application>Microsoft Office PowerPoint</Application>
  <PresentationFormat>Экран (4:3)</PresentationFormat>
  <Paragraphs>19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Бертольд Брехт </vt:lpstr>
      <vt:lpstr>Презентация PowerPoint</vt:lpstr>
      <vt:lpstr>Презентация PowerPoint</vt:lpstr>
      <vt:lpstr>Філософська драма – “Життя Галілея.”</vt:lpstr>
      <vt:lpstr>Образ Галілео Галілей</vt:lpstr>
      <vt:lpstr>Презентация PowerPoint</vt:lpstr>
      <vt:lpstr>Образ Андре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Бертольд Брехт (1898-1956)</dc:title>
  <dc:creator>Admin</dc:creator>
  <cp:lastModifiedBy>Admin</cp:lastModifiedBy>
  <cp:revision>20</cp:revision>
  <dcterms:created xsi:type="dcterms:W3CDTF">2013-03-03T17:09:15Z</dcterms:created>
  <dcterms:modified xsi:type="dcterms:W3CDTF">2013-03-05T19:16:02Z</dcterms:modified>
</cp:coreProperties>
</file>