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68" r:id="rId8"/>
    <p:sldMasterId id="2147483780" r:id="rId9"/>
    <p:sldMasterId id="214748379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EAA2-52B3-4C60-A735-42EEB353A19D}" type="datetimeFigureOut">
              <a:rPr lang="uk-UA" smtClean="0"/>
              <a:t>11.03.2013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6C2-1EAB-45E7-AAAA-4DAC859563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34" Type="http://schemas.openxmlformats.org/officeDocument/2006/relationships/image" Target="../media/image5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33" Type="http://schemas.openxmlformats.org/officeDocument/2006/relationships/image" Target="../media/image58.jpeg"/><Relationship Id="rId38" Type="http://schemas.openxmlformats.org/officeDocument/2006/relationships/image" Target="../media/image63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jpeg"/><Relationship Id="rId37" Type="http://schemas.openxmlformats.org/officeDocument/2006/relationships/image" Target="../media/image62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28" Type="http://schemas.openxmlformats.org/officeDocument/2006/relationships/image" Target="../media/image53.jpeg"/><Relationship Id="rId36" Type="http://schemas.openxmlformats.org/officeDocument/2006/relationships/image" Target="../media/image61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31" Type="http://schemas.openxmlformats.org/officeDocument/2006/relationships/image" Target="../media/image56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Relationship Id="rId35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636912"/>
            <a:ext cx="9434821" cy="1470025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Міґе́ль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де </a:t>
            </a:r>
            <a:r>
              <a:rPr lang="uk-UA" sz="4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Серва́нтес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Сааве́дра</a:t>
            </a:r>
            <a:endParaRPr lang="uk-UA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асиль.Home\Desktop\сервантес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-1"/>
            <a:ext cx="2024409" cy="2708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Василь.Home\Desktop\сервантес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57" y="185119"/>
            <a:ext cx="3337553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силь.Home\Desktop\сервантес\images (5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3033226"/>
            <a:ext cx="2411760" cy="379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Василь.Home\Desktop\сервантес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83" y="4219844"/>
            <a:ext cx="3635896" cy="2504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 descr="C:\Users\Василь.Home\Desktop\сервантес\images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7" y="1622564"/>
            <a:ext cx="4501485" cy="3256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асиль.Home\Desktop\сервантес\images (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02" y="2975745"/>
            <a:ext cx="3076178" cy="3807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силь.Home\Desktop\сервантес\images (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84" y="-69937"/>
            <a:ext cx="4341305" cy="290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асиль.Home\Desktop\сервантес\images (10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64" y="-69937"/>
            <a:ext cx="2606499" cy="3916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Василь.Home\Desktop\сервантес\images (16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58" y="3742515"/>
            <a:ext cx="3731915" cy="2795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Василь.Home\Desktop\сервантес\images (17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98" y="1030351"/>
            <a:ext cx="3620879" cy="27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асиль.Home\Desktop\сервантес\загруженное (4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9" y="4332002"/>
            <a:ext cx="1819275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асиль.Home\Desktop\сервантес\загруженное (3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0984"/>
            <a:ext cx="2707945" cy="36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Василь.Home\Desktop\сервантес\загруженное (2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6" y="-186889"/>
            <a:ext cx="3072252" cy="461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Василь.Home\Desktop\сервантес\images (27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4112669"/>
            <a:ext cx="3630108" cy="2719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C:\Users\Василь.Home\Desktop\сервантес\images (37)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50" y="50210"/>
            <a:ext cx="3261053" cy="2308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Василь.Home\Desktop\сервантес\загруженное (1)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61308"/>
            <a:ext cx="1885950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Василь.Home\Desktop\сервантес\servante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5" y="0"/>
            <a:ext cx="3448889" cy="460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Василь.Home\Desktop\сервантес\images (30)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2" y="-113482"/>
            <a:ext cx="3300011" cy="52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Василь.Home\Desktop\сервантес\images (21)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846"/>
            <a:ext cx="3254540" cy="4284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Василь.Home\Desktop\сервантес\images (55)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5" y="106916"/>
            <a:ext cx="2129668" cy="450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Василь.Home\Desktop\сервантес\images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83" y="21952"/>
            <a:ext cx="4875048" cy="608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2 Tui Amoris Ign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5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58000">
              <a:srgbClr val="F0EBD5">
                <a:lumMod val="50000"/>
                <a:lumOff val="50000"/>
                <a:alpha val="69000"/>
              </a:srgbClr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Починаючи з 7-го розділу, від другого виїзду Дон Кіхота, і до кінця роману образ героя ускладнюється. Герой поступово вживається у вигаданий ним самим образ, його характер гартується низкою однотипних ситуацій — «авантюр», під час яких він попервах сліпо копіює епізоди з прочитаних книг. Але реальність, яка змушує його мислити не по-романному, поволі очищає розум героя від облуди. На зміну фальшивим вартостям приходять справжні. Комізм, яким просякнуті всі рівні структури перших розділів, поступово поступається місцем розмірковуванню, філософському аналізові проблеми добра і зла, неможливості втручання в закономірний плин усталеного життя, яким би недосконалим воно не було.</a:t>
            </a:r>
            <a:br>
              <a:rPr lang="uk-UA" dirty="0"/>
            </a:br>
            <a:r>
              <a:rPr lang="uk-UA" dirty="0" smtClean="0"/>
              <a:t>Величезним </a:t>
            </a:r>
            <a:r>
              <a:rPr lang="uk-UA" dirty="0"/>
              <a:t>здобутком письменника стало втілення у художній прозі образу героя, здатного створити у власній уяві цілий світ, навіч бачити його і жити у ньому. Саме віра у реальність уявного світу і робить героя відважним, здатним дотримуватися єдності слова і діла. Знаменно, що для сприйняття думок і подвигів Дон Кіхота більше, ніж інші, відкрите серце </a:t>
            </a:r>
            <a:r>
              <a:rPr lang="uk-UA" dirty="0" err="1"/>
              <a:t>Санчо</a:t>
            </a:r>
            <a:r>
              <a:rPr lang="uk-UA" dirty="0"/>
              <a:t> </a:t>
            </a:r>
            <a:r>
              <a:rPr lang="uk-UA" dirty="0" err="1"/>
              <a:t>Панси</a:t>
            </a:r>
            <a:r>
              <a:rPr lang="uk-UA" dirty="0"/>
              <a:t>, носія воістину народного розуміння правди життя.</a:t>
            </a:r>
          </a:p>
        </p:txBody>
      </p:sp>
    </p:spTree>
    <p:extLst>
      <p:ext uri="{BB962C8B-B14F-4D97-AF65-F5344CB8AC3E}">
        <p14:creationId xmlns:p14="http://schemas.microsoft.com/office/powerpoint/2010/main" val="1690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Багато славетних письменників зізнавалися у щирій симпатії до «Дон Кіхота», дехто навіть визнавав свою залежність від цього роману — досить назвати бодай Стендаля, Г. Флобера, А. </a:t>
            </a:r>
            <a:r>
              <a:rPr lang="uk-UA" sz="2800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Франса</a:t>
            </a:r>
            <a:r>
              <a:rPr lang="uk-UA" sz="28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Ч. Діккенса. Узагальнити сказане можна було б словами Г. Діас-Плахи: «Свідченням геніальності Сервантеса є не так сам роман, як доля цього роману. Справді, людство ніколи не могло спокійно і незацікавлено ставитися до творіння Сервантеса, а навпаки — наче почувало себе зобов'язаним обрати певну позицію у ставленні до нього, відтак оцінки «Дон Кіхота» у різні епохи можуть, у свою чергу, слугувати характеристиками цих епох».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3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иль.Home\Desktop\сервантес\кіхот\images (5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" y="151131"/>
            <a:ext cx="2915816" cy="4683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силь.Home\Desktop\сервантес\кіхот\images (5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21" y="0"/>
            <a:ext cx="3328145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силь.Home\Desktop\сервантес\кіхот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16" y="1"/>
            <a:ext cx="37194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силь.Home\Desktop\сервантес\кіхот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1821"/>
            <a:ext cx="2873934" cy="350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силь.Home\Desktop\сервантес\кіхот\images (1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760046"/>
            <a:ext cx="3062783" cy="3062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асиль.Home\Desktop\сервантес\кіхот\images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4033248"/>
            <a:ext cx="4320480" cy="285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Василь.Home\Desktop\сервантес\кіхот\images (2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63" y="3249453"/>
            <a:ext cx="3637746" cy="363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Василь.Home\Desktop\сервантес\кіхот\images (2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-1"/>
            <a:ext cx="2555776" cy="35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Василь.Home\Desktop\сервантес\кіхот\images (2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128"/>
            <a:ext cx="4125909" cy="2310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3" name="Picture 11" descr="C:\Users\Василь.Home\Desktop\сервантес\кіхот\images (24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018944"/>
            <a:ext cx="2450705" cy="3825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Василь.Home\Desktop\сервантес\кіхот\images (57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13394"/>
            <a:ext cx="2085967" cy="3134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5" name="Picture 13" descr="C:\Users\Василь.Home\Desktop\сервантес\кіхот\images (56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1920"/>
            <a:ext cx="2537370" cy="40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Василь.Home\Desktop\сервантес\кіхот\images (49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9" y="1641318"/>
            <a:ext cx="2407964" cy="34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Василь.Home\Desktop\сервантес\кіхот\images (54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68" y="-1"/>
            <a:ext cx="2531962" cy="4152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C:\Users\Василь.Home\Desktop\сервантес\кіхот\images (45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" y="-1"/>
            <a:ext cx="3336652" cy="3321822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Василь.Home\Desktop\сервантес\кіхот\images (46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"/>
            <a:ext cx="3120726" cy="2554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Василь.Home\Desktop\сервантес\кіхот\images (12)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08" y="4152418"/>
            <a:ext cx="2692350" cy="269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Василь.Home\Desktop\сервантес\кіхот\images (44)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" y="3861048"/>
            <a:ext cx="2948617" cy="29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Василь.Home\Desktop\сервантес\кіхот\images (39)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53" y="480756"/>
            <a:ext cx="3076565" cy="50807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Василь.Home\Desktop\сервантес\кіхот\images (52)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74"/>
            <a:ext cx="2863739" cy="3640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Василь.Home\Desktop\сервантес\кіхот\images (34)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08" y="-42574"/>
            <a:ext cx="2707578" cy="417982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Василь.Home\Desktop\сервантес\кіхот\images (36)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8" y="3598260"/>
            <a:ext cx="2182699" cy="33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:\Users\Василь.Home\Desktop\сервантес\кіхот\images (28)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6" y="3209028"/>
            <a:ext cx="2373315" cy="36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Users\Василь.Home\Desktop\сервантес\кіхот\images (29)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4549"/>
            <a:ext cx="2811760" cy="39364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Василь.Home\Desktop\сервантес\кіхот\images (15)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39" y="-42574"/>
            <a:ext cx="2924069" cy="29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C:\Users\Василь.Home\Desktop\сервантес\кіхот\images (8)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08" y="17856"/>
            <a:ext cx="3216296" cy="247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00" name="Picture 28" descr="C:\Users\Василь.Home\Desktop\сервантес\кіхот\images (35)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08" y="17856"/>
            <a:ext cx="2718693" cy="42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Василь.Home\Desktop\сервантес\кіхот\images (48)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37" y="3598260"/>
            <a:ext cx="2221691" cy="34335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Василь.Home\Desktop\сервантес\кіхот\images (31)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" y="-42575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:\Users\Василь.Home\Desktop\сервантес\кіхот\images (51)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6" y="2987612"/>
            <a:ext cx="2364504" cy="38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:\Users\Василь.Home\Desktop\сервантес\кіхот\images (13)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629867"/>
            <a:ext cx="3178488" cy="491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C:\Users\Василь.Home\Desktop\сервантес\кіхот\images (40)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0" y="-42574"/>
            <a:ext cx="2366188" cy="30800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C:\Users\Василь.Home\Desktop\сервантес\кіхот\images (15)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32" y="3321821"/>
            <a:ext cx="3670751" cy="368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07" name="Picture 35" descr="C:\Users\Василь.Home\Desktop\сервантес\кіхот\images (11)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34" y="3193931"/>
            <a:ext cx="2440758" cy="3748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C:\Users\Василь.Home\Desktop\сервантес\кіхот\images (43)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" y="1152153"/>
            <a:ext cx="2587913" cy="3697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109" name="Picture 37" descr="C:\Users\Василь.Home\Desktop\сервантес\кіхот\images (38)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65" y="17950"/>
            <a:ext cx="3504660" cy="4844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110" name="Picture 38" descr="C:\Users\Василь.Home\Desktop\сервантес\кіхот\images (14)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" y="2367250"/>
            <a:ext cx="3000256" cy="45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C:\Users\Василь.Home\Desktop\сервантес\кіхот\images (32)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66" y="1260507"/>
            <a:ext cx="4066395" cy="406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1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1268760"/>
            <a:ext cx="3888432" cy="5187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/>
              <a:t>Коли  земля  в  холодну  ніч </a:t>
            </a:r>
            <a:r>
              <a:rPr lang="uk-UA" sz="1400" dirty="0" err="1"/>
              <a:t> загилен</a:t>
            </a:r>
            <a:r>
              <a:rPr lang="uk-UA" sz="1400" dirty="0"/>
              <a:t>а</a:t>
            </a:r>
            <a:br>
              <a:rPr lang="uk-UA" sz="1400" dirty="0"/>
            </a:br>
            <a:r>
              <a:rPr lang="uk-UA" sz="1400" dirty="0"/>
              <a:t>і  вітер  в  зорях  тягне  горяка,  -</a:t>
            </a:r>
            <a:br>
              <a:rPr lang="uk-UA" sz="1400" dirty="0"/>
            </a:br>
            <a:r>
              <a:rPr lang="uk-UA" sz="1400" dirty="0"/>
              <a:t>у  полі,  між  козацькими  могилами,</a:t>
            </a:r>
            <a:br>
              <a:rPr lang="uk-UA" sz="1400" dirty="0"/>
            </a:br>
            <a:r>
              <a:rPr lang="uk-UA" sz="1400" dirty="0"/>
              <a:t>мій  Дон  Кіхот  шукає  вітряка.</a:t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>А  той  вітряк  давно  вхопили.</a:t>
            </a:r>
            <a:br>
              <a:rPr lang="uk-UA" sz="1400" dirty="0"/>
            </a:br>
            <a:r>
              <a:rPr lang="uk-UA" sz="1400" dirty="0"/>
              <a:t>Пірнає  в  хмару  місяць-дармовис.</a:t>
            </a:r>
            <a:br>
              <a:rPr lang="uk-UA" sz="1400" dirty="0"/>
            </a:br>
            <a:r>
              <a:rPr lang="uk-UA" sz="1400" dirty="0"/>
              <a:t>І  ніч  глуха,  і  поле  перекопане,</a:t>
            </a:r>
            <a:br>
              <a:rPr lang="uk-UA" sz="1400" dirty="0"/>
            </a:br>
            <a:r>
              <a:rPr lang="uk-UA" sz="1400" dirty="0"/>
              <a:t>і  в  порожнечу  поціляє  спис.</a:t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>А  все  довкола  мертве,  зачакловане,</a:t>
            </a:r>
            <a:br>
              <a:rPr lang="uk-UA" sz="1400" dirty="0"/>
            </a:br>
            <a:r>
              <a:rPr lang="uk-UA" sz="1400" dirty="0"/>
              <a:t>і  злий  чаклун  глузує  поблизу.</a:t>
            </a:r>
            <a:br>
              <a:rPr lang="uk-UA" sz="1400" dirty="0"/>
            </a:br>
            <a:r>
              <a:rPr lang="uk-UA" sz="1400" dirty="0"/>
              <a:t>Мої  думки  печальні,  наче  клоуни,</a:t>
            </a:r>
            <a:br>
              <a:rPr lang="uk-UA" sz="1400" dirty="0"/>
            </a:br>
            <a:r>
              <a:rPr lang="uk-UA" sz="1400" dirty="0"/>
              <a:t>що,  сміючись,  розмазують  сльозу.</a:t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>Куди  ведеш  мене,  моя  гордине?</a:t>
            </a:r>
            <a:br>
              <a:rPr lang="uk-UA" sz="1400" dirty="0"/>
            </a:br>
            <a:r>
              <a:rPr lang="uk-UA" sz="1400" dirty="0"/>
              <a:t>В  яких  вершин  позаторішній  сніг?</a:t>
            </a:r>
            <a:br>
              <a:rPr lang="uk-UA" sz="1400" dirty="0"/>
            </a:br>
            <a:r>
              <a:rPr lang="uk-UA" sz="1400" dirty="0"/>
              <a:t>Ти </a:t>
            </a:r>
            <a:r>
              <a:rPr lang="uk-UA" sz="1400" dirty="0" err="1"/>
              <a:t> суньголо</a:t>
            </a:r>
            <a:r>
              <a:rPr lang="uk-UA" sz="1400" dirty="0"/>
              <a:t>в.  Ти  скрізь </a:t>
            </a:r>
            <a:r>
              <a:rPr lang="uk-UA" sz="1400" dirty="0" err="1"/>
              <a:t> напропадим</a:t>
            </a:r>
            <a:r>
              <a:rPr lang="uk-UA" sz="1400" dirty="0"/>
              <a:t>е.</a:t>
            </a:r>
            <a:br>
              <a:rPr lang="uk-UA" sz="1400" dirty="0"/>
            </a:br>
            <a:r>
              <a:rPr lang="uk-UA" sz="1400" dirty="0"/>
              <a:t>Чи  ти  вже  зовсім  розуму  одбіг?!  -</a:t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>Мій  Дон  Кіхоте,  лицарю,  чого-бо  ти</a:t>
            </a:r>
            <a:br>
              <a:rPr lang="uk-UA" sz="1400" dirty="0"/>
            </a:br>
            <a:r>
              <a:rPr lang="uk-UA" sz="1400" dirty="0"/>
              <a:t>бредеш  один  по  цій  гіркій  стезі?</a:t>
            </a:r>
            <a:br>
              <a:rPr lang="uk-UA" sz="1400" dirty="0"/>
            </a:br>
            <a:r>
              <a:rPr lang="uk-UA" sz="1400" dirty="0" err="1"/>
              <a:t>Утюпкавсь</a:t>
            </a:r>
            <a:r>
              <a:rPr lang="uk-UA" sz="1400" dirty="0"/>
              <a:t>  кінь,  і  каші  просять  чоботи,</a:t>
            </a:r>
            <a:br>
              <a:rPr lang="uk-UA" sz="1400" dirty="0"/>
            </a:br>
            <a:r>
              <a:rPr lang="uk-UA" sz="1400" dirty="0"/>
              <a:t>і  вже  вина  немає  в </a:t>
            </a:r>
            <a:r>
              <a:rPr lang="uk-UA" sz="1400" dirty="0" err="1"/>
              <a:t> бордюз</a:t>
            </a:r>
            <a:r>
              <a:rPr lang="uk-UA" sz="1400" dirty="0"/>
              <a:t>і.</a:t>
            </a:r>
            <a:br>
              <a:rPr lang="uk-UA" sz="1400" dirty="0"/>
            </a:br>
            <a:endParaRPr lang="uk-UA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             БАЛАДА </a:t>
            </a:r>
            <a:r>
              <a:rPr lang="uk-UA" b="1" dirty="0">
                <a:effectLst/>
              </a:rPr>
              <a:t>МОЇХ НОЧЕЙ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116632"/>
            <a:ext cx="7056784" cy="6741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mtClean="0"/>
              <a:t>Ти,  Дон  Кіхоте,  може,  біснуватий?</a:t>
            </a:r>
          </a:p>
          <a:p>
            <a:pPr marL="0" indent="0">
              <a:buNone/>
            </a:pPr>
            <a:r>
              <a:rPr lang="uk-UA" smtClean="0"/>
              <a:t>Що  в  тебе  є?  Печаль  і  далина.</a:t>
            </a:r>
            <a:br>
              <a:rPr lang="uk-UA" smtClean="0"/>
            </a:br>
            <a:r>
              <a:rPr lang="uk-UA" smtClean="0"/>
              <a:t>Тобі  не  досить  -  просто  існувати?</a:t>
            </a:r>
            <a:br>
              <a:rPr lang="uk-UA" smtClean="0"/>
            </a:br>
            <a:r>
              <a:rPr lang="uk-UA" smtClean="0"/>
              <a:t>Ти  хочеш  побороти  чаклуна?!</a:t>
            </a:r>
            <a:br>
              <a:rPr lang="uk-UA" smtClean="0"/>
            </a:br>
            <a:r>
              <a:rPr lang="uk-UA" smtClean="0"/>
              <a:t>Он  смерть  твоя  лулукає  совою.</a:t>
            </a:r>
            <a:br>
              <a:rPr lang="uk-UA" smtClean="0"/>
            </a:br>
            <a:r>
              <a:rPr lang="uk-UA" smtClean="0"/>
              <a:t>Розвісять  сміх  над  пущами  сичі.</a:t>
            </a:r>
            <a:br>
              <a:rPr lang="uk-UA" smtClean="0"/>
            </a:br>
            <a:r>
              <a:rPr lang="uk-UA" smtClean="0"/>
              <a:t>А  чи  коли  доточить  хто  собою</a:t>
            </a:r>
            <a:br>
              <a:rPr lang="uk-UA" smtClean="0"/>
            </a:br>
            <a:r>
              <a:rPr lang="uk-UA" smtClean="0"/>
              <a:t>твої  незрячі  подвиги  вночі?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А  ноги  довгі,  ноги,  не  котурни.</a:t>
            </a:r>
            <a:br>
              <a:rPr lang="uk-UA" smtClean="0"/>
            </a:br>
            <a:r>
              <a:rPr lang="uk-UA" smtClean="0"/>
              <a:t>Б'ють  по  литках  терни  і  бур'яни.</a:t>
            </a:r>
            <a:br>
              <a:rPr lang="uk-UA" smtClean="0"/>
            </a:br>
            <a:r>
              <a:rPr lang="uk-UA" smtClean="0"/>
              <a:t>Стугнить  земля.  Ідуть  великі  юрми.</a:t>
            </a:r>
            <a:br>
              <a:rPr lang="uk-UA" smtClean="0"/>
            </a:br>
            <a:r>
              <a:rPr lang="uk-UA" smtClean="0"/>
              <a:t>Ти  думав  -  люди,  глянув  -  барани!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Ти  їм  на  поміч,  лицар-недотепа.</a:t>
            </a:r>
            <a:br>
              <a:rPr lang="uk-UA" smtClean="0"/>
            </a:br>
            <a:r>
              <a:rPr lang="uk-UA" smtClean="0"/>
              <a:t>Ти  їх  рятуєш,  а  вони  у  крик.</a:t>
            </a:r>
            <a:br>
              <a:rPr lang="uk-UA" smtClean="0"/>
            </a:br>
            <a:r>
              <a:rPr lang="uk-UA" smtClean="0"/>
              <a:t>Ех,  Дон  Кіхоте,  їм  же  не  до  тебе.</a:t>
            </a:r>
            <a:br>
              <a:rPr lang="uk-UA" smtClean="0"/>
            </a:br>
            <a:r>
              <a:rPr lang="uk-UA" smtClean="0"/>
              <a:t>Не  заважай  іти  їм  на  шашлик.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Гудуть  стовпи  гавайською  гітарою.</a:t>
            </a:r>
            <a:br>
              <a:rPr lang="uk-UA" smtClean="0"/>
            </a:br>
            <a:r>
              <a:rPr lang="uk-UA" smtClean="0"/>
              <a:t>Двобій  душі  й  рогатого  рагу...</a:t>
            </a:r>
            <a:br>
              <a:rPr lang="uk-UA" smtClean="0"/>
            </a:br>
            <a:r>
              <a:rPr lang="uk-UA" smtClean="0"/>
              <a:t>Ох,  лицарю,  не  зв'язуйся  з  отарою  -</a:t>
            </a:r>
            <a:br>
              <a:rPr lang="uk-UA" smtClean="0"/>
            </a:br>
            <a:r>
              <a:rPr lang="uk-UA" smtClean="0"/>
              <a:t>вона  тебе  затопче  в  пилюгу!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Не  встигнеш  людям  передати  й  досвіду.</a:t>
            </a:r>
            <a:br>
              <a:rPr lang="uk-UA" smtClean="0"/>
            </a:br>
            <a:r>
              <a:rPr lang="uk-UA" smtClean="0"/>
              <a:t>Лиш  блискавки  напишуть  від  руки,</a:t>
            </a:r>
            <a:br>
              <a:rPr lang="uk-UA" smtClean="0"/>
            </a:br>
            <a:r>
              <a:rPr lang="uk-UA" smtClean="0"/>
              <a:t>як  ти  загинув.  Дон  Кіхоте,  вдосвіта,</a:t>
            </a:r>
            <a:br>
              <a:rPr lang="uk-UA" smtClean="0"/>
            </a:br>
            <a:r>
              <a:rPr lang="uk-UA" smtClean="0"/>
              <a:t>шукаючи  грукучі  вітряки.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Замліє  степ  козацькими  могилами.</a:t>
            </a:r>
            <a:br>
              <a:rPr lang="uk-UA" smtClean="0"/>
            </a:br>
            <a:r>
              <a:rPr lang="uk-UA" smtClean="0"/>
              <a:t>Минає  час,  єдиний  секундант.</a:t>
            </a:r>
            <a:br>
              <a:rPr lang="uk-UA" smtClean="0"/>
            </a:br>
            <a:r>
              <a:rPr lang="uk-UA" smtClean="0"/>
              <a:t>Стоїть  вітряк  з  опущеними  крилами.</a:t>
            </a:r>
            <a:br>
              <a:rPr lang="uk-UA" smtClean="0"/>
            </a:br>
            <a:r>
              <a:rPr lang="uk-UA" smtClean="0"/>
              <a:t>Стриножений  пасеться  Росіант...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1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0072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Виконав учень 8 </a:t>
            </a:r>
            <a:r>
              <a:rPr lang="uk-UA" sz="5400" dirty="0" err="1">
                <a:solidFill>
                  <a:schemeClr val="tx2">
                    <a:lumMod val="75000"/>
                  </a:schemeClr>
                </a:solidFill>
              </a:rPr>
              <a:t>фмек</a:t>
            </a:r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 класу </a:t>
            </a:r>
            <a:r>
              <a:rPr lang="uk-UA" sz="5400" dirty="0" err="1">
                <a:solidFill>
                  <a:schemeClr val="tx2">
                    <a:lumMod val="75000"/>
                  </a:schemeClr>
                </a:solidFill>
              </a:rPr>
              <a:t>Шибіко</a:t>
            </a:r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 Василь</a:t>
            </a:r>
          </a:p>
        </p:txBody>
      </p:sp>
    </p:spTree>
    <p:extLst>
      <p:ext uri="{BB962C8B-B14F-4D97-AF65-F5344CB8AC3E}">
        <p14:creationId xmlns:p14="http://schemas.microsoft.com/office/powerpoint/2010/main" val="33084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4"/>
          <p:cNvSpPr txBox="1">
            <a:spLocks/>
          </p:cNvSpPr>
          <p:nvPr/>
        </p:nvSpPr>
        <p:spPr>
          <a:xfrm>
            <a:off x="0" y="692696"/>
            <a:ext cx="9010328" cy="5318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-28841" y="86279"/>
            <a:ext cx="8820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Народився </a:t>
            </a:r>
            <a:r>
              <a:rPr lang="uk-UA" sz="2800" dirty="0">
                <a:solidFill>
                  <a:srgbClr val="00B050"/>
                </a:solidFill>
              </a:rPr>
              <a:t>Мігель Сервантес 29 вересня 1547 р. в містечку </a:t>
            </a:r>
            <a:r>
              <a:rPr lang="uk-UA" sz="2800" dirty="0" err="1">
                <a:solidFill>
                  <a:srgbClr val="00B050"/>
                </a:solidFill>
              </a:rPr>
              <a:t>Алькала-де-Енарес</a:t>
            </a:r>
            <a:r>
              <a:rPr lang="uk-UA" sz="2800" dirty="0">
                <a:solidFill>
                  <a:srgbClr val="00B050"/>
                </a:solidFill>
              </a:rPr>
              <a:t> у родині збіднілого дворянина, лі­каря за професією. Письменник був четвертою дитиною в сім'ї, в якій, крім нього було ще три хлопчики та три дівчинки. Батько його належав до старо­винного, але на час народження Мігеля занепалого дворянського роду, мати також була зі збіднілої дворянської сім'ї. Нужда змушувала сім'ю </a:t>
            </a:r>
            <a:r>
              <a:rPr lang="uk-UA" sz="2800" dirty="0" err="1">
                <a:solidFill>
                  <a:srgbClr val="00B050"/>
                </a:solidFill>
              </a:rPr>
              <a:t>Родріго</a:t>
            </a:r>
            <a:r>
              <a:rPr lang="uk-UA" sz="2800" dirty="0">
                <a:solidFill>
                  <a:srgbClr val="00B050"/>
                </a:solidFill>
              </a:rPr>
              <a:t> Сервантеса в пошуках заробітків, переїжджаючи з місця на місце, об'їхати чимало іспанських міст і сел. Так уже в дитинстві Мігель ознайомився з іс­тинним життям. Освіту Сервантес здобував спочатку в </a:t>
            </a:r>
            <a:r>
              <a:rPr lang="uk-UA" sz="2800" dirty="0" err="1">
                <a:solidFill>
                  <a:srgbClr val="00B050"/>
                </a:solidFill>
              </a:rPr>
              <a:t>Вальядоліді</a:t>
            </a:r>
            <a:r>
              <a:rPr lang="uk-UA" sz="2800" dirty="0">
                <a:solidFill>
                  <a:srgbClr val="00B050"/>
                </a:solidFill>
              </a:rPr>
              <a:t> в єзуїт­ській колегії, потім в Севільській єзуїтській школі та в Мадриді.</a:t>
            </a:r>
          </a:p>
        </p:txBody>
      </p:sp>
    </p:spTree>
    <p:extLst>
      <p:ext uri="{BB962C8B-B14F-4D97-AF65-F5344CB8AC3E}">
        <p14:creationId xmlns:p14="http://schemas.microsoft.com/office/powerpoint/2010/main" val="41959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Наприкінці 60-х років XVI ст. сім'я Сервантеса украй розорилася, і Мігелю та його брату </a:t>
            </a:r>
            <a:r>
              <a:rPr lang="uk-UA" dirty="0" err="1"/>
              <a:t>Родриго</a:t>
            </a:r>
            <a:r>
              <a:rPr lang="uk-UA" dirty="0"/>
              <a:t> довелося самим заробляти собі на хліб. Мігель вступив на службу до надзви­чайного посла Папи </a:t>
            </a:r>
            <a:r>
              <a:rPr lang="uk-UA" dirty="0" err="1"/>
              <a:t>Пія</a:t>
            </a:r>
            <a:r>
              <a:rPr lang="uk-UA" dirty="0"/>
              <a:t> П'ятого, кардинала </a:t>
            </a:r>
            <a:r>
              <a:rPr lang="uk-UA" dirty="0" err="1"/>
              <a:t>Аквавіви</a:t>
            </a:r>
            <a:r>
              <a:rPr lang="uk-UA" dirty="0"/>
              <a:t>. Разом із ним Серван­тес 1569 р. залишив Мадрид і відбув до Риму. Там він мав змогу вивчати іта­лійську мову, знайомитися з культурою італійського Відродження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12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768096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1571 </a:t>
            </a:r>
            <a:r>
              <a:rPr lang="uk-UA" sz="2400" dirty="0"/>
              <a:t>р. Сервантес вступив до іспанської гвардії, яка на той час знаходилась в Італії. Під час служби в гвардії він бере участь в знаменитій морській битві з турецьким флотом під </a:t>
            </a:r>
            <a:r>
              <a:rPr lang="uk-UA" sz="2400" dirty="0" err="1"/>
              <a:t>Лепанто</a:t>
            </a:r>
            <a:r>
              <a:rPr lang="uk-UA" sz="2400" dirty="0"/>
              <a:t> (1571 р.), в якій був поранений в груди та ліву руку (в результаті поранення рука залишилася нерухомою). Після лікування Сервантес повертається на службу і бере участь в морській битві при </a:t>
            </a:r>
            <a:r>
              <a:rPr lang="uk-UA" sz="2400" dirty="0" err="1"/>
              <a:t>Наварині</a:t>
            </a:r>
            <a:r>
              <a:rPr lang="uk-UA" sz="2400" dirty="0"/>
              <a:t> (1572), потім у складі експедиційного корпусу відбуває до Північної Африки для укріплення фортець. 1573 року полк Сер­вантеса було повернено до Італії для відбуття гарнізонної служби спочатку на Сардинії, а потім у Неаполі. 20 вересня 1575 року Мігель Сервантес разом із братом на галері «Сонце» відбув із Неаполя до Іспанії.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70527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У  </a:t>
            </a:r>
            <a:r>
              <a:rPr lang="uk-UA" dirty="0">
                <a:solidFill>
                  <a:schemeClr val="tx1"/>
                </a:solidFill>
              </a:rPr>
              <a:t>відкритому морі галеру «Сонце» захопили пірати. Сервантес мав при собі листа на ім'я короля Філіпа II, в якому відзначали­ся хоробрість і мужність Мігеля Сервантеса. Цей лист породив перебільшене уявлення про їхнє багатство та знатність походження. І як наслідок цього — непомірно високий розмір викупу в п'ятсот золотих ескудо та суворі умови утримання (з залізним кільцем на шиї та в ланцюгах) з метою зробити поло­неного більш поступливим. П'ять років довелось чекати Мігелю, доки його сім'я ціною повного розорення змогла зібрати необхідну суму для викупу. 19 вересня 1580 року Сервантеса було звільнено.</a:t>
            </a:r>
          </a:p>
        </p:txBody>
      </p:sp>
    </p:spTree>
    <p:extLst>
      <p:ext uri="{BB962C8B-B14F-4D97-AF65-F5344CB8AC3E}">
        <p14:creationId xmlns:p14="http://schemas.microsoft.com/office/powerpoint/2010/main" val="27740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Батьківщина зустріла Сервантеса непривітно. З перших кроків він переконався, що на батьківщині він, заслужений вете­ран, нікому не потрібний, окрім своїх рідних. Сім'я його на той час вкрай зубожіла. Почалися пошуки місця служби. Спочатку Сервантес — комісар по заготівлях для «Непереможної Армади», потім збирач податків. У цей час побачили світ перші літературні твори Сервантеса — роман «Галатея», драми «</a:t>
            </a:r>
            <a:r>
              <a:rPr lang="uk-UA" dirty="0" err="1"/>
              <a:t>Нумансія</a:t>
            </a:r>
            <a:r>
              <a:rPr lang="uk-UA" dirty="0"/>
              <a:t>», «Алжирська вдача», «Морська битва».</a:t>
            </a:r>
          </a:p>
        </p:txBody>
      </p:sp>
    </p:spTree>
    <p:extLst>
      <p:ext uri="{BB962C8B-B14F-4D97-AF65-F5344CB8AC3E}">
        <p14:creationId xmlns:p14="http://schemas.microsoft.com/office/powerpoint/2010/main" val="30117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Головний твір свого життя Сервантес по­чав писати </a:t>
            </a:r>
            <a:r>
              <a:rPr lang="uk-UA" sz="2400" b="1" i="1" dirty="0"/>
              <a:t>1603</a:t>
            </a:r>
            <a:r>
              <a:rPr lang="uk-UA" sz="2400" dirty="0"/>
              <a:t> р. у в'язниці, куди потрапив за несправедливим звинувачен­ням у казнокрадстві. І хоча помилка була очевидною, Сервантес не поспішав подати прохання про перегляд справи. Вперше у нього з'явилася нагода спо­кійно попрацювати над романом. Задуманий він був як пародія на лицар­ські романи низької художньої якості, якими на той час зачитувалася Іспа­нія. Роман «Дон Кіхот» викликав нечуваний інтерес у читачів. Через десять років після виходу в світ першої частини роману Сервантес написав другий том «Дон Кіхота», який з'явився у продажу </a:t>
            </a:r>
            <a:r>
              <a:rPr lang="uk-UA" sz="2800" b="1" i="1" dirty="0"/>
              <a:t>1615</a:t>
            </a:r>
            <a:r>
              <a:rPr lang="uk-UA" sz="2400" dirty="0"/>
              <a:t> </a:t>
            </a:r>
            <a:r>
              <a:rPr lang="uk-UA" sz="2400" dirty="0" smtClean="0"/>
              <a:t>року.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822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7739019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Після виходу у світ «Дон Кіхота» ім'я Сервантеса стало відомим усій Іспанії. Та слава не дала письменнику мате­ріального достатку. Мало що змінилося й у ставленні до нього офіційної Іс­панії та її літературних кіл: для них він, як і раніше, був персоною </a:t>
            </a:r>
            <a:r>
              <a:rPr lang="uk-UA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нон-грата</a:t>
            </a:r>
            <a:r>
              <a:rPr lang="uk-U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В останні роки життя Сервантес багато працював над літературними творами. У цей час були написані «Повчальні новели», другий за своїм літературним значенням твір Сервантеса, який заслужив на похвалу навіть літературних недругів письменника, не кажучи вже про його шанувальників. Твір було пере­кладено англійською, французькою, італійською, голландською мовами. До цього творчого періоду належать і збірка «Вісім комедій і вісім інтермедій», поема «Подорож до Парнасу», яка була важливою не тільки в автобіографіч­ному плані, але й розкрила великий поетичний дар 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автора. Помер </a:t>
            </a:r>
            <a:r>
              <a:rPr lang="uk-U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Сервантес 23 квітня 1616 </a:t>
            </a:r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року.</a:t>
            </a:r>
            <a:endParaRPr lang="uk-U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32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</a:t>
            </a:r>
            <a:r>
              <a:rPr lang="uk-UA" sz="6700" dirty="0"/>
              <a:t>Д</a:t>
            </a:r>
            <a:r>
              <a:rPr lang="uk-UA" sz="6700" dirty="0" smtClean="0"/>
              <a:t>он Кіхот</a:t>
            </a:r>
            <a:endParaRPr lang="uk-UA" sz="6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03" y="980728"/>
            <a:ext cx="8991600" cy="474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Перша частина 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була 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завершена у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Вальядоліді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і вийшла друком у 1605 р. У романі багато автобіографічних подробиць. Містечко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Есків'яс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батьківщина дружини письменника, розташоване у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Ламанчі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Від родичів дружини він уперше почув розповідь про такого собі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Алонсо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Кіхано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котрий жив на початку XVI ст., був палким шанувальником рицарських романів і вважав щирою правдою всі рицарські легенди. Найбільше впадає в око схожість характеру та долі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Алонсо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Кіхано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й самого автора. Про це згадують багато Роман «Дон Кіхот» — синтетичний за своєю природою, у ньому органічно поєднуються усі відомі на той час літературні прозові жанри. Окрім елементів рицарського роману, у «Дон Кіхоті» є і пастораль, і любовно-пригодницька повість, і повчальна новела, і «крутійський» жанр, а також виразно помітний вплив іспанської лірики та фольклору.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12" y="5507417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7030A0"/>
                </a:solidFill>
                <a:latin typeface="Georgia"/>
                <a:ea typeface="Times New Roman"/>
                <a:cs typeface="Times New Roman"/>
              </a:rPr>
              <a:t>Перший виїзд Дон Кіхота за межі власного обійстя, перші п'ять розділів роману, критика вважає своєрідним «</a:t>
            </a:r>
            <a:r>
              <a:rPr lang="uk-UA" sz="2000" dirty="0" err="1">
                <a:solidFill>
                  <a:srgbClr val="7030A0"/>
                </a:solidFill>
                <a:latin typeface="Georgia"/>
                <a:ea typeface="Times New Roman"/>
                <a:cs typeface="Times New Roman"/>
              </a:rPr>
              <a:t>Протокіхотом</a:t>
            </a:r>
            <a:r>
              <a:rPr lang="uk-UA" sz="2000" dirty="0">
                <a:solidFill>
                  <a:srgbClr val="7030A0"/>
                </a:solidFill>
                <a:latin typeface="Georgia"/>
                <a:ea typeface="Times New Roman"/>
                <a:cs typeface="Times New Roman"/>
              </a:rPr>
              <a:t>», завершеною новелою про марнославний, божевільний, вільний від будь-яких ілюзій світ. Головне її завдання — висміювання рицарських романів.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1169</Words>
  <Application>Microsoft Office PowerPoint</Application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Трек</vt:lpstr>
      <vt:lpstr>1_Трек</vt:lpstr>
      <vt:lpstr>Mylar</vt:lpstr>
      <vt:lpstr>Soho</vt:lpstr>
      <vt:lpstr>Winter</vt:lpstr>
      <vt:lpstr>Spring</vt:lpstr>
      <vt:lpstr>1_Mylar</vt:lpstr>
      <vt:lpstr>2_Mylar</vt:lpstr>
      <vt:lpstr>Tradeshow</vt:lpstr>
      <vt:lpstr>Паркет</vt:lpstr>
      <vt:lpstr>Міґе́ль де Серва́нтес Сааве́дра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Дон Кіхот</vt:lpstr>
      <vt:lpstr>Презентация PowerPoint</vt:lpstr>
      <vt:lpstr>Презентация PowerPoint</vt:lpstr>
      <vt:lpstr>Презентация PowerPoint</vt:lpstr>
      <vt:lpstr>             БАЛАДА МОЇХ НОЧЕЙ</vt:lpstr>
      <vt:lpstr>Презентация PowerPoint</vt:lpstr>
      <vt:lpstr>Виконав учень 8 фмек класу Шибіко Василь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Міґе́ль де Серва́нтес Сааве́дра</dc:title>
  <dc:creator>Василь</dc:creator>
  <cp:lastModifiedBy>Василь</cp:lastModifiedBy>
  <cp:revision>17</cp:revision>
  <dcterms:created xsi:type="dcterms:W3CDTF">2013-03-05T13:30:54Z</dcterms:created>
  <dcterms:modified xsi:type="dcterms:W3CDTF">2013-03-11T07:04:11Z</dcterms:modified>
</cp:coreProperties>
</file>