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32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856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88F1D0-1D4C-4715-BAFD-6E1AC37D7637}" type="datetimeFigureOut">
              <a:rPr lang="uk-UA" smtClean="0"/>
              <a:pPr/>
              <a:t>27.02.2013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A0C65D-56DA-48D6-9C6A-2DD1521BA8C2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A0C65D-56DA-48D6-9C6A-2DD1521BA8C2}" type="slidenum">
              <a:rPr lang="uk-UA" smtClean="0"/>
              <a:pPr/>
              <a:t>5</a:t>
            </a:fld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27.02.2013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27.02.2013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27.02.2013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27.02.2013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27.02.2013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27.02.2013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9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1338" TargetMode="External"/><Relationship Id="rId3" Type="http://schemas.openxmlformats.org/officeDocument/2006/relationships/hyperlink" Target="http://uk.wikipedia.org/wiki/%C4%E6%EE%E2%E0%ED%ED%B3_%C1%EE%EA%E0%F7%F7%EE" TargetMode="External"/><Relationship Id="rId7" Type="http://schemas.openxmlformats.org/officeDocument/2006/relationships/hyperlink" Target="http://uk.wikipedia.org/wiki/%D0%A0%D0%BE%D0%B1%D0%B5%D1%80%D1%82_%D0%90%D0%BD%D0%B6%D1%83%D0%B9%D1%81%D1%8C%D0%BA%D0%B8%D0%B9" TargetMode="External"/><Relationship Id="rId2" Type="http://schemas.openxmlformats.org/officeDocument/2006/relationships/hyperlink" Target="http://uk.wikipedia.org/wiki/131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1336" TargetMode="External"/><Relationship Id="rId5" Type="http://schemas.openxmlformats.org/officeDocument/2006/relationships/hyperlink" Target="http://uk.wikipedia.org/wiki/1327" TargetMode="External"/><Relationship Id="rId4" Type="http://schemas.openxmlformats.org/officeDocument/2006/relationships/hyperlink" Target="http://uk.wikipedia.org/wiki/%D0%A7%D0%B5%D1%80%D1%82%D0%B0%D0%BB%D1%8C%D0%B4%D0%BE" TargetMode="External"/><Relationship Id="rId9" Type="http://schemas.openxmlformats.org/officeDocument/2006/relationships/hyperlink" Target="http://uk.wikipedia.org/wiki/1339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0%D0%B0%D0%B2%D0%B5%D0%BD%D0%BD%D0%B0" TargetMode="External"/><Relationship Id="rId13" Type="http://schemas.openxmlformats.org/officeDocument/2006/relationships/hyperlink" Target="http://uk.wikipedia.org/wiki/1341" TargetMode="External"/><Relationship Id="rId3" Type="http://schemas.openxmlformats.org/officeDocument/2006/relationships/hyperlink" Target="http://uk.wikipedia.org/wiki/%D0%9D%D0%BE%D1%82%D0%B0%D1%80" TargetMode="External"/><Relationship Id="rId7" Type="http://schemas.openxmlformats.org/officeDocument/2006/relationships/hyperlink" Target="http://uk.wikipedia.org/wiki/%D0%9D%D0%B5%D0%B0%D0%BF%D0%BE%D0%BB%D1%8C" TargetMode="External"/><Relationship Id="rId12" Type="http://schemas.openxmlformats.org/officeDocument/2006/relationships/hyperlink" Target="http://uk.wikipedia.org/wiki/%D0%9F%D0%B5%D1%82%D1%80%D0%B0%D1%80%D0%BA%D0%B0" TargetMode="External"/><Relationship Id="rId2" Type="http://schemas.openxmlformats.org/officeDocument/2006/relationships/hyperlink" Target="http://uk.wikipedia.org/wiki/1340" TargetMode="External"/><Relationship Id="rId16" Type="http://schemas.openxmlformats.org/officeDocument/2006/relationships/hyperlink" Target="http://uk.wikipedia.org/wiki/135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1346" TargetMode="External"/><Relationship Id="rId11" Type="http://schemas.openxmlformats.org/officeDocument/2006/relationships/hyperlink" Target="http://uk.wikipedia.org/wiki/1350" TargetMode="External"/><Relationship Id="rId5" Type="http://schemas.openxmlformats.org/officeDocument/2006/relationships/hyperlink" Target="http://uk.wikipedia.org/wiki/1344" TargetMode="External"/><Relationship Id="rId15" Type="http://schemas.openxmlformats.org/officeDocument/2006/relationships/hyperlink" Target="http://uk.wikipedia.org/wiki/%D0%94%D0%B5%D0%BA%D0%B0%D0%BC%D0%B5%D1%80%D0%BE%D0%BD" TargetMode="External"/><Relationship Id="rId10" Type="http://schemas.openxmlformats.org/officeDocument/2006/relationships/hyperlink" Target="http://uk.wikipedia.org/wiki/%D0%A4%D0%BE%D1%80%D0%BB%D1%96" TargetMode="External"/><Relationship Id="rId4" Type="http://schemas.openxmlformats.org/officeDocument/2006/relationships/hyperlink" Target="http://uk.wikipedia.org/wiki/%D0%A1%D1%83%D0%B4%D0%B4%D1%8F" TargetMode="External"/><Relationship Id="rId9" Type="http://schemas.openxmlformats.org/officeDocument/2006/relationships/hyperlink" Target="http://uk.wikipedia.org/wiki/1348" TargetMode="External"/><Relationship Id="rId14" Type="http://schemas.openxmlformats.org/officeDocument/2006/relationships/hyperlink" Target="http://uk.wikipedia.org/wiki/1345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1367" TargetMode="External"/><Relationship Id="rId13" Type="http://schemas.openxmlformats.org/officeDocument/2006/relationships/hyperlink" Target="http://uk.wikipedia.org/wiki/1371" TargetMode="External"/><Relationship Id="rId18" Type="http://schemas.openxmlformats.org/officeDocument/2006/relationships/hyperlink" Target="http://uk.wikipedia.org/wiki/%D0%94%D0%B0%D0%BD%D1%82%D0%B5" TargetMode="External"/><Relationship Id="rId3" Type="http://schemas.openxmlformats.org/officeDocument/2006/relationships/hyperlink" Target="http://uk.wikipedia.org/wiki/%D0%9C%D1%96%D0%BB%D0%B0%D0%BD" TargetMode="External"/><Relationship Id="rId7" Type="http://schemas.openxmlformats.org/officeDocument/2006/relationships/hyperlink" Target="http://uk.wikipedia.org/wiki/%D0%90%D0%B2%D1%96%D0%BD%D1%8C%D0%B9%D0%BE%D0%BD" TargetMode="External"/><Relationship Id="rId12" Type="http://schemas.openxmlformats.org/officeDocument/2006/relationships/hyperlink" Target="http://uk.wikipedia.org/wiki/1370" TargetMode="External"/><Relationship Id="rId17" Type="http://schemas.openxmlformats.org/officeDocument/2006/relationships/hyperlink" Target="http://uk.wikipedia.org/wiki/1373" TargetMode="External"/><Relationship Id="rId2" Type="http://schemas.openxmlformats.org/officeDocument/2006/relationships/hyperlink" Target="http://uk.wikipedia.org/wiki/1359" TargetMode="External"/><Relationship Id="rId16" Type="http://schemas.openxmlformats.org/officeDocument/2006/relationships/hyperlink" Target="http://uk.wikipedia.org/wiki/%D0%93%D1%83%D0%BC%D0%B0%D0%BD%D1%96%D0%B7%D0%B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2%D0%B5%D0%BD%D0%B5%D1%86%D1%96%D1%8F" TargetMode="External"/><Relationship Id="rId11" Type="http://schemas.openxmlformats.org/officeDocument/2006/relationships/hyperlink" Target="http://uk.wikipedia.org/wiki/%D0%9F%D0%B0%D0%B4%D1%83%D1%8F" TargetMode="External"/><Relationship Id="rId5" Type="http://schemas.openxmlformats.org/officeDocument/2006/relationships/hyperlink" Target="http://uk.wikipedia.org/wiki/1363" TargetMode="External"/><Relationship Id="rId15" Type="http://schemas.openxmlformats.org/officeDocument/2006/relationships/hyperlink" Target="http://uk.wikipedia.org/wiki/%D0%90%D0%BD%D1%82%D0%B8%D1%87%D0%BD%D0%B0_%D0%BA%D1%83%D0%BB%D1%8C%D1%82%D1%83%D1%80%D0%B0" TargetMode="External"/><Relationship Id="rId10" Type="http://schemas.openxmlformats.org/officeDocument/2006/relationships/hyperlink" Target="http://uk.wikipedia.org/wiki/1368" TargetMode="External"/><Relationship Id="rId19" Type="http://schemas.openxmlformats.org/officeDocument/2006/relationships/hyperlink" Target="http://uk.wikipedia.org/wiki/%D0%93%D0%BE%D0%BC%D0%B5%D1%80" TargetMode="External"/><Relationship Id="rId4" Type="http://schemas.openxmlformats.org/officeDocument/2006/relationships/hyperlink" Target="http://uk.wikipedia.org/wiki/1362" TargetMode="External"/><Relationship Id="rId9" Type="http://schemas.openxmlformats.org/officeDocument/2006/relationships/hyperlink" Target="http://uk.wikipedia.org/wiki/%D0%A0%D0%B8%D0%BC" TargetMode="External"/><Relationship Id="rId14" Type="http://schemas.openxmlformats.org/officeDocument/2006/relationships/hyperlink" Target="http://uk.wikipedia.org/wiki/%D0%9B%D0%B0%D1%82%D0%B8%D0%BD%D1%81%D1%8C%D0%BA%D0%B0_%D0%BC%D0%BE%D0%B2%D0%B0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A4%D0%BB%D1%83%D0%B0%D1%80_%D1%96_%D0%91%D0%BB%D0%B0%D0%BD%D1%88%D1%84%D0%BB%D0%BE%D1%80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A8%D0%B5%D0%BA%D1%81%D0%BF%D1%96%D1%80" TargetMode="External"/><Relationship Id="rId7" Type="http://schemas.openxmlformats.org/officeDocument/2006/relationships/hyperlink" Target="http://uk.wikipedia.org/wiki/%D0%93%D0%B0%D1%80%D0%B3%D0%B0%D0%BD%D1%82%D1%8E%D0%B0_%D0%B9_%D0%9F%D0%B0%D0%BD%D1%82%D0%B0%D0%B3%D1%80%D1%8E%D0%B5%D0%BB%D1%8C" TargetMode="External"/><Relationship Id="rId2" Type="http://schemas.openxmlformats.org/officeDocument/2006/relationships/hyperlink" Target="http://uk.wikipedia.org/wiki/%D0%A4%D0%B0%D0%B1%D0%BB%D1%96%D0%B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A0%D0%B0%D0%B1%D0%BB%D0%B5" TargetMode="External"/><Relationship Id="rId5" Type="http://schemas.openxmlformats.org/officeDocument/2006/relationships/hyperlink" Target="http://uk.wikipedia.org/wiki/%D0%93%D0%B5%D0%BF%D1%82%D0%B0%D0%BC%D0%B5%D1%80%D0%BE%D0%BD" TargetMode="External"/><Relationship Id="rId4" Type="http://schemas.openxmlformats.org/officeDocument/2006/relationships/hyperlink" Target="http://uk.wikipedia.org/wiki/%D0%9C%D0%B0%D1%80%D0%B3%D0%B0%D1%80%D0%B8%D1%82%D0%B0_%D0%9D%D0%B0%D0%B2%D0%B0%D1%80%D1%80%D1%81%D1%8C%D0%BA%D0%B0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uk.wikipedia.org/w/index.php?title=%D0%94%D0%B6%D0%BE%D0%B2%D0%B0%D0%BD%D0%BD%D1%96_%D0%91%D0%BE%D0%BA%D0%B0%D1%87%D1%87%D0%BE&amp;action=edit&amp;section=7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/index.php?title=%D0%A4%D1%96%D0%BB%D0%BE%D0%BA%D0%BE%D0%BB%D0%BE&amp;action=edit&amp;redlink=1" TargetMode="External"/><Relationship Id="rId7" Type="http://schemas.openxmlformats.org/officeDocument/2006/relationships/hyperlink" Target="http://uk.wikipedia.org/w/index.php?title=%D0%A2%D0%B5%D0%B7%D0%B5%D1%97%D0%B4%D0%B0&amp;action=edit&amp;redlink=1" TargetMode="External"/><Relationship Id="rId2" Type="http://schemas.openxmlformats.org/officeDocument/2006/relationships/hyperlink" Target="http://uk.wikipedia.org/wiki/133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1339" TargetMode="External"/><Relationship Id="rId5" Type="http://schemas.openxmlformats.org/officeDocument/2006/relationships/hyperlink" Target="http://uk.wikipedia.org/w/index.php?title=%D0%A4%D1%96%D0%BB%D0%BE%D1%81%D1%82%D1%80%D0%B0%D1%82%D0%BE&amp;action=edit&amp;redlink=1" TargetMode="External"/><Relationship Id="rId4" Type="http://schemas.openxmlformats.org/officeDocument/2006/relationships/hyperlink" Target="http://uk.wikipedia.org/wiki/1335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1354" TargetMode="External"/><Relationship Id="rId13" Type="http://schemas.openxmlformats.org/officeDocument/2006/relationships/hyperlink" Target="http://uk.wikipedia.org/wiki/1357" TargetMode="External"/><Relationship Id="rId3" Type="http://schemas.openxmlformats.org/officeDocument/2006/relationships/hyperlink" Target="http://uk.wikipedia.org/wiki/1343" TargetMode="External"/><Relationship Id="rId7" Type="http://schemas.openxmlformats.org/officeDocument/2006/relationships/hyperlink" Target="http://uk.wikipedia.org/wiki/%D0%94%D0%B5%D0%BA%D0%B0%D0%BC%D0%B5%D1%80%D0%BE%D0%BD" TargetMode="External"/><Relationship Id="rId12" Type="http://schemas.openxmlformats.org/officeDocument/2006/relationships/hyperlink" Target="http://uk.wikipedia.org/wiki/1372" TargetMode="External"/><Relationship Id="rId2" Type="http://schemas.openxmlformats.org/officeDocument/2006/relationships/hyperlink" Target="http://uk.wikipedia.org/w/index.php?title=%D0%90%D0%BC%D0%B5%D1%82%D0%BE&amp;action=edit&amp;redlink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/index.php?title=%D0%A4'%D1%94%D0%B7%D0%BE%D0%BB%D0%B0%D0%BD%D1%81%D1%8C%D0%BA%D1%96_%D0%BD%D1%96%D0%BC%D1%84%D0%B8&amp;action=edit&amp;redlink=1" TargetMode="External"/><Relationship Id="rId11" Type="http://schemas.openxmlformats.org/officeDocument/2006/relationships/hyperlink" Target="http://uk.wikipedia.org/wiki/1352" TargetMode="External"/><Relationship Id="rId5" Type="http://schemas.openxmlformats.org/officeDocument/2006/relationships/hyperlink" Target="http://uk.wikipedia.org/wiki/1345" TargetMode="External"/><Relationship Id="rId10" Type="http://schemas.openxmlformats.org/officeDocument/2006/relationships/hyperlink" Target="http://uk.wikipedia.org/wiki/1360" TargetMode="External"/><Relationship Id="rId4" Type="http://schemas.openxmlformats.org/officeDocument/2006/relationships/hyperlink" Target="http://uk.wikipedia.org/w/index.php?title=%D0%95%D0%BB%D0%B5%D0%B3%D1%96%D1%8F_%D0%BC%D0%B0%D0%B4%D0%BE%D0%BD%D0%BD%D0%B8_%D0%A4'%D1%8F%D0%BC%D0%BC%D0%B5%D1%82%D1%82%D0%B8&amp;action=edit&amp;redlink=1" TargetMode="External"/><Relationship Id="rId9" Type="http://schemas.openxmlformats.org/officeDocument/2006/relationships/hyperlink" Target="http://uk.wikipedia.org/wiki/1355" TargetMode="External"/><Relationship Id="rId14" Type="http://schemas.openxmlformats.org/officeDocument/2006/relationships/hyperlink" Target="http://uk.wikipedia.org/wiki/136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err="1" smtClean="0"/>
              <a:t>Джованні</a:t>
            </a:r>
            <a:r>
              <a:rPr lang="uk-UA" dirty="0" smtClean="0"/>
              <a:t> Боккаччо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1028" name="Picture 4" descr="C:\Users\Admin\Desktop\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446386"/>
            <a:ext cx="1872208" cy="3034334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  <p:pic>
        <p:nvPicPr>
          <p:cNvPr id="1029" name="Picture 5" descr="C:\Users\Admin\Desktop\i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3645024"/>
            <a:ext cx="2000625" cy="2564904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w="139700" prst="cross"/>
          </a:sp3d>
        </p:spPr>
      </p:pic>
      <p:pic>
        <p:nvPicPr>
          <p:cNvPr id="1030" name="Picture 6" descr="C:\Users\Admin\Desktop\i (9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59632" y="332656"/>
            <a:ext cx="1614338" cy="2470926"/>
          </a:xfrm>
          <a:prstGeom prst="ellipse">
            <a:avLst/>
          </a:prstGeom>
          <a:ln>
            <a:noFill/>
          </a:ln>
          <a:effectLst>
            <a:softEdge rad="112500"/>
          </a:effectLst>
          <a:scene3d>
            <a:camera prst="isometricOffAxis1Right"/>
            <a:lightRig rig="threePt" dir="t"/>
          </a:scene3d>
        </p:spPr>
      </p:pic>
      <p:pic>
        <p:nvPicPr>
          <p:cNvPr id="1031" name="Picture 7" descr="C:\Users\Admin\Desktop\i (10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99792" y="3356992"/>
            <a:ext cx="2189981" cy="267070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2050" name="Picture 2" descr="C:\Users\Admin\Desktop\i (10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8640"/>
            <a:ext cx="2729485" cy="332864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2051" name="Picture 3" descr="C:\Users\Admin\Desktop\i (9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404664"/>
            <a:ext cx="1599537" cy="244827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2" name="Picture 4" descr="C:\Users\Admin\Desktop\i (8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23728" y="620688"/>
            <a:ext cx="2304256" cy="351057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2053" name="Picture 5" descr="C:\Users\Admin\Desktop\i (4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07904" y="1412776"/>
            <a:ext cx="2088232" cy="267722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054" name="Picture 6" descr="C:\Users\Admin\Desktop\i (6)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932040" y="2276872"/>
            <a:ext cx="1944216" cy="216024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2055" name="Picture 7" descr="C:\Users\Admin\Desktop\i (3)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300192" y="3212976"/>
            <a:ext cx="2448272" cy="286906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advTm="6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1" dur="2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86800" cy="1399032"/>
          </a:xfrm>
        </p:spPr>
        <p:txBody>
          <a:bodyPr/>
          <a:lstStyle/>
          <a:p>
            <a:r>
              <a:rPr lang="uk-UA" dirty="0" smtClean="0"/>
              <a:t>НАД РОБОТОЮ ПРАЦЮВАЛИ: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168352"/>
          </a:xfrm>
        </p:spPr>
        <p:txBody>
          <a:bodyPr/>
          <a:lstStyle/>
          <a:p>
            <a:r>
              <a:rPr lang="uk-UA" dirty="0" err="1" smtClean="0"/>
              <a:t>-Антонишин</a:t>
            </a:r>
            <a:r>
              <a:rPr lang="uk-UA" dirty="0" smtClean="0"/>
              <a:t> Максим</a:t>
            </a:r>
          </a:p>
          <a:p>
            <a:r>
              <a:rPr lang="uk-UA" dirty="0" err="1" smtClean="0"/>
              <a:t>-Галак</a:t>
            </a:r>
            <a:r>
              <a:rPr lang="uk-UA" dirty="0" smtClean="0"/>
              <a:t> Богдан </a:t>
            </a:r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3768" y="332656"/>
            <a:ext cx="3960440" cy="648072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Біографія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62500" lnSpcReduction="20000"/>
          </a:bodyPr>
          <a:lstStyle/>
          <a:p>
            <a:r>
              <a:rPr lang="uk-UA" dirty="0" smtClean="0"/>
              <a:t>Народився </a:t>
            </a:r>
            <a:r>
              <a:rPr lang="uk-UA" dirty="0" err="1" smtClean="0"/>
              <a:t>Джованні</a:t>
            </a:r>
            <a:r>
              <a:rPr lang="uk-UA" dirty="0" smtClean="0"/>
              <a:t> </a:t>
            </a:r>
            <a:r>
              <a:rPr lang="uk-UA" dirty="0" err="1" smtClean="0"/>
              <a:t>Бокаччо</a:t>
            </a:r>
            <a:r>
              <a:rPr lang="uk-UA" dirty="0" smtClean="0"/>
              <a:t> в </a:t>
            </a:r>
            <a:r>
              <a:rPr lang="uk-UA" dirty="0" smtClean="0">
                <a:hlinkClick r:id="rId2" tooltip="1313"/>
              </a:rPr>
              <a:t>1313</a:t>
            </a:r>
            <a:r>
              <a:rPr lang="uk-UA" dirty="0" smtClean="0"/>
              <a:t> році</a:t>
            </a:r>
            <a:r>
              <a:rPr lang="uk-UA" baseline="30000" dirty="0" smtClean="0">
                <a:hlinkClick r:id="rId3"/>
              </a:rPr>
              <a:t>[1]</a:t>
            </a:r>
            <a:r>
              <a:rPr lang="uk-UA" dirty="0" smtClean="0"/>
              <a:t> в Флоренції або </a:t>
            </a:r>
            <a:r>
              <a:rPr lang="uk-UA" dirty="0" err="1" smtClean="0">
                <a:hlinkClick r:id="rId4" tooltip="Чертальдо"/>
              </a:rPr>
              <a:t>Чертальдо</a:t>
            </a:r>
            <a:r>
              <a:rPr lang="uk-UA" dirty="0" smtClean="0"/>
              <a:t>. Батько його був крамарем, мати – французькою аристократкою, невдовзі після народження </a:t>
            </a:r>
            <a:r>
              <a:rPr lang="uk-UA" dirty="0" err="1" smtClean="0"/>
              <a:t>Джованні</a:t>
            </a:r>
            <a:r>
              <a:rPr lang="uk-UA" dirty="0" smtClean="0"/>
              <a:t> вона померла. Дитинство Боккаччо провів у Флоренції, перші вірші написав у десять років. Навчався крамарству. У </a:t>
            </a:r>
            <a:r>
              <a:rPr lang="uk-UA" dirty="0" smtClean="0">
                <a:hlinkClick r:id="rId5" tooltip="1327"/>
              </a:rPr>
              <a:t>1327</a:t>
            </a:r>
            <a:r>
              <a:rPr lang="uk-UA" dirty="0" smtClean="0"/>
              <a:t> році крамар, в якого він проходив навчання, направив його до Неаполя.</a:t>
            </a:r>
          </a:p>
          <a:p>
            <a:r>
              <a:rPr lang="uk-UA" dirty="0" smtClean="0"/>
              <a:t>Боккаччо в </a:t>
            </a:r>
            <a:r>
              <a:rPr lang="uk-UA" dirty="0" smtClean="0">
                <a:hlinkClick r:id="rId5" tooltip="1327"/>
              </a:rPr>
              <a:t>1327</a:t>
            </a:r>
            <a:r>
              <a:rPr lang="uk-UA" dirty="0" smtClean="0"/>
              <a:t> році взявся вчити право, проте після шести років кинув навчання, не завершивши. Завів знайомства серед впливових придворних в Неаполі, зблизився з гуртком гуманістів, що існував при дворі короля Роберта </a:t>
            </a:r>
            <a:r>
              <a:rPr lang="uk-UA" dirty="0" err="1" smtClean="0"/>
              <a:t>Анжуйського</a:t>
            </a:r>
            <a:r>
              <a:rPr lang="uk-UA" dirty="0" smtClean="0"/>
              <a:t>. За непевними свідченнями, в </a:t>
            </a:r>
            <a:r>
              <a:rPr lang="uk-UA" dirty="0" smtClean="0">
                <a:hlinkClick r:id="rId6" tooltip="1336"/>
              </a:rPr>
              <a:t>1336</a:t>
            </a:r>
            <a:r>
              <a:rPr lang="uk-UA" dirty="0" smtClean="0"/>
              <a:t>році був закоханий у Марію, доньку короля Неаполя </a:t>
            </a:r>
            <a:r>
              <a:rPr lang="uk-UA" dirty="0" smtClean="0">
                <a:hlinkClick r:id="rId7" tooltip="Роберт Анжуйський"/>
              </a:rPr>
              <a:t>Роберта </a:t>
            </a:r>
            <a:r>
              <a:rPr lang="uk-UA" dirty="0" err="1" smtClean="0">
                <a:hlinkClick r:id="rId7" tooltip="Роберт Анжуйський"/>
              </a:rPr>
              <a:t>Анжуйського</a:t>
            </a:r>
            <a:r>
              <a:rPr lang="uk-UA" dirty="0" smtClean="0"/>
              <a:t>, одруженої з графом </a:t>
            </a:r>
            <a:r>
              <a:rPr lang="uk-UA" dirty="0" err="1" smtClean="0"/>
              <a:t>д’Аквіно</a:t>
            </a:r>
            <a:r>
              <a:rPr lang="uk-UA" dirty="0" smtClean="0"/>
              <a:t>. Вона стала прообразом </a:t>
            </a:r>
            <a:r>
              <a:rPr lang="uk-UA" dirty="0" err="1" smtClean="0"/>
              <a:t>Ф’яметти</a:t>
            </a:r>
            <a:r>
              <a:rPr lang="uk-UA" dirty="0" smtClean="0"/>
              <a:t> з його перших літературних творів (роман «</a:t>
            </a:r>
            <a:r>
              <a:rPr lang="uk-UA" dirty="0" err="1" smtClean="0"/>
              <a:t>Філоколо</a:t>
            </a:r>
            <a:r>
              <a:rPr lang="uk-UA" dirty="0" smtClean="0"/>
              <a:t>», </a:t>
            </a:r>
            <a:r>
              <a:rPr lang="uk-UA" dirty="0" smtClean="0">
                <a:hlinkClick r:id="rId8" tooltip="1338"/>
              </a:rPr>
              <a:t>1338</a:t>
            </a:r>
            <a:r>
              <a:rPr lang="uk-UA" dirty="0" smtClean="0"/>
              <a:t>; поема «</a:t>
            </a:r>
            <a:r>
              <a:rPr lang="uk-UA" dirty="0" err="1" smtClean="0"/>
              <a:t>Філострато</a:t>
            </a:r>
            <a:r>
              <a:rPr lang="uk-UA" dirty="0" smtClean="0"/>
              <a:t>», </a:t>
            </a:r>
            <a:r>
              <a:rPr lang="uk-UA" dirty="0" smtClean="0">
                <a:hlinkClick r:id="rId8" tooltip="1338"/>
              </a:rPr>
              <a:t>1338</a:t>
            </a:r>
            <a:r>
              <a:rPr lang="uk-UA" dirty="0" smtClean="0"/>
              <a:t>; поема «</a:t>
            </a:r>
            <a:r>
              <a:rPr lang="uk-UA" dirty="0" err="1" smtClean="0"/>
              <a:t>Тезеїда</a:t>
            </a:r>
            <a:r>
              <a:rPr lang="uk-UA" dirty="0" smtClean="0"/>
              <a:t>», </a:t>
            </a:r>
            <a:r>
              <a:rPr lang="uk-UA" dirty="0" smtClean="0">
                <a:hlinkClick r:id="rId9" tooltip="1339"/>
              </a:rPr>
              <a:t>1339</a:t>
            </a:r>
            <a:r>
              <a:rPr lang="uk-UA" dirty="0" smtClean="0"/>
              <a:t>).</a:t>
            </a:r>
          </a:p>
          <a:p>
            <a:endParaRPr lang="uk-UA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468560" y="332656"/>
            <a:ext cx="82352" cy="202034"/>
          </a:xfrm>
        </p:spPr>
        <p:txBody>
          <a:bodyPr>
            <a:normAutofit fontScale="90000"/>
          </a:bodyPr>
          <a:lstStyle/>
          <a:p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548680"/>
            <a:ext cx="8219256" cy="5721499"/>
          </a:xfrm>
        </p:spPr>
        <p:txBody>
          <a:bodyPr>
            <a:normAutofit fontScale="62500" lnSpcReduction="20000"/>
          </a:bodyPr>
          <a:lstStyle/>
          <a:p>
            <a:r>
              <a:rPr lang="uk-UA" dirty="0" smtClean="0"/>
              <a:t>Біля </a:t>
            </a:r>
            <a:r>
              <a:rPr lang="uk-UA" dirty="0" smtClean="0">
                <a:hlinkClick r:id="rId2" tooltip="1340"/>
              </a:rPr>
              <a:t>1340</a:t>
            </a:r>
            <a:r>
              <a:rPr lang="uk-UA" dirty="0" smtClean="0"/>
              <a:t> року Боккаччо повернувся до батьківського дому, працював у Флоренції як </a:t>
            </a:r>
            <a:r>
              <a:rPr lang="uk-UA" dirty="0" smtClean="0">
                <a:hlinkClick r:id="rId3" tooltip="Нотар"/>
              </a:rPr>
              <a:t>нотар</a:t>
            </a:r>
            <a:r>
              <a:rPr lang="uk-UA" dirty="0" smtClean="0"/>
              <a:t> і </a:t>
            </a:r>
            <a:r>
              <a:rPr lang="uk-UA" dirty="0" smtClean="0">
                <a:hlinkClick r:id="rId4" tooltip="Суддя"/>
              </a:rPr>
              <a:t>суддя</a:t>
            </a:r>
            <a:r>
              <a:rPr lang="uk-UA" dirty="0" smtClean="0"/>
              <a:t>, відчуваючи певну ностальгію за інтелектуальним життям Неаполя. У гострій політичній боротьбі виявив себе прихильником республіки; брав участь у громадському житті міста. Жив у досить скромних умовах. Брав участь у військових походах: в </a:t>
            </a:r>
            <a:r>
              <a:rPr lang="uk-UA" dirty="0" smtClean="0">
                <a:hlinkClick r:id="rId5" tooltip="1344"/>
              </a:rPr>
              <a:t>1344</a:t>
            </a:r>
            <a:r>
              <a:rPr lang="uk-UA" dirty="0" smtClean="0"/>
              <a:t>-</a:t>
            </a:r>
            <a:r>
              <a:rPr lang="uk-UA" dirty="0" smtClean="0">
                <a:hlinkClick r:id="rId6" tooltip="1346"/>
              </a:rPr>
              <a:t>1346</a:t>
            </a:r>
            <a:r>
              <a:rPr lang="uk-UA" dirty="0" smtClean="0"/>
              <a:t> роках (</a:t>
            </a:r>
            <a:r>
              <a:rPr lang="uk-UA" dirty="0" smtClean="0">
                <a:hlinkClick r:id="rId7" tooltip="Неаполь"/>
              </a:rPr>
              <a:t>Неаполь</a:t>
            </a:r>
            <a:r>
              <a:rPr lang="uk-UA" dirty="0" smtClean="0"/>
              <a:t>), </a:t>
            </a:r>
            <a:r>
              <a:rPr lang="uk-UA" dirty="0" smtClean="0">
                <a:hlinkClick r:id="rId6" tooltip="1346"/>
              </a:rPr>
              <a:t>1346</a:t>
            </a:r>
            <a:r>
              <a:rPr lang="uk-UA" dirty="0" smtClean="0"/>
              <a:t> рік (</a:t>
            </a:r>
            <a:r>
              <a:rPr lang="uk-UA" dirty="0" err="1" smtClean="0">
                <a:hlinkClick r:id="rId8" tooltip="Равенна"/>
              </a:rPr>
              <a:t>Равенна</a:t>
            </a:r>
            <a:r>
              <a:rPr lang="uk-UA" dirty="0" smtClean="0"/>
              <a:t>) та </a:t>
            </a:r>
            <a:r>
              <a:rPr lang="uk-UA" dirty="0" smtClean="0">
                <a:hlinkClick r:id="rId9" tooltip="1348"/>
              </a:rPr>
              <a:t>1348</a:t>
            </a:r>
            <a:r>
              <a:rPr lang="uk-UA" dirty="0" smtClean="0"/>
              <a:t> рік (</a:t>
            </a:r>
            <a:r>
              <a:rPr lang="uk-UA" dirty="0" err="1" smtClean="0">
                <a:hlinkClick r:id="rId10" tooltip="Форлі"/>
              </a:rPr>
              <a:t>Форлі</a:t>
            </a:r>
            <a:r>
              <a:rPr lang="uk-UA" dirty="0" smtClean="0"/>
              <a:t>). Часом йому довіряють очолити дипломатичні місії. Так в </a:t>
            </a:r>
            <a:r>
              <a:rPr lang="uk-UA" dirty="0" smtClean="0">
                <a:hlinkClick r:id="rId11" tooltip="1350"/>
              </a:rPr>
              <a:t>1350</a:t>
            </a:r>
            <a:r>
              <a:rPr lang="uk-UA" dirty="0" smtClean="0"/>
              <a:t> році він має запросити </a:t>
            </a:r>
            <a:r>
              <a:rPr lang="uk-UA" dirty="0" smtClean="0">
                <a:hlinkClick r:id="rId12" tooltip="Петрарка"/>
              </a:rPr>
              <a:t>Петрарку</a:t>
            </a:r>
            <a:r>
              <a:rPr lang="uk-UA" dirty="0" smtClean="0"/>
              <a:t> на посаду професора у Флоренцію. Зустріч з Петраркою поклала початок їхньої багаторічної дружби та спільних гуманістичних студій.</a:t>
            </a:r>
          </a:p>
          <a:p>
            <a:r>
              <a:rPr lang="uk-UA" dirty="0" smtClean="0"/>
              <a:t>У Флоренції Боккаччо написав пасторалі «</a:t>
            </a:r>
            <a:r>
              <a:rPr lang="uk-UA" dirty="0" err="1" smtClean="0"/>
              <a:t>Амето</a:t>
            </a:r>
            <a:r>
              <a:rPr lang="uk-UA" dirty="0" smtClean="0"/>
              <a:t>» (</a:t>
            </a:r>
            <a:r>
              <a:rPr lang="uk-UA" dirty="0" smtClean="0">
                <a:hlinkClick r:id="rId13" tooltip="1341"/>
              </a:rPr>
              <a:t>1341</a:t>
            </a:r>
            <a:r>
              <a:rPr lang="uk-UA" dirty="0" smtClean="0"/>
              <a:t>) та «</a:t>
            </a:r>
            <a:r>
              <a:rPr lang="uk-UA" dirty="0" err="1" smtClean="0"/>
              <a:t>Ф'єзоланські</a:t>
            </a:r>
            <a:r>
              <a:rPr lang="uk-UA" dirty="0" smtClean="0"/>
              <a:t> німфи» (</a:t>
            </a:r>
            <a:r>
              <a:rPr lang="uk-UA" dirty="0" smtClean="0">
                <a:hlinkClick r:id="rId5" tooltip="1344"/>
              </a:rPr>
              <a:t>1344</a:t>
            </a:r>
            <a:r>
              <a:rPr lang="uk-UA" dirty="0" smtClean="0"/>
              <a:t>—</a:t>
            </a:r>
            <a:r>
              <a:rPr lang="uk-UA" dirty="0" smtClean="0">
                <a:hlinkClick r:id="rId14" tooltip="1345"/>
              </a:rPr>
              <a:t>1345</a:t>
            </a:r>
            <a:r>
              <a:rPr lang="uk-UA" dirty="0" smtClean="0"/>
              <a:t>), поему «Любовне видіння» (1342). Роман «</a:t>
            </a:r>
            <a:r>
              <a:rPr lang="uk-UA" dirty="0" err="1" smtClean="0"/>
              <a:t>Ф'яметта</a:t>
            </a:r>
            <a:r>
              <a:rPr lang="uk-UA" dirty="0" smtClean="0"/>
              <a:t>» (</a:t>
            </a:r>
            <a:r>
              <a:rPr lang="uk-UA" dirty="0" smtClean="0">
                <a:hlinkClick r:id="rId14" tooltip="1345"/>
              </a:rPr>
              <a:t>1345</a:t>
            </a:r>
            <a:r>
              <a:rPr lang="uk-UA" dirty="0" smtClean="0"/>
              <a:t>), в якому Боккаччо </a:t>
            </a:r>
            <a:r>
              <a:rPr lang="uk-UA" dirty="0" err="1" smtClean="0"/>
              <a:t>прославлє</a:t>
            </a:r>
            <a:r>
              <a:rPr lang="uk-UA" dirty="0" smtClean="0"/>
              <a:t> любов і заперечує лицемірну мораль тодішнього суспільства, був кроком на шляху поступового наближення до реалізму. Найвизначніший твір Боккаччо — </a:t>
            </a:r>
            <a:r>
              <a:rPr lang="uk-UA" dirty="0" smtClean="0">
                <a:hlinkClick r:id="rId15" tooltip="Декамерон"/>
              </a:rPr>
              <a:t>«Декамерон»</a:t>
            </a:r>
            <a:r>
              <a:rPr lang="uk-UA" dirty="0" smtClean="0"/>
              <a:t> (</a:t>
            </a:r>
            <a:r>
              <a:rPr lang="uk-UA" dirty="0" smtClean="0">
                <a:hlinkClick r:id="rId11" tooltip="1350"/>
              </a:rPr>
              <a:t>1350</a:t>
            </a:r>
            <a:r>
              <a:rPr lang="uk-UA" dirty="0" smtClean="0"/>
              <a:t>—</a:t>
            </a:r>
            <a:r>
              <a:rPr lang="uk-UA" dirty="0" smtClean="0">
                <a:hlinkClick r:id="rId16" tooltip="1353"/>
              </a:rPr>
              <a:t>1353</a:t>
            </a:r>
            <a:r>
              <a:rPr lang="uk-UA" dirty="0" smtClean="0"/>
              <a:t>) складається зі ста новел. В ньому розкривається реалістична картина тогочасної італійської дійсності. Боккаччо </a:t>
            </a:r>
            <a:r>
              <a:rPr lang="uk-UA" dirty="0" err="1" smtClean="0"/>
              <a:t>гостросатирично</a:t>
            </a:r>
            <a:r>
              <a:rPr lang="uk-UA" dirty="0" smtClean="0"/>
              <a:t> висміював і викривав католицьке духівництво, виступав на захист прав людини та її особистих почуттів.</a:t>
            </a:r>
          </a:p>
          <a:p>
            <a:endParaRPr lang="uk-UA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052736" y="620688"/>
            <a:ext cx="1162472" cy="562074"/>
          </a:xfrm>
        </p:spPr>
        <p:txBody>
          <a:bodyPr>
            <a:normAutofit fontScale="90000"/>
          </a:bodyPr>
          <a:lstStyle/>
          <a:p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62500" lnSpcReduction="20000"/>
          </a:bodyPr>
          <a:lstStyle/>
          <a:p>
            <a:r>
              <a:rPr lang="uk-UA" dirty="0" smtClean="0"/>
              <a:t>У </a:t>
            </a:r>
            <a:r>
              <a:rPr lang="uk-UA" dirty="0" smtClean="0">
                <a:hlinkClick r:id="rId2" tooltip="1359"/>
              </a:rPr>
              <a:t>1359</a:t>
            </a:r>
            <a:r>
              <a:rPr lang="uk-UA" dirty="0" smtClean="0"/>
              <a:t> році разом з Петраркою Боккаччо перебуває в </a:t>
            </a:r>
            <a:r>
              <a:rPr lang="uk-UA" dirty="0" smtClean="0">
                <a:hlinkClick r:id="rId3" tooltip="Мілан"/>
              </a:rPr>
              <a:t>Мілані</a:t>
            </a:r>
            <a:r>
              <a:rPr lang="uk-UA" dirty="0" smtClean="0"/>
              <a:t>. У </a:t>
            </a:r>
            <a:r>
              <a:rPr lang="uk-UA" dirty="0" smtClean="0">
                <a:hlinkClick r:id="rId4" tooltip="1362"/>
              </a:rPr>
              <a:t>1362</a:t>
            </a:r>
            <a:r>
              <a:rPr lang="uk-UA" dirty="0" smtClean="0"/>
              <a:t> році чернець </a:t>
            </a:r>
            <a:r>
              <a:rPr lang="uk-UA" dirty="0" err="1" smtClean="0"/>
              <a:t>Джякіно</a:t>
            </a:r>
            <a:r>
              <a:rPr lang="uk-UA" dirty="0" smtClean="0"/>
              <a:t> </a:t>
            </a:r>
            <a:r>
              <a:rPr lang="uk-UA" dirty="0" err="1" smtClean="0"/>
              <a:t>Чіяні</a:t>
            </a:r>
            <a:r>
              <a:rPr lang="uk-UA" dirty="0" smtClean="0"/>
              <a:t> з </a:t>
            </a:r>
            <a:r>
              <a:rPr lang="uk-UA" dirty="0" err="1" smtClean="0"/>
              <a:t>Сієнни</a:t>
            </a:r>
            <a:r>
              <a:rPr lang="uk-UA" dirty="0" smtClean="0"/>
              <a:t> навертає його до богомільного життя. </a:t>
            </a:r>
            <a:r>
              <a:rPr lang="uk-UA" dirty="0" smtClean="0">
                <a:hlinkClick r:id="rId5" tooltip="1363"/>
              </a:rPr>
              <a:t>1363</a:t>
            </a:r>
            <a:r>
              <a:rPr lang="uk-UA" dirty="0" smtClean="0"/>
              <a:t> рік Боккаччо проводить у </a:t>
            </a:r>
            <a:r>
              <a:rPr lang="uk-UA" dirty="0" smtClean="0">
                <a:hlinkClick r:id="rId6" tooltip="Венеція"/>
              </a:rPr>
              <a:t>Венеції</a:t>
            </a:r>
            <a:r>
              <a:rPr lang="uk-UA" dirty="0" smtClean="0"/>
              <a:t>, знову разом з Петраркою. Потім живе відлюдьком у своєму помісті </a:t>
            </a:r>
            <a:r>
              <a:rPr lang="uk-UA" dirty="0" err="1" smtClean="0"/>
              <a:t>Чертальдо</a:t>
            </a:r>
            <a:r>
              <a:rPr lang="uk-UA" dirty="0" smtClean="0"/>
              <a:t> біля Флоренції, різноманіття вносять лише поодинокі дипломатичні місії: в 1365 році – до папи </a:t>
            </a:r>
            <a:r>
              <a:rPr lang="uk-UA" dirty="0" err="1" smtClean="0"/>
              <a:t>Урбана</a:t>
            </a:r>
            <a:r>
              <a:rPr lang="uk-UA" dirty="0" smtClean="0"/>
              <a:t> </a:t>
            </a:r>
            <a:r>
              <a:rPr lang="en-US" dirty="0" smtClean="0"/>
              <a:t>V </a:t>
            </a:r>
            <a:r>
              <a:rPr lang="uk-UA" dirty="0" err="1" smtClean="0"/>
              <a:t>в</a:t>
            </a:r>
            <a:r>
              <a:rPr lang="uk-UA" dirty="0" err="1" smtClean="0">
                <a:hlinkClick r:id="rId7" tooltip="Авіньйон"/>
              </a:rPr>
              <a:t>Авіньйон</a:t>
            </a:r>
            <a:r>
              <a:rPr lang="uk-UA" dirty="0" smtClean="0"/>
              <a:t>, в </a:t>
            </a:r>
            <a:r>
              <a:rPr lang="uk-UA" dirty="0" smtClean="0">
                <a:hlinkClick r:id="rId8" tooltip="1367"/>
              </a:rPr>
              <a:t>1367</a:t>
            </a:r>
            <a:r>
              <a:rPr lang="uk-UA" dirty="0" smtClean="0"/>
              <a:t> році – до </a:t>
            </a:r>
            <a:r>
              <a:rPr lang="uk-UA" dirty="0" smtClean="0">
                <a:hlinkClick r:id="rId9" tooltip="Рим"/>
              </a:rPr>
              <a:t>Риму</a:t>
            </a:r>
            <a:r>
              <a:rPr lang="uk-UA" dirty="0" smtClean="0"/>
              <a:t>. В </a:t>
            </a:r>
            <a:r>
              <a:rPr lang="uk-UA" dirty="0" smtClean="0">
                <a:hlinkClick r:id="rId10" tooltip="1368"/>
              </a:rPr>
              <a:t>1368</a:t>
            </a:r>
            <a:r>
              <a:rPr lang="uk-UA" dirty="0" smtClean="0"/>
              <a:t> році знову приїздить до Петрарки, на цей раз в </a:t>
            </a:r>
            <a:r>
              <a:rPr lang="uk-UA" dirty="0" err="1" smtClean="0">
                <a:hlinkClick r:id="rId11" tooltip="Падуя"/>
              </a:rPr>
              <a:t>Падую</a:t>
            </a:r>
            <a:r>
              <a:rPr lang="uk-UA" dirty="0" smtClean="0"/>
              <a:t>. В </a:t>
            </a:r>
            <a:r>
              <a:rPr lang="uk-UA" dirty="0" smtClean="0">
                <a:hlinkClick r:id="rId12" tooltip="1370"/>
              </a:rPr>
              <a:t>1370</a:t>
            </a:r>
            <a:r>
              <a:rPr lang="uk-UA" dirty="0" smtClean="0"/>
              <a:t>-</a:t>
            </a:r>
            <a:r>
              <a:rPr lang="uk-UA" dirty="0" smtClean="0">
                <a:hlinkClick r:id="rId13" tooltip="1371"/>
              </a:rPr>
              <a:t>1371</a:t>
            </a:r>
            <a:r>
              <a:rPr lang="uk-UA" dirty="0" smtClean="0"/>
              <a:t> роках перебуває в Неаполі й планує поступити в монастир, але врешті відмовляється від цієї ідеї. Внаслідок хвороби повертається до Флоренції.</a:t>
            </a:r>
          </a:p>
          <a:p>
            <a:r>
              <a:rPr lang="uk-UA" dirty="0" smtClean="0"/>
              <a:t>Останні роки життя Боккаччо присвятив науковій роботі, писав наукові праці </a:t>
            </a:r>
            <a:r>
              <a:rPr lang="uk-UA" dirty="0" smtClean="0">
                <a:hlinkClick r:id="rId14" tooltip="Латинська мова"/>
              </a:rPr>
              <a:t>латинською мовою</a:t>
            </a:r>
            <a:r>
              <a:rPr lang="uk-UA" dirty="0" smtClean="0"/>
              <a:t>, присвячені </a:t>
            </a:r>
            <a:r>
              <a:rPr lang="uk-UA" dirty="0" smtClean="0">
                <a:hlinkClick r:id="rId15" tooltip="Антична культура"/>
              </a:rPr>
              <a:t>античній культурі</a:t>
            </a:r>
            <a:r>
              <a:rPr lang="uk-UA" dirty="0" smtClean="0"/>
              <a:t>, яку висвітлив з </a:t>
            </a:r>
            <a:r>
              <a:rPr lang="uk-UA" dirty="0" smtClean="0">
                <a:hlinkClick r:id="rId16" tooltip="Гуманізм"/>
              </a:rPr>
              <a:t>гуманістичних позицій</a:t>
            </a:r>
            <a:r>
              <a:rPr lang="uk-UA" dirty="0" smtClean="0"/>
              <a:t>. У </a:t>
            </a:r>
            <a:r>
              <a:rPr lang="uk-UA" dirty="0" smtClean="0">
                <a:hlinkClick r:id="rId17" tooltip="1373"/>
              </a:rPr>
              <a:t>1373</a:t>
            </a:r>
            <a:r>
              <a:rPr lang="uk-UA" dirty="0" smtClean="0"/>
              <a:t> році взявся за дослідження творчості </a:t>
            </a:r>
            <a:r>
              <a:rPr lang="uk-UA" dirty="0" smtClean="0">
                <a:hlinkClick r:id="rId18" tooltip="Данте"/>
              </a:rPr>
              <a:t>Данте</a:t>
            </a:r>
            <a:r>
              <a:rPr lang="uk-UA" dirty="0" smtClean="0"/>
              <a:t> й виступав з </a:t>
            </a:r>
            <a:r>
              <a:rPr lang="uk-UA" dirty="0" err="1" smtClean="0"/>
              <a:t>публічими</a:t>
            </a:r>
            <a:r>
              <a:rPr lang="uk-UA" dirty="0" smtClean="0"/>
              <a:t> лекціями, присвяченими </a:t>
            </a:r>
            <a:r>
              <a:rPr lang="uk-UA" dirty="0" err="1" smtClean="0"/>
              <a:t>“Божественній</a:t>
            </a:r>
            <a:r>
              <a:rPr lang="uk-UA" dirty="0" smtClean="0"/>
              <a:t> </a:t>
            </a:r>
            <a:r>
              <a:rPr lang="uk-UA" dirty="0" err="1" smtClean="0"/>
              <a:t>комедії”</a:t>
            </a:r>
            <a:r>
              <a:rPr lang="uk-UA" dirty="0" smtClean="0"/>
              <a:t>. Був ініціатором першого повного перекладу </a:t>
            </a:r>
            <a:r>
              <a:rPr lang="uk-UA" dirty="0" smtClean="0">
                <a:hlinkClick r:id="rId19" tooltip="Гомер"/>
              </a:rPr>
              <a:t>Гомера</a:t>
            </a:r>
            <a:r>
              <a:rPr lang="uk-UA" dirty="0" smtClean="0"/>
              <a:t> латинською мовою. Останні роки життя провів у своєму помісті </a:t>
            </a:r>
            <a:r>
              <a:rPr lang="uk-UA" dirty="0" err="1" smtClean="0"/>
              <a:t>Чертальдо</a:t>
            </a:r>
            <a:r>
              <a:rPr lang="uk-UA" dirty="0" smtClean="0"/>
              <a:t>, де й помер 21 грудня 1375 року.</a:t>
            </a:r>
          </a:p>
          <a:p>
            <a:endParaRPr lang="uk-UA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Творчість</a:t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187280"/>
          </a:xfrm>
        </p:spPr>
        <p:txBody>
          <a:bodyPr>
            <a:normAutofit fontScale="62500" lnSpcReduction="20000"/>
          </a:bodyPr>
          <a:lstStyle/>
          <a:p>
            <a:r>
              <a:rPr lang="uk-UA" b="1" dirty="0" smtClean="0"/>
              <a:t>Твори народною мовою</a:t>
            </a:r>
          </a:p>
          <a:p>
            <a:r>
              <a:rPr lang="uk-UA" dirty="0" smtClean="0"/>
              <a:t>До ранніх творів Боккаччо (неаполітанського періоду) відносяться: поеми «</a:t>
            </a:r>
            <a:r>
              <a:rPr lang="uk-UA" dirty="0" err="1" smtClean="0"/>
              <a:t>Філострато</a:t>
            </a:r>
            <a:r>
              <a:rPr lang="uk-UA" dirty="0" smtClean="0"/>
              <a:t>» (</a:t>
            </a:r>
            <a:r>
              <a:rPr lang="uk-UA" dirty="0" err="1" smtClean="0"/>
              <a:t>бл</a:t>
            </a:r>
            <a:r>
              <a:rPr lang="uk-UA" dirty="0" smtClean="0"/>
              <a:t>. 1335 р.), «</a:t>
            </a:r>
            <a:r>
              <a:rPr lang="uk-UA" dirty="0" err="1" smtClean="0"/>
              <a:t>Тезєїда</a:t>
            </a:r>
            <a:r>
              <a:rPr lang="uk-UA" dirty="0" smtClean="0"/>
              <a:t>» (</a:t>
            </a:r>
            <a:r>
              <a:rPr lang="uk-UA" dirty="0" err="1" smtClean="0"/>
              <a:t>бл</a:t>
            </a:r>
            <a:r>
              <a:rPr lang="uk-UA" dirty="0" smtClean="0"/>
              <a:t>. 1339-41 рр.), роман «</a:t>
            </a:r>
            <a:r>
              <a:rPr lang="uk-UA" dirty="0" err="1" smtClean="0"/>
              <a:t>Філоколо</a:t>
            </a:r>
            <a:r>
              <a:rPr lang="uk-UA" dirty="0" smtClean="0"/>
              <a:t>» (</a:t>
            </a:r>
            <a:r>
              <a:rPr lang="uk-UA" dirty="0" err="1" smtClean="0"/>
              <a:t>бл</a:t>
            </a:r>
            <a:r>
              <a:rPr lang="uk-UA" dirty="0" smtClean="0"/>
              <a:t>. 1336-38 рр.), що базуються на сюжетах середньовічних романів. Пізніші твори (Флорентійського періоду): «</a:t>
            </a:r>
            <a:r>
              <a:rPr lang="uk-UA" dirty="0" err="1" smtClean="0"/>
              <a:t>Ф'єзоланські</a:t>
            </a:r>
            <a:r>
              <a:rPr lang="uk-UA" dirty="0" smtClean="0"/>
              <a:t> німфи» (1345 р.), навіяні «Метаморфозами» Овідія, «</a:t>
            </a:r>
            <a:r>
              <a:rPr lang="uk-UA" dirty="0" err="1" smtClean="0"/>
              <a:t>Амето</a:t>
            </a:r>
            <a:r>
              <a:rPr lang="uk-UA" dirty="0" smtClean="0"/>
              <a:t>», і повість «</a:t>
            </a:r>
            <a:r>
              <a:rPr lang="uk-UA" dirty="0" err="1" smtClean="0"/>
              <a:t>Ф'яметта</a:t>
            </a:r>
            <a:r>
              <a:rPr lang="uk-UA" dirty="0" smtClean="0"/>
              <a:t>» (1343 р.). Вершина творчості Боккаччо — «Декамерон».</a:t>
            </a:r>
          </a:p>
          <a:p>
            <a:r>
              <a:rPr lang="uk-UA" dirty="0" smtClean="0"/>
              <a:t>Італійською мовою їм написані «</a:t>
            </a:r>
            <a:r>
              <a:rPr lang="uk-UA" dirty="0" err="1" smtClean="0"/>
              <a:t>Тезеїда</a:t>
            </a:r>
            <a:r>
              <a:rPr lang="uk-UA" dirty="0" smtClean="0"/>
              <a:t>» («</a:t>
            </a:r>
            <a:r>
              <a:rPr lang="en-US" dirty="0" smtClean="0"/>
              <a:t>La </a:t>
            </a:r>
            <a:r>
              <a:rPr lang="en-US" dirty="0" err="1" smtClean="0"/>
              <a:t>Teseide</a:t>
            </a:r>
            <a:r>
              <a:rPr lang="en-US" dirty="0" smtClean="0"/>
              <a:t>», </a:t>
            </a:r>
            <a:r>
              <a:rPr lang="uk-UA" dirty="0" smtClean="0"/>
              <a:t>перше видання, Феррара, 1475 р.), перша спроба романтичного епосу в октавах; «Любовна </a:t>
            </a:r>
            <a:r>
              <a:rPr lang="uk-UA" dirty="0" err="1" smtClean="0"/>
              <a:t>візія</a:t>
            </a:r>
            <a:r>
              <a:rPr lang="uk-UA" dirty="0" smtClean="0"/>
              <a:t>» («</a:t>
            </a:r>
            <a:r>
              <a:rPr lang="en-US" dirty="0" err="1" smtClean="0"/>
              <a:t>Amorosa</a:t>
            </a:r>
            <a:r>
              <a:rPr lang="en-US" dirty="0" smtClean="0"/>
              <a:t> </a:t>
            </a:r>
            <a:r>
              <a:rPr lang="en-US" dirty="0" err="1" smtClean="0"/>
              <a:t>visione</a:t>
            </a:r>
            <a:r>
              <a:rPr lang="en-US" dirty="0" smtClean="0"/>
              <a:t>»); «</a:t>
            </a:r>
            <a:r>
              <a:rPr lang="uk-UA" dirty="0" err="1" smtClean="0"/>
              <a:t>Філоколо</a:t>
            </a:r>
            <a:r>
              <a:rPr lang="uk-UA" dirty="0" smtClean="0"/>
              <a:t>» («</a:t>
            </a:r>
            <a:r>
              <a:rPr lang="en-US" dirty="0" err="1" smtClean="0"/>
              <a:t>Filocolo</a:t>
            </a:r>
            <a:r>
              <a:rPr lang="en-US" dirty="0" smtClean="0"/>
              <a:t>»), </a:t>
            </a:r>
            <a:r>
              <a:rPr lang="uk-UA" dirty="0" smtClean="0"/>
              <a:t>роман, в якому сюжет запозичений зі </a:t>
            </a:r>
            <a:r>
              <a:rPr lang="uk-UA" dirty="0" err="1" smtClean="0"/>
              <a:t>старофранцузського</a:t>
            </a:r>
            <a:r>
              <a:rPr lang="uk-UA" dirty="0" smtClean="0"/>
              <a:t> роману </a:t>
            </a:r>
            <a:r>
              <a:rPr lang="uk-UA" dirty="0" smtClean="0">
                <a:hlinkClick r:id="rId3" tooltip="Флуар і Бланшфлор"/>
              </a:rPr>
              <a:t>«</a:t>
            </a:r>
            <a:r>
              <a:rPr lang="uk-UA" dirty="0" err="1" smtClean="0">
                <a:hlinkClick r:id="rId3" tooltip="Флуар і Бланшфлор"/>
              </a:rPr>
              <a:t>Флуар</a:t>
            </a:r>
            <a:r>
              <a:rPr lang="uk-UA" dirty="0" smtClean="0">
                <a:hlinkClick r:id="rId3" tooltip="Флуар і Бланшфлор"/>
              </a:rPr>
              <a:t> і </a:t>
            </a:r>
            <a:r>
              <a:rPr lang="uk-UA" dirty="0" err="1" smtClean="0">
                <a:hlinkClick r:id="rId3" tooltip="Флуар і Бланшфлор"/>
              </a:rPr>
              <a:t>Бланшфлор</a:t>
            </a:r>
            <a:r>
              <a:rPr lang="uk-UA" dirty="0" smtClean="0">
                <a:hlinkClick r:id="rId3" tooltip="Флуар і Бланшфлор"/>
              </a:rPr>
              <a:t>»</a:t>
            </a:r>
            <a:r>
              <a:rPr lang="uk-UA" dirty="0" smtClean="0"/>
              <a:t>; «</a:t>
            </a:r>
            <a:r>
              <a:rPr lang="uk-UA" dirty="0" err="1" smtClean="0"/>
              <a:t>Ф'яметта</a:t>
            </a:r>
            <a:r>
              <a:rPr lang="uk-UA" dirty="0" smtClean="0"/>
              <a:t>» («</a:t>
            </a:r>
            <a:r>
              <a:rPr lang="en-US" dirty="0" err="1" smtClean="0"/>
              <a:t>L’amorosa</a:t>
            </a:r>
            <a:r>
              <a:rPr lang="en-US" dirty="0" smtClean="0"/>
              <a:t> </a:t>
            </a:r>
            <a:r>
              <a:rPr lang="en-US" dirty="0" err="1" smtClean="0"/>
              <a:t>Fiammetta</a:t>
            </a:r>
            <a:r>
              <a:rPr lang="en-US" dirty="0" smtClean="0"/>
              <a:t>», </a:t>
            </a:r>
            <a:r>
              <a:rPr lang="uk-UA" dirty="0" err="1" smtClean="0"/>
              <a:t>Падуя</a:t>
            </a:r>
            <a:r>
              <a:rPr lang="uk-UA" dirty="0" smtClean="0"/>
              <a:t>, 1472), зворушлива історія душевних страждань покинутої </a:t>
            </a:r>
            <a:r>
              <a:rPr lang="uk-UA" dirty="0" err="1" smtClean="0"/>
              <a:t>Ф'яметти</a:t>
            </a:r>
            <a:r>
              <a:rPr lang="uk-UA" dirty="0" smtClean="0"/>
              <a:t>; «</a:t>
            </a:r>
            <a:r>
              <a:rPr lang="en-US" dirty="0" err="1" smtClean="0"/>
              <a:t>Ameto</a:t>
            </a:r>
            <a:r>
              <a:rPr lang="en-US" dirty="0" smtClean="0"/>
              <a:t>» (</a:t>
            </a:r>
            <a:r>
              <a:rPr lang="uk-UA" dirty="0" smtClean="0"/>
              <a:t>Венеція, 1477 р.) — пасторальний роман в прозі й віршах; «</a:t>
            </a:r>
            <a:r>
              <a:rPr lang="uk-UA" dirty="0" err="1" smtClean="0"/>
              <a:t>Філострато</a:t>
            </a:r>
            <a:r>
              <a:rPr lang="uk-UA" dirty="0" smtClean="0"/>
              <a:t>» («</a:t>
            </a:r>
            <a:r>
              <a:rPr lang="en-US" dirty="0" smtClean="0"/>
              <a:t>Il </a:t>
            </a:r>
            <a:r>
              <a:rPr lang="en-US" dirty="0" err="1" smtClean="0"/>
              <a:t>Filostrato</a:t>
            </a:r>
            <a:r>
              <a:rPr lang="en-US" dirty="0" smtClean="0"/>
              <a:t>», </a:t>
            </a:r>
            <a:r>
              <a:rPr lang="uk-UA" dirty="0" smtClean="0"/>
              <a:t>видання 1480 р.), поема в октавах про історію кохання Троїла і </a:t>
            </a:r>
            <a:r>
              <a:rPr lang="uk-UA" dirty="0" err="1" smtClean="0"/>
              <a:t>Крессиди</a:t>
            </a:r>
            <a:r>
              <a:rPr lang="uk-UA" dirty="0" smtClean="0"/>
              <a:t>; «</a:t>
            </a:r>
            <a:r>
              <a:rPr lang="en-US" dirty="0" smtClean="0"/>
              <a:t>Il </a:t>
            </a:r>
            <a:r>
              <a:rPr lang="en-US" dirty="0" err="1" smtClean="0"/>
              <a:t>corbaccio</a:t>
            </a:r>
            <a:r>
              <a:rPr lang="en-US" dirty="0" smtClean="0"/>
              <a:t> </a:t>
            </a:r>
            <a:r>
              <a:rPr lang="uk-UA" dirty="0" smtClean="0"/>
              <a:t>про </a:t>
            </a:r>
            <a:r>
              <a:rPr lang="en-US" dirty="0" err="1" smtClean="0"/>
              <a:t>labirinto</a:t>
            </a:r>
            <a:r>
              <a:rPr lang="en-US" dirty="0" smtClean="0"/>
              <a:t> </a:t>
            </a:r>
            <a:r>
              <a:rPr lang="en-US" dirty="0" err="1" smtClean="0"/>
              <a:t>d’amore</a:t>
            </a:r>
            <a:r>
              <a:rPr lang="en-US" dirty="0" smtClean="0"/>
              <a:t>» (</a:t>
            </a:r>
            <a:r>
              <a:rPr lang="uk-UA" dirty="0" smtClean="0"/>
              <a:t>Флоренція, 1487 р.) — їдкий памфлет про жінок («</a:t>
            </a:r>
            <a:r>
              <a:rPr lang="uk-UA" dirty="0" err="1" smtClean="0"/>
              <a:t>Корбаччо</a:t>
            </a:r>
            <a:r>
              <a:rPr lang="uk-UA" dirty="0" smtClean="0"/>
              <a:t>») (1354—1355 рр., опублікований в 1487 р.).</a:t>
            </a:r>
          </a:p>
          <a:p>
            <a:endParaRPr lang="uk-UA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-1908720" y="260648"/>
            <a:ext cx="514400" cy="1219200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475312"/>
          </a:xfrm>
        </p:spPr>
        <p:txBody>
          <a:bodyPr>
            <a:normAutofit fontScale="55000" lnSpcReduction="20000"/>
          </a:bodyPr>
          <a:lstStyle/>
          <a:p>
            <a:r>
              <a:rPr lang="uk-UA" b="1" dirty="0" smtClean="0"/>
              <a:t>Декамерон</a:t>
            </a:r>
          </a:p>
          <a:p>
            <a:r>
              <a:rPr lang="uk-UA" dirty="0" smtClean="0"/>
              <a:t>Головним твором Боккаччо, що обезсмертив його ім'я, був його прославлений та ославлений «Декамерон» (10-денні розповіді) — збірка 100 повістей, розказаних товариством з 7 паній і 3 чоловіків, які під час чуми переселилися до села і там гаяли час цими розповідями. «Декамерон» написаний частково в Неаполі, частково у Флоренції. Сюжети Боккаччо запозичував або зі </a:t>
            </a:r>
            <a:r>
              <a:rPr lang="uk-UA" dirty="0" err="1" smtClean="0"/>
              <a:t>старофранцузських</a:t>
            </a:r>
            <a:r>
              <a:rPr lang="uk-UA" dirty="0" smtClean="0"/>
              <a:t> </a:t>
            </a:r>
            <a:r>
              <a:rPr lang="uk-UA" dirty="0" smtClean="0">
                <a:hlinkClick r:id="rId2" tooltip="Фабліо"/>
              </a:rPr>
              <a:t>фабліо</a:t>
            </a:r>
            <a:r>
              <a:rPr lang="uk-UA" dirty="0" smtClean="0"/>
              <a:t> («</a:t>
            </a:r>
            <a:r>
              <a:rPr lang="en-US" dirty="0" smtClean="0"/>
              <a:t>Fabliaux»), </a:t>
            </a:r>
            <a:r>
              <a:rPr lang="uk-UA" dirty="0" smtClean="0"/>
              <a:t>або зі збірки «</a:t>
            </a:r>
            <a:r>
              <a:rPr lang="en-US" dirty="0" smtClean="0"/>
              <a:t>Cento </a:t>
            </a:r>
            <a:r>
              <a:rPr lang="en-US" dirty="0" err="1" smtClean="0"/>
              <a:t>novelle</a:t>
            </a:r>
            <a:r>
              <a:rPr lang="en-US" dirty="0" smtClean="0"/>
              <a:t> </a:t>
            </a:r>
            <a:r>
              <a:rPr lang="en-US" dirty="0" err="1" smtClean="0"/>
              <a:t>antiche</a:t>
            </a:r>
            <a:r>
              <a:rPr lang="en-US" dirty="0" smtClean="0"/>
              <a:t>», </a:t>
            </a:r>
            <a:r>
              <a:rPr lang="uk-UA" dirty="0" smtClean="0"/>
              <a:t>а також з сучасних для поета подій. Оповіді написані витонченою, легкою мовою, вражаючим багатством та добором слів та виразів. Усі оповіді дихають життєвою правдою й строкатістю життя. Боккаччо використовував цілий набір схем і прийомів. Він зобразив людей усіх станів, будь-якого віку й характеру, пригоди найрізноманітніші, починаючи від найвеселіших і </a:t>
            </a:r>
            <a:r>
              <a:rPr lang="uk-UA" dirty="0" err="1" smtClean="0"/>
              <a:t>найкумедніших</a:t>
            </a:r>
            <a:r>
              <a:rPr lang="uk-UA" dirty="0" smtClean="0"/>
              <a:t> й закінчуючи найтрагічнішими й </a:t>
            </a:r>
            <a:r>
              <a:rPr lang="uk-UA" dirty="0" err="1" smtClean="0"/>
              <a:t>найзворушливішими</a:t>
            </a:r>
            <a:r>
              <a:rPr lang="uk-UA" dirty="0" smtClean="0"/>
              <a:t>.</a:t>
            </a:r>
          </a:p>
          <a:p>
            <a:r>
              <a:rPr lang="uk-UA" dirty="0" smtClean="0"/>
              <a:t>«Декамерон» перекладений ледь не всіма мовами світу (класичний український переклад Миколи Лукаша), з нього черпали багато письменників, й чи не найбільше </a:t>
            </a:r>
            <a:r>
              <a:rPr lang="uk-UA" dirty="0" smtClean="0">
                <a:hlinkClick r:id="rId3" tooltip="Шекспір"/>
              </a:rPr>
              <a:t>Шекспір</a:t>
            </a:r>
            <a:r>
              <a:rPr lang="uk-UA" dirty="0" smtClean="0"/>
              <a:t>. У французькій літературі традиції Боккаччо розвинула </a:t>
            </a:r>
            <a:r>
              <a:rPr lang="uk-UA" dirty="0" smtClean="0">
                <a:hlinkClick r:id="rId4" tooltip="Маргарита Наваррська"/>
              </a:rPr>
              <a:t>Маргарита Наваррська</a:t>
            </a:r>
            <a:r>
              <a:rPr lang="uk-UA" dirty="0" smtClean="0"/>
              <a:t>, створивши свій шедевр, близький за стилем й перейнятий гуманістичним духом французької культури й неоплатонізму — "</a:t>
            </a:r>
            <a:r>
              <a:rPr lang="uk-UA" dirty="0" err="1" smtClean="0">
                <a:hlinkClick r:id="rId5" tooltip="Гептамерон"/>
              </a:rPr>
              <a:t>Гептамерон</a:t>
            </a:r>
            <a:r>
              <a:rPr lang="uk-UA" dirty="0" smtClean="0"/>
              <a:t>". Говорячи про вплив Боккаччо на європейську літературу, варто згадати й </a:t>
            </a:r>
            <a:r>
              <a:rPr lang="uk-UA" dirty="0" err="1" smtClean="0">
                <a:hlinkClick r:id="rId6" tooltip="Рабле"/>
              </a:rPr>
              <a:t>Рабле</a:t>
            </a:r>
            <a:r>
              <a:rPr lang="uk-UA" dirty="0" smtClean="0"/>
              <a:t> та його роман "</a:t>
            </a:r>
            <a:r>
              <a:rPr lang="uk-UA" dirty="0" err="1" smtClean="0">
                <a:hlinkClick r:id="rId7" tooltip="Гаргантюа й Пантагрюель"/>
              </a:rPr>
              <a:t>Гаргантюа</a:t>
            </a:r>
            <a:r>
              <a:rPr lang="uk-UA" dirty="0" smtClean="0">
                <a:hlinkClick r:id="rId7" tooltip="Гаргантюа й Пантагрюель"/>
              </a:rPr>
              <a:t> й </a:t>
            </a:r>
            <a:r>
              <a:rPr lang="uk-UA" dirty="0" err="1" smtClean="0">
                <a:hlinkClick r:id="rId7" tooltip="Гаргантюа й Пантагрюель"/>
              </a:rPr>
              <a:t>Пантагрюель</a:t>
            </a:r>
            <a:r>
              <a:rPr lang="uk-UA" dirty="0" smtClean="0"/>
              <a:t>".</a:t>
            </a:r>
          </a:p>
          <a:p>
            <a:endParaRPr lang="uk-UA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-1404664" y="548680"/>
            <a:ext cx="586408" cy="396280"/>
          </a:xfrm>
        </p:spPr>
        <p:txBody>
          <a:bodyPr>
            <a:normAutofit fontScale="90000"/>
          </a:bodyPr>
          <a:lstStyle/>
          <a:p>
            <a:endParaRPr lang="uk-UA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5400600"/>
          </a:xfrm>
        </p:spPr>
        <p:txBody>
          <a:bodyPr>
            <a:normAutofit fontScale="55000" lnSpcReduction="20000"/>
          </a:bodyPr>
          <a:lstStyle/>
          <a:p>
            <a:r>
              <a:rPr lang="uk-UA" b="1" dirty="0" smtClean="0"/>
              <a:t>Латинські твори</a:t>
            </a:r>
          </a:p>
          <a:p>
            <a:r>
              <a:rPr lang="uk-UA" dirty="0" smtClean="0"/>
              <a:t>Боккаччо — автор ряду історичних і міфологічних творів латинською мовою. Серед них енциклопедична праця «Генеалогія поганських богів» в 15 книгах («</a:t>
            </a:r>
            <a:r>
              <a:rPr lang="en-US" dirty="0" smtClean="0"/>
              <a:t>De </a:t>
            </a:r>
            <a:r>
              <a:rPr lang="en-US" dirty="0" err="1" smtClean="0"/>
              <a:t>genealogia</a:t>
            </a:r>
            <a:r>
              <a:rPr lang="en-US" dirty="0" smtClean="0"/>
              <a:t> </a:t>
            </a:r>
            <a:r>
              <a:rPr lang="en-US" dirty="0" err="1" smtClean="0"/>
              <a:t>deorum</a:t>
            </a:r>
            <a:r>
              <a:rPr lang="en-US" dirty="0" smtClean="0"/>
              <a:t> </a:t>
            </a:r>
            <a:r>
              <a:rPr lang="en-US" dirty="0" err="1" smtClean="0"/>
              <a:t>gentilium</a:t>
            </a:r>
            <a:r>
              <a:rPr lang="en-US" dirty="0" smtClean="0"/>
              <a:t>», </a:t>
            </a:r>
            <a:r>
              <a:rPr lang="uk-UA" dirty="0" smtClean="0"/>
              <a:t>перша редакція близько 1360 р., трактати «Про гори, ліси, джерела, озера, річки, болота і моря» («</a:t>
            </a:r>
            <a:r>
              <a:rPr lang="en-US" dirty="0" smtClean="0"/>
              <a:t>De </a:t>
            </a:r>
            <a:r>
              <a:rPr lang="en-US" dirty="0" err="1" smtClean="0"/>
              <a:t>montibus</a:t>
            </a:r>
            <a:r>
              <a:rPr lang="en-US" dirty="0" smtClean="0"/>
              <a:t>, </a:t>
            </a:r>
            <a:r>
              <a:rPr lang="en-US" dirty="0" err="1" smtClean="0"/>
              <a:t>silvis</a:t>
            </a:r>
            <a:r>
              <a:rPr lang="en-US" dirty="0" smtClean="0"/>
              <a:t>, </a:t>
            </a:r>
            <a:r>
              <a:rPr lang="en-US" dirty="0" err="1" smtClean="0"/>
              <a:t>fontibus</a:t>
            </a:r>
            <a:r>
              <a:rPr lang="en-US" dirty="0" smtClean="0"/>
              <a:t>, </a:t>
            </a:r>
            <a:r>
              <a:rPr lang="en-US" dirty="0" err="1" smtClean="0"/>
              <a:t>lacubus</a:t>
            </a:r>
            <a:r>
              <a:rPr lang="en-US" dirty="0" smtClean="0"/>
              <a:t>, </a:t>
            </a:r>
            <a:r>
              <a:rPr lang="en-US" dirty="0" err="1" smtClean="0"/>
              <a:t>fluminibus</a:t>
            </a:r>
            <a:r>
              <a:rPr lang="en-US" dirty="0" smtClean="0"/>
              <a:t>, </a:t>
            </a:r>
            <a:r>
              <a:rPr lang="en-US" dirty="0" err="1" smtClean="0"/>
              <a:t>stagnis</a:t>
            </a:r>
            <a:r>
              <a:rPr lang="en-US" dirty="0" smtClean="0"/>
              <a:t> </a:t>
            </a:r>
            <a:r>
              <a:rPr lang="en-US" dirty="0" err="1" smtClean="0"/>
              <a:t>seu</a:t>
            </a:r>
            <a:r>
              <a:rPr lang="en-US" dirty="0" smtClean="0"/>
              <a:t> </a:t>
            </a:r>
            <a:r>
              <a:rPr lang="en-US" dirty="0" err="1" smtClean="0"/>
              <a:t>paludibus</a:t>
            </a:r>
            <a:r>
              <a:rPr lang="en-US" dirty="0" smtClean="0"/>
              <a:t> et de </a:t>
            </a:r>
            <a:r>
              <a:rPr lang="en-US" dirty="0" err="1" smtClean="0"/>
              <a:t>nominibus</a:t>
            </a:r>
            <a:r>
              <a:rPr lang="en-US" dirty="0" smtClean="0"/>
              <a:t> </a:t>
            </a:r>
            <a:r>
              <a:rPr lang="en-US" dirty="0" err="1" smtClean="0"/>
              <a:t>maris</a:t>
            </a:r>
            <a:r>
              <a:rPr lang="en-US" dirty="0" smtClean="0"/>
              <a:t>», </a:t>
            </a:r>
            <a:r>
              <a:rPr lang="uk-UA" dirty="0" smtClean="0"/>
              <a:t>початий близько 1355—1357 рр.); 9 книг «Про нещастя знаменитих людей» («</a:t>
            </a:r>
            <a:r>
              <a:rPr lang="en-US" dirty="0" smtClean="0"/>
              <a:t>De </a:t>
            </a:r>
            <a:r>
              <a:rPr lang="en-US" dirty="0" err="1" smtClean="0"/>
              <a:t>casibus</a:t>
            </a:r>
            <a:r>
              <a:rPr lang="en-US" dirty="0" smtClean="0"/>
              <a:t> </a:t>
            </a:r>
            <a:r>
              <a:rPr lang="en-US" dirty="0" err="1" smtClean="0"/>
              <a:t>virorum</a:t>
            </a:r>
            <a:r>
              <a:rPr lang="en-US" dirty="0" smtClean="0"/>
              <a:t> et </a:t>
            </a:r>
            <a:r>
              <a:rPr lang="en-US" dirty="0" err="1" smtClean="0"/>
              <a:t>feminarum</a:t>
            </a:r>
            <a:r>
              <a:rPr lang="en-US" dirty="0" smtClean="0"/>
              <a:t> </a:t>
            </a:r>
            <a:r>
              <a:rPr lang="en-US" dirty="0" err="1" smtClean="0"/>
              <a:t>illustrium</a:t>
            </a:r>
            <a:r>
              <a:rPr lang="en-US" dirty="0" smtClean="0"/>
              <a:t>», </a:t>
            </a:r>
            <a:r>
              <a:rPr lang="uk-UA" dirty="0" smtClean="0"/>
              <a:t>перша редакція близько 1360 р.). Книга «Про знаменитих жінок» («</a:t>
            </a:r>
            <a:r>
              <a:rPr lang="en-US" dirty="0" smtClean="0"/>
              <a:t>De </a:t>
            </a:r>
            <a:r>
              <a:rPr lang="en-US" dirty="0" err="1" smtClean="0"/>
              <a:t>claris</a:t>
            </a:r>
            <a:r>
              <a:rPr lang="en-US" dirty="0" smtClean="0"/>
              <a:t> </a:t>
            </a:r>
            <a:r>
              <a:rPr lang="en-US" dirty="0" err="1" smtClean="0"/>
              <a:t>mulieribus</a:t>
            </a:r>
            <a:r>
              <a:rPr lang="en-US" dirty="0" smtClean="0"/>
              <a:t>», </a:t>
            </a:r>
            <a:r>
              <a:rPr lang="uk-UA" dirty="0" smtClean="0"/>
              <a:t>почата близько 1361 р.) включає 106 жіночих біографій — від Єви до королеви </a:t>
            </a:r>
            <a:r>
              <a:rPr lang="uk-UA" dirty="0" err="1" smtClean="0"/>
              <a:t>Іоанни</a:t>
            </a:r>
            <a:r>
              <a:rPr lang="uk-UA" dirty="0" smtClean="0"/>
              <a:t> Неаполітанської.</a:t>
            </a:r>
          </a:p>
          <a:p>
            <a:r>
              <a:rPr lang="uk-UA" dirty="0" smtClean="0"/>
              <a:t>[</a:t>
            </a:r>
            <a:r>
              <a:rPr lang="uk-UA" dirty="0" smtClean="0">
                <a:hlinkClick r:id="rId2" tooltip="Редагувати розділ: Боккаччо про Данте"/>
              </a:rPr>
              <a:t>ред.</a:t>
            </a:r>
            <a:r>
              <a:rPr lang="uk-UA" dirty="0" smtClean="0"/>
              <a:t>]</a:t>
            </a:r>
            <a:r>
              <a:rPr lang="uk-UA" b="1" dirty="0" smtClean="0"/>
              <a:t>Боккаччо про Данте</a:t>
            </a:r>
          </a:p>
          <a:p>
            <a:r>
              <a:rPr lang="uk-UA" dirty="0" smtClean="0"/>
              <a:t>Данте Боккаччо присвятив два твори італійською мовою — «Малий трактат на хвалу Данте» («</a:t>
            </a:r>
            <a:r>
              <a:rPr lang="en-US" dirty="0" err="1" smtClean="0"/>
              <a:t>Trattatello</a:t>
            </a:r>
            <a:r>
              <a:rPr lang="en-US" dirty="0" smtClean="0"/>
              <a:t> in laude </a:t>
            </a:r>
            <a:r>
              <a:rPr lang="en-US" dirty="0" err="1" smtClean="0"/>
              <a:t>di</a:t>
            </a:r>
            <a:r>
              <a:rPr lang="en-US" dirty="0" smtClean="0"/>
              <a:t> Dante»; </a:t>
            </a:r>
            <a:r>
              <a:rPr lang="uk-UA" dirty="0" smtClean="0"/>
              <a:t>точна назва — «</a:t>
            </a:r>
            <a:r>
              <a:rPr lang="en-US" dirty="0" err="1" smtClean="0"/>
              <a:t>Origine</a:t>
            </a:r>
            <a:r>
              <a:rPr lang="en-US" dirty="0" smtClean="0"/>
              <a:t> vita </a:t>
            </a:r>
            <a:r>
              <a:rPr lang="uk-UA" dirty="0" smtClean="0"/>
              <a:t>е </a:t>
            </a:r>
            <a:r>
              <a:rPr lang="en-US" dirty="0" err="1" smtClean="0"/>
              <a:t>costumi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Dante Alighieri», </a:t>
            </a:r>
            <a:r>
              <a:rPr lang="uk-UA" dirty="0" smtClean="0"/>
              <a:t>перша редакція — 1352, третя — до 1372) і незавершений цикл лекцій про «Божественну Комедію».</a:t>
            </a:r>
          </a:p>
          <a:p>
            <a:r>
              <a:rPr lang="uk-UA" dirty="0" smtClean="0"/>
              <a:t>Перший твір містить біографію великого поета, щоправда, більш схожу на роман і апологію, ніж на історію; другий твір є коментарем «Божественної комедії», доведеним лише до початку 17-ої пісні «Пекла».</a:t>
            </a:r>
          </a:p>
          <a:p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-1980728" y="620688"/>
            <a:ext cx="370384" cy="684312"/>
          </a:xfrm>
        </p:spPr>
        <p:txBody>
          <a:bodyPr>
            <a:normAutofit fontScale="90000"/>
          </a:bodyPr>
          <a:lstStyle/>
          <a:p>
            <a:endParaRPr lang="uk-UA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620688"/>
            <a:ext cx="8229600" cy="5832648"/>
          </a:xfrm>
        </p:spPr>
        <p:txBody>
          <a:bodyPr>
            <a:normAutofit fontScale="92500"/>
          </a:bodyPr>
          <a:lstStyle/>
          <a:p>
            <a:r>
              <a:rPr lang="uk-UA" dirty="0" smtClean="0"/>
              <a:t>Твори</a:t>
            </a:r>
          </a:p>
          <a:p>
            <a:r>
              <a:rPr lang="uk-UA" dirty="0" smtClean="0"/>
              <a:t>Боккаччо, поема "</a:t>
            </a:r>
            <a:r>
              <a:rPr lang="uk-UA" dirty="0" err="1" smtClean="0"/>
              <a:t>Філострато</a:t>
            </a:r>
            <a:r>
              <a:rPr lang="uk-UA" dirty="0" smtClean="0"/>
              <a:t>". рукописна книга, </a:t>
            </a:r>
            <a:r>
              <a:rPr lang="en-US" dirty="0" smtClean="0"/>
              <a:t>XIV </a:t>
            </a:r>
            <a:r>
              <a:rPr lang="uk-UA" dirty="0" smtClean="0"/>
              <a:t>ст. (</a:t>
            </a:r>
            <a:r>
              <a:rPr lang="en-US" dirty="0" smtClean="0"/>
              <a:t>Codex </a:t>
            </a:r>
            <a:r>
              <a:rPr lang="en-US" dirty="0" err="1" smtClean="0"/>
              <a:t>Christianei</a:t>
            </a:r>
            <a:r>
              <a:rPr lang="en-US" dirty="0" smtClean="0"/>
              <a:t>; </a:t>
            </a:r>
            <a:r>
              <a:rPr lang="uk-UA" dirty="0" smtClean="0"/>
              <a:t>Гамбург)</a:t>
            </a:r>
          </a:p>
          <a:p>
            <a:r>
              <a:rPr lang="uk-UA" b="1" dirty="0" smtClean="0"/>
              <a:t>Неаполітанський період:</a:t>
            </a:r>
            <a:r>
              <a:rPr lang="uk-UA" dirty="0" smtClean="0"/>
              <a:t>1334, еротична поема «Дім Діани» </a:t>
            </a:r>
            <a:r>
              <a:rPr lang="uk-UA" i="1" dirty="0" smtClean="0"/>
              <a:t>(</a:t>
            </a:r>
            <a:r>
              <a:rPr lang="en-US" i="1" dirty="0" smtClean="0"/>
              <a:t>La </a:t>
            </a:r>
            <a:r>
              <a:rPr lang="en-US" i="1" dirty="0" err="1" smtClean="0"/>
              <a:t>caccia</a:t>
            </a:r>
            <a:r>
              <a:rPr lang="en-US" i="1" dirty="0" smtClean="0"/>
              <a:t> </a:t>
            </a:r>
            <a:r>
              <a:rPr lang="en-US" i="1" dirty="0" err="1" smtClean="0"/>
              <a:t>di</a:t>
            </a:r>
            <a:r>
              <a:rPr lang="en-US" i="1" dirty="0" smtClean="0"/>
              <a:t> Diana)</a:t>
            </a:r>
            <a:endParaRPr lang="en-US" dirty="0" smtClean="0"/>
          </a:p>
          <a:p>
            <a:r>
              <a:rPr lang="uk-UA" dirty="0" err="1" smtClean="0"/>
              <a:t>бл</a:t>
            </a:r>
            <a:r>
              <a:rPr lang="uk-UA" dirty="0" smtClean="0"/>
              <a:t>. </a:t>
            </a:r>
            <a:r>
              <a:rPr lang="uk-UA" dirty="0" smtClean="0">
                <a:hlinkClick r:id="rId2" tooltip="1336"/>
              </a:rPr>
              <a:t>1336</a:t>
            </a:r>
            <a:r>
              <a:rPr lang="uk-UA" dirty="0" smtClean="0"/>
              <a:t>-38, роман </a:t>
            </a:r>
            <a:r>
              <a:rPr lang="uk-UA" dirty="0" smtClean="0">
                <a:hlinkClick r:id="rId3" tooltip="Філоколо (ще не написана)"/>
              </a:rPr>
              <a:t>«</a:t>
            </a:r>
            <a:r>
              <a:rPr lang="uk-UA" dirty="0" err="1" smtClean="0">
                <a:hlinkClick r:id="rId3" tooltip="Філоколо (ще не написана)"/>
              </a:rPr>
              <a:t>Філоколо</a:t>
            </a:r>
            <a:r>
              <a:rPr lang="uk-UA" dirty="0" smtClean="0">
                <a:hlinkClick r:id="rId3" tooltip="Філоколо (ще не написана)"/>
              </a:rPr>
              <a:t>»</a:t>
            </a:r>
            <a:r>
              <a:rPr lang="uk-UA" dirty="0" smtClean="0"/>
              <a:t> </a:t>
            </a:r>
            <a:r>
              <a:rPr lang="uk-UA" i="1" dirty="0" smtClean="0"/>
              <a:t>(</a:t>
            </a:r>
            <a:r>
              <a:rPr lang="en-US" i="1" dirty="0" err="1" smtClean="0"/>
              <a:t>Filocolo</a:t>
            </a:r>
            <a:r>
              <a:rPr lang="en-US" i="1" dirty="0" smtClean="0"/>
              <a:t>)</a:t>
            </a:r>
            <a:endParaRPr lang="en-US" dirty="0" smtClean="0"/>
          </a:p>
          <a:p>
            <a:r>
              <a:rPr lang="uk-UA" dirty="0" err="1" smtClean="0"/>
              <a:t>бл</a:t>
            </a:r>
            <a:r>
              <a:rPr lang="uk-UA" dirty="0" smtClean="0"/>
              <a:t>. </a:t>
            </a:r>
            <a:r>
              <a:rPr lang="uk-UA" dirty="0" smtClean="0">
                <a:hlinkClick r:id="rId4" tooltip="1335"/>
              </a:rPr>
              <a:t>1335</a:t>
            </a:r>
            <a:r>
              <a:rPr lang="uk-UA" dirty="0" smtClean="0"/>
              <a:t>-40, поема </a:t>
            </a:r>
            <a:r>
              <a:rPr lang="uk-UA" dirty="0" smtClean="0">
                <a:hlinkClick r:id="rId5" tooltip="Філострато (ще не написана)"/>
              </a:rPr>
              <a:t>«</a:t>
            </a:r>
            <a:r>
              <a:rPr lang="uk-UA" dirty="0" err="1" smtClean="0">
                <a:hlinkClick r:id="rId5" tooltip="Філострато (ще не написана)"/>
              </a:rPr>
              <a:t>Філострато</a:t>
            </a:r>
            <a:r>
              <a:rPr lang="uk-UA" dirty="0" smtClean="0">
                <a:hlinkClick r:id="rId5" tooltip="Філострато (ще не написана)"/>
              </a:rPr>
              <a:t>»</a:t>
            </a:r>
            <a:r>
              <a:rPr lang="uk-UA" dirty="0" smtClean="0"/>
              <a:t> </a:t>
            </a:r>
            <a:r>
              <a:rPr lang="uk-UA" i="1" dirty="0" smtClean="0"/>
              <a:t>(</a:t>
            </a:r>
            <a:r>
              <a:rPr lang="en-US" i="1" dirty="0" err="1" smtClean="0"/>
              <a:t>Filostrato</a:t>
            </a:r>
            <a:r>
              <a:rPr lang="en-US" i="1" dirty="0" smtClean="0"/>
              <a:t>)</a:t>
            </a:r>
            <a:endParaRPr lang="en-US" dirty="0" smtClean="0"/>
          </a:p>
          <a:p>
            <a:r>
              <a:rPr lang="uk-UA" dirty="0" err="1" smtClean="0"/>
              <a:t>бл</a:t>
            </a:r>
            <a:r>
              <a:rPr lang="uk-UA" dirty="0" smtClean="0"/>
              <a:t>. </a:t>
            </a:r>
            <a:r>
              <a:rPr lang="uk-UA" dirty="0" smtClean="0">
                <a:hlinkClick r:id="rId6" tooltip="1339"/>
              </a:rPr>
              <a:t>1339</a:t>
            </a:r>
            <a:r>
              <a:rPr lang="uk-UA" dirty="0" smtClean="0"/>
              <a:t>-41, поема </a:t>
            </a:r>
            <a:r>
              <a:rPr lang="uk-UA" dirty="0" smtClean="0">
                <a:hlinkClick r:id="rId7" tooltip="Тезеїда (ще не написана)"/>
              </a:rPr>
              <a:t>«</a:t>
            </a:r>
            <a:r>
              <a:rPr lang="uk-UA" dirty="0" err="1" smtClean="0">
                <a:hlinkClick r:id="rId7" tooltip="Тезеїда (ще не написана)"/>
              </a:rPr>
              <a:t>Тезеїда</a:t>
            </a:r>
            <a:r>
              <a:rPr lang="uk-UA" dirty="0" smtClean="0">
                <a:hlinkClick r:id="rId7" tooltip="Тезеїда (ще не написана)"/>
              </a:rPr>
              <a:t>»</a:t>
            </a:r>
            <a:r>
              <a:rPr lang="uk-UA" dirty="0" smtClean="0"/>
              <a:t> </a:t>
            </a:r>
            <a:r>
              <a:rPr lang="uk-UA" i="1" dirty="0" smtClean="0"/>
              <a:t>(</a:t>
            </a:r>
            <a:r>
              <a:rPr lang="en-US" i="1" dirty="0" err="1" smtClean="0"/>
              <a:t>Teseida</a:t>
            </a:r>
            <a:r>
              <a:rPr lang="en-US" i="1" dirty="0" smtClean="0"/>
              <a:t> </a:t>
            </a:r>
            <a:r>
              <a:rPr lang="en-US" i="1" dirty="0" err="1" smtClean="0"/>
              <a:t>delle</a:t>
            </a:r>
            <a:r>
              <a:rPr lang="en-US" i="1" dirty="0" smtClean="0"/>
              <a:t> </a:t>
            </a:r>
            <a:r>
              <a:rPr lang="en-US" i="1" dirty="0" err="1" smtClean="0"/>
              <a:t>nozze</a:t>
            </a:r>
            <a:r>
              <a:rPr lang="en-US" i="1" dirty="0" smtClean="0"/>
              <a:t> </a:t>
            </a:r>
            <a:r>
              <a:rPr lang="en-US" i="1" dirty="0" err="1" smtClean="0"/>
              <a:t>di</a:t>
            </a:r>
            <a:r>
              <a:rPr lang="en-US" i="1" dirty="0" smtClean="0"/>
              <a:t> Emilia)</a:t>
            </a:r>
            <a:endParaRPr lang="en-US" dirty="0" smtClean="0"/>
          </a:p>
          <a:p>
            <a:endParaRPr lang="uk-UA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-1908720" y="764704"/>
            <a:ext cx="370384" cy="540296"/>
          </a:xfrm>
        </p:spPr>
        <p:txBody>
          <a:bodyPr>
            <a:normAutofit fontScale="90000"/>
          </a:bodyPr>
          <a:lstStyle/>
          <a:p>
            <a:endParaRPr lang="uk-UA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6192688"/>
          </a:xfrm>
        </p:spPr>
        <p:txBody>
          <a:bodyPr>
            <a:normAutofit fontScale="47500" lnSpcReduction="20000"/>
          </a:bodyPr>
          <a:lstStyle/>
          <a:p>
            <a:r>
              <a:rPr lang="uk-UA" b="1" dirty="0" smtClean="0"/>
              <a:t>Флорентійський період:</a:t>
            </a:r>
            <a:r>
              <a:rPr lang="uk-UA" dirty="0" smtClean="0"/>
              <a:t>1341-42, пасторальний роман </a:t>
            </a:r>
            <a:r>
              <a:rPr lang="uk-UA" dirty="0" smtClean="0">
                <a:hlinkClick r:id="rId2" tooltip="Амето (ще не написана)"/>
              </a:rPr>
              <a:t>«</a:t>
            </a:r>
            <a:r>
              <a:rPr lang="uk-UA" dirty="0" err="1" smtClean="0">
                <a:hlinkClick r:id="rId2" tooltip="Амето (ще не написана)"/>
              </a:rPr>
              <a:t>Амето</a:t>
            </a:r>
            <a:r>
              <a:rPr lang="uk-UA" dirty="0" smtClean="0">
                <a:hlinkClick r:id="rId2" tooltip="Амето (ще не написана)"/>
              </a:rPr>
              <a:t>»</a:t>
            </a:r>
            <a:r>
              <a:rPr lang="uk-UA" dirty="0" smtClean="0"/>
              <a:t> </a:t>
            </a:r>
            <a:r>
              <a:rPr lang="uk-UA" i="1" dirty="0" smtClean="0"/>
              <a:t>(</a:t>
            </a:r>
            <a:r>
              <a:rPr lang="en-US" i="1" dirty="0" err="1" smtClean="0"/>
              <a:t>Comedia</a:t>
            </a:r>
            <a:r>
              <a:rPr lang="en-US" i="1" dirty="0" smtClean="0"/>
              <a:t> </a:t>
            </a:r>
            <a:r>
              <a:rPr lang="en-US" i="1" dirty="0" err="1" smtClean="0"/>
              <a:t>delle</a:t>
            </a:r>
            <a:r>
              <a:rPr lang="en-US" i="1" dirty="0" smtClean="0"/>
              <a:t> </a:t>
            </a:r>
            <a:r>
              <a:rPr lang="en-US" i="1" dirty="0" err="1" smtClean="0"/>
              <a:t>ninfe</a:t>
            </a:r>
            <a:r>
              <a:rPr lang="en-US" i="1" dirty="0" smtClean="0"/>
              <a:t> </a:t>
            </a:r>
            <a:r>
              <a:rPr lang="en-US" i="1" dirty="0" err="1" smtClean="0"/>
              <a:t>fiorentine</a:t>
            </a:r>
            <a:r>
              <a:rPr lang="en-US" i="1" dirty="0" smtClean="0"/>
              <a:t>; </a:t>
            </a:r>
            <a:r>
              <a:rPr lang="en-US" i="1" dirty="0" err="1" smtClean="0"/>
              <a:t>Ninfale</a:t>
            </a:r>
            <a:r>
              <a:rPr lang="en-US" i="1" dirty="0" smtClean="0"/>
              <a:t> </a:t>
            </a:r>
            <a:r>
              <a:rPr lang="en-US" i="1" dirty="0" err="1" smtClean="0"/>
              <a:t>d'Ameto</a:t>
            </a:r>
            <a:r>
              <a:rPr lang="en-US" i="1" dirty="0" smtClean="0"/>
              <a:t>; </a:t>
            </a:r>
            <a:r>
              <a:rPr lang="en-US" i="1" dirty="0" err="1" smtClean="0"/>
              <a:t>Ameto</a:t>
            </a:r>
            <a:r>
              <a:rPr lang="en-US" i="1" dirty="0" smtClean="0"/>
              <a:t>)</a:t>
            </a:r>
            <a:endParaRPr lang="en-US" dirty="0" smtClean="0"/>
          </a:p>
          <a:p>
            <a:r>
              <a:rPr lang="uk-UA" dirty="0" smtClean="0"/>
              <a:t>початок 1340-х, алегорична поема «Любовна </a:t>
            </a:r>
            <a:r>
              <a:rPr lang="uk-UA" dirty="0" err="1" smtClean="0"/>
              <a:t>візія</a:t>
            </a:r>
            <a:r>
              <a:rPr lang="uk-UA" dirty="0" smtClean="0"/>
              <a:t>» </a:t>
            </a:r>
            <a:r>
              <a:rPr lang="uk-UA" i="1" dirty="0" smtClean="0"/>
              <a:t>(</a:t>
            </a:r>
            <a:r>
              <a:rPr lang="en-US" i="1" dirty="0" err="1" smtClean="0"/>
              <a:t>Amorosa</a:t>
            </a:r>
            <a:r>
              <a:rPr lang="en-US" i="1" dirty="0" smtClean="0"/>
              <a:t> </a:t>
            </a:r>
            <a:r>
              <a:rPr lang="en-US" i="1" dirty="0" err="1" smtClean="0"/>
              <a:t>visione</a:t>
            </a:r>
            <a:r>
              <a:rPr lang="en-US" i="1" dirty="0" smtClean="0"/>
              <a:t>)</a:t>
            </a:r>
            <a:endParaRPr lang="en-US" dirty="0" smtClean="0"/>
          </a:p>
          <a:p>
            <a:r>
              <a:rPr lang="en-US" dirty="0" smtClean="0">
                <a:hlinkClick r:id="rId3" tooltip="1343"/>
              </a:rPr>
              <a:t>1343</a:t>
            </a:r>
            <a:r>
              <a:rPr lang="en-US" dirty="0" smtClean="0"/>
              <a:t>-44, </a:t>
            </a:r>
            <a:r>
              <a:rPr lang="uk-UA" dirty="0" smtClean="0"/>
              <a:t>повість </a:t>
            </a:r>
            <a:r>
              <a:rPr lang="uk-UA" dirty="0" smtClean="0">
                <a:hlinkClick r:id="rId4" tooltip="Елегія мадонни Ф'ямметти (ще не написана)"/>
              </a:rPr>
              <a:t>«</a:t>
            </a:r>
            <a:r>
              <a:rPr lang="uk-UA" dirty="0" err="1" smtClean="0">
                <a:hlinkClick r:id="rId4" tooltip="Елегія мадонни Ф'ямметти (ще не написана)"/>
              </a:rPr>
              <a:t>Ф'яметти</a:t>
            </a:r>
            <a:r>
              <a:rPr lang="uk-UA" dirty="0" smtClean="0">
                <a:hlinkClick r:id="rId4" tooltip="Елегія мадонни Ф'ямметти (ще не написана)"/>
              </a:rPr>
              <a:t>»</a:t>
            </a:r>
            <a:r>
              <a:rPr lang="uk-UA" dirty="0" smtClean="0"/>
              <a:t> </a:t>
            </a:r>
            <a:r>
              <a:rPr lang="uk-UA" i="1" dirty="0" smtClean="0"/>
              <a:t>(</a:t>
            </a:r>
            <a:r>
              <a:rPr lang="en-US" i="1" dirty="0" err="1" smtClean="0"/>
              <a:t>Elegia</a:t>
            </a:r>
            <a:r>
              <a:rPr lang="en-US" i="1" dirty="0" smtClean="0"/>
              <a:t> </a:t>
            </a:r>
            <a:r>
              <a:rPr lang="en-US" i="1" dirty="0" err="1" smtClean="0"/>
              <a:t>di</a:t>
            </a:r>
            <a:r>
              <a:rPr lang="en-US" i="1" dirty="0" smtClean="0"/>
              <a:t> Madonna </a:t>
            </a:r>
            <a:r>
              <a:rPr lang="en-US" i="1" dirty="0" err="1" smtClean="0"/>
              <a:t>Fiammetta</a:t>
            </a:r>
            <a:r>
              <a:rPr lang="en-US" i="1" dirty="0" smtClean="0"/>
              <a:t>; </a:t>
            </a:r>
            <a:r>
              <a:rPr lang="en-US" i="1" dirty="0" err="1" smtClean="0"/>
              <a:t>Fiammetta</a:t>
            </a:r>
            <a:r>
              <a:rPr lang="en-US" i="1" dirty="0" smtClean="0"/>
              <a:t>)</a:t>
            </a:r>
            <a:endParaRPr lang="en-US" dirty="0" smtClean="0"/>
          </a:p>
          <a:p>
            <a:r>
              <a:rPr lang="en-US" dirty="0" smtClean="0">
                <a:hlinkClick r:id="rId5" tooltip="1345"/>
              </a:rPr>
              <a:t>1345</a:t>
            </a:r>
            <a:r>
              <a:rPr lang="en-US" dirty="0" smtClean="0"/>
              <a:t>, </a:t>
            </a:r>
            <a:r>
              <a:rPr lang="uk-UA" dirty="0" smtClean="0"/>
              <a:t>поема </a:t>
            </a:r>
            <a:r>
              <a:rPr lang="uk-UA" dirty="0" smtClean="0">
                <a:hlinkClick r:id="rId6" tooltip="Ф'єзоланські німфи (ще не написана)"/>
              </a:rPr>
              <a:t>«</a:t>
            </a:r>
            <a:r>
              <a:rPr lang="uk-UA" dirty="0" err="1" smtClean="0">
                <a:hlinkClick r:id="rId6" tooltip="Ф'єзоланські німфи (ще не написана)"/>
              </a:rPr>
              <a:t>Ф'єзоланські</a:t>
            </a:r>
            <a:r>
              <a:rPr lang="uk-UA" dirty="0" smtClean="0">
                <a:hlinkClick r:id="rId6" tooltip="Ф'єзоланські німфи (ще не написана)"/>
              </a:rPr>
              <a:t> німфи»</a:t>
            </a:r>
            <a:r>
              <a:rPr lang="uk-UA" dirty="0" smtClean="0"/>
              <a:t> </a:t>
            </a:r>
            <a:r>
              <a:rPr lang="uk-UA" i="1" dirty="0" smtClean="0"/>
              <a:t>(</a:t>
            </a:r>
            <a:r>
              <a:rPr lang="en-US" i="1" dirty="0" err="1" smtClean="0"/>
              <a:t>Ninfale</a:t>
            </a:r>
            <a:r>
              <a:rPr lang="en-US" i="1" dirty="0" smtClean="0"/>
              <a:t> </a:t>
            </a:r>
            <a:r>
              <a:rPr lang="en-US" i="1" dirty="0" err="1" smtClean="0"/>
              <a:t>fiesolano</a:t>
            </a:r>
            <a:r>
              <a:rPr lang="en-US" i="1" dirty="0" smtClean="0"/>
              <a:t>)</a:t>
            </a:r>
            <a:endParaRPr lang="en-US" dirty="0" smtClean="0"/>
          </a:p>
          <a:p>
            <a:r>
              <a:rPr lang="en-US" dirty="0" smtClean="0"/>
              <a:t>1350-</a:t>
            </a:r>
            <a:r>
              <a:rPr lang="uk-UA" dirty="0" smtClean="0"/>
              <a:t>е: </a:t>
            </a:r>
            <a:r>
              <a:rPr lang="uk-UA" dirty="0" smtClean="0">
                <a:hlinkClick r:id="rId7" tooltip="Декамерон"/>
              </a:rPr>
              <a:t>«Декамерон»</a:t>
            </a:r>
            <a:r>
              <a:rPr lang="uk-UA" dirty="0" smtClean="0"/>
              <a:t> </a:t>
            </a:r>
            <a:r>
              <a:rPr lang="uk-UA" i="1" dirty="0" smtClean="0"/>
              <a:t>(</a:t>
            </a:r>
            <a:r>
              <a:rPr lang="en-US" i="1" dirty="0" err="1" smtClean="0"/>
              <a:t>Decameron</a:t>
            </a:r>
            <a:r>
              <a:rPr lang="en-US" i="1" dirty="0" smtClean="0"/>
              <a:t>)</a:t>
            </a:r>
            <a:r>
              <a:rPr lang="en-US" dirty="0" smtClean="0"/>
              <a:t>, 1349—1352, </a:t>
            </a:r>
            <a:r>
              <a:rPr lang="uk-UA" dirty="0" smtClean="0"/>
              <a:t>переглянуто 1370—1371), український переклад — Декамерон. </a:t>
            </a:r>
            <a:r>
              <a:rPr lang="en-US" dirty="0" smtClean="0"/>
              <a:t>X., 1928</a:t>
            </a:r>
          </a:p>
          <a:p>
            <a:r>
              <a:rPr lang="en-US" dirty="0" smtClean="0">
                <a:hlinkClick r:id="rId8" tooltip="1354"/>
              </a:rPr>
              <a:t>1354</a:t>
            </a:r>
            <a:r>
              <a:rPr lang="en-US" dirty="0" smtClean="0"/>
              <a:t>—</a:t>
            </a:r>
            <a:r>
              <a:rPr lang="en-US" dirty="0" smtClean="0">
                <a:hlinkClick r:id="rId9" tooltip="1355"/>
              </a:rPr>
              <a:t>1355</a:t>
            </a:r>
            <a:r>
              <a:rPr lang="en-US" dirty="0" smtClean="0"/>
              <a:t>, </a:t>
            </a:r>
            <a:r>
              <a:rPr lang="uk-UA" dirty="0" smtClean="0"/>
              <a:t>сатирична поема проти жіноцтва «</a:t>
            </a:r>
            <a:r>
              <a:rPr lang="uk-UA" dirty="0" err="1" smtClean="0"/>
              <a:t>Корбаччо</a:t>
            </a:r>
            <a:r>
              <a:rPr lang="uk-UA" dirty="0" smtClean="0"/>
              <a:t>» </a:t>
            </a:r>
            <a:r>
              <a:rPr lang="uk-UA" i="1" dirty="0" smtClean="0"/>
              <a:t>(«</a:t>
            </a:r>
            <a:r>
              <a:rPr lang="en-US" i="1" dirty="0" smtClean="0"/>
              <a:t>Il </a:t>
            </a:r>
            <a:r>
              <a:rPr lang="en-US" i="1" dirty="0" err="1" smtClean="0"/>
              <a:t>corbaccio</a:t>
            </a:r>
            <a:r>
              <a:rPr lang="en-US" i="1" dirty="0" smtClean="0"/>
              <a:t> </a:t>
            </a:r>
            <a:r>
              <a:rPr lang="uk-UA" i="1" dirty="0" smtClean="0"/>
              <a:t>о </a:t>
            </a:r>
            <a:r>
              <a:rPr lang="en-US" i="1" dirty="0" err="1" smtClean="0"/>
              <a:t>labirinto</a:t>
            </a:r>
            <a:r>
              <a:rPr lang="en-US" i="1" dirty="0" smtClean="0"/>
              <a:t> </a:t>
            </a:r>
            <a:r>
              <a:rPr lang="en-US" i="1" dirty="0" err="1" smtClean="0"/>
              <a:t>d’amore</a:t>
            </a:r>
            <a:r>
              <a:rPr lang="en-US" i="1" dirty="0" smtClean="0"/>
              <a:t>»)</a:t>
            </a:r>
            <a:endParaRPr lang="en-US" dirty="0" smtClean="0"/>
          </a:p>
          <a:p>
            <a:r>
              <a:rPr lang="uk-UA" dirty="0" err="1" smtClean="0"/>
              <a:t>бл</a:t>
            </a:r>
            <a:r>
              <a:rPr lang="uk-UA" dirty="0" smtClean="0"/>
              <a:t>. </a:t>
            </a:r>
            <a:r>
              <a:rPr lang="uk-UA" dirty="0" smtClean="0">
                <a:hlinkClick r:id="rId10" tooltip="1360"/>
              </a:rPr>
              <a:t>1360</a:t>
            </a:r>
            <a:r>
              <a:rPr lang="uk-UA" dirty="0" smtClean="0"/>
              <a:t>, книга «Життя Данте Аліг'єрі» («Малий трактат на хвалу Данте»), </a:t>
            </a:r>
            <a:r>
              <a:rPr lang="uk-UA" i="1" dirty="0" smtClean="0"/>
              <a:t>«</a:t>
            </a:r>
            <a:r>
              <a:rPr lang="en-US" i="1" dirty="0" err="1" smtClean="0"/>
              <a:t>Trattatello</a:t>
            </a:r>
            <a:r>
              <a:rPr lang="en-US" i="1" dirty="0" smtClean="0"/>
              <a:t> in laude </a:t>
            </a:r>
            <a:r>
              <a:rPr lang="en-US" i="1" dirty="0" err="1" smtClean="0"/>
              <a:t>di</a:t>
            </a:r>
            <a:r>
              <a:rPr lang="en-US" i="1" dirty="0" smtClean="0"/>
              <a:t> Dante»</a:t>
            </a:r>
            <a:r>
              <a:rPr lang="en-US" dirty="0" smtClean="0"/>
              <a:t>; </a:t>
            </a:r>
            <a:r>
              <a:rPr lang="uk-UA" dirty="0" smtClean="0"/>
              <a:t>точна назва — «</a:t>
            </a:r>
            <a:r>
              <a:rPr lang="en-US" dirty="0" err="1" smtClean="0"/>
              <a:t>Origine</a:t>
            </a:r>
            <a:r>
              <a:rPr lang="en-US" dirty="0" smtClean="0"/>
              <a:t> vita </a:t>
            </a:r>
            <a:r>
              <a:rPr lang="uk-UA" dirty="0" smtClean="0"/>
              <a:t>е </a:t>
            </a:r>
            <a:r>
              <a:rPr lang="en-US" dirty="0" err="1" smtClean="0"/>
              <a:t>costumi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Dante Alighieri», </a:t>
            </a:r>
            <a:r>
              <a:rPr lang="uk-UA" dirty="0" smtClean="0"/>
              <a:t>перша редакція — </a:t>
            </a:r>
            <a:r>
              <a:rPr lang="uk-UA" dirty="0" smtClean="0">
                <a:hlinkClick r:id="rId11" tooltip="1352"/>
              </a:rPr>
              <a:t>1352</a:t>
            </a:r>
            <a:r>
              <a:rPr lang="uk-UA" dirty="0" smtClean="0"/>
              <a:t>, </a:t>
            </a:r>
            <a:r>
              <a:rPr lang="uk-UA" dirty="0" err="1" smtClean="0"/>
              <a:t>третья</a:t>
            </a:r>
            <a:r>
              <a:rPr lang="uk-UA" dirty="0" smtClean="0"/>
              <a:t> — до </a:t>
            </a:r>
            <a:r>
              <a:rPr lang="uk-UA" dirty="0" smtClean="0">
                <a:hlinkClick r:id="rId12" tooltip="1372"/>
              </a:rPr>
              <a:t>1372</a:t>
            </a:r>
            <a:r>
              <a:rPr lang="uk-UA" dirty="0" smtClean="0"/>
              <a:t>)</a:t>
            </a:r>
          </a:p>
          <a:p>
            <a:r>
              <a:rPr lang="uk-UA" dirty="0" smtClean="0"/>
              <a:t>Цикл лекцій про «Божественну Комедію» (</a:t>
            </a:r>
            <a:r>
              <a:rPr lang="en-US" i="1" dirty="0" err="1" smtClean="0"/>
              <a:t>Argomenti</a:t>
            </a:r>
            <a:r>
              <a:rPr lang="en-US" i="1" dirty="0" smtClean="0"/>
              <a:t> in </a:t>
            </a:r>
            <a:r>
              <a:rPr lang="en-US" i="1" dirty="0" err="1" smtClean="0"/>
              <a:t>terza</a:t>
            </a:r>
            <a:r>
              <a:rPr lang="en-US" i="1" dirty="0" smtClean="0"/>
              <a:t> </a:t>
            </a:r>
            <a:r>
              <a:rPr lang="en-US" i="1" dirty="0" err="1" smtClean="0"/>
              <a:t>rima</a:t>
            </a:r>
            <a:r>
              <a:rPr lang="en-US" i="1" dirty="0" smtClean="0"/>
              <a:t> </a:t>
            </a:r>
            <a:r>
              <a:rPr lang="en-US" i="1" dirty="0" err="1" smtClean="0"/>
              <a:t>alla</a:t>
            </a:r>
            <a:r>
              <a:rPr lang="en-US" i="1" dirty="0" smtClean="0"/>
              <a:t> </a:t>
            </a:r>
            <a:r>
              <a:rPr lang="en-US" i="1" dirty="0" err="1" smtClean="0"/>
              <a:t>Divina</a:t>
            </a:r>
            <a:r>
              <a:rPr lang="en-US" i="1" dirty="0" smtClean="0"/>
              <a:t> Commedia</a:t>
            </a:r>
            <a:r>
              <a:rPr lang="en-US" dirty="0" smtClean="0"/>
              <a:t>), </a:t>
            </a:r>
            <a:r>
              <a:rPr lang="uk-UA" dirty="0" smtClean="0"/>
              <a:t>незавершений</a:t>
            </a:r>
          </a:p>
          <a:p>
            <a:r>
              <a:rPr lang="uk-UA" dirty="0" smtClean="0"/>
              <a:t>Трактат «Про гори, ліси, джерела, озера, ріки, болота й моря» («</a:t>
            </a:r>
            <a:r>
              <a:rPr lang="en-US" dirty="0" smtClean="0"/>
              <a:t>De </a:t>
            </a:r>
            <a:r>
              <a:rPr lang="en-US" dirty="0" err="1" smtClean="0"/>
              <a:t>montibus</a:t>
            </a:r>
            <a:r>
              <a:rPr lang="en-US" dirty="0" smtClean="0"/>
              <a:t>, </a:t>
            </a:r>
            <a:r>
              <a:rPr lang="en-US" dirty="0" err="1" smtClean="0"/>
              <a:t>silvis</a:t>
            </a:r>
            <a:r>
              <a:rPr lang="en-US" dirty="0" smtClean="0"/>
              <a:t>, </a:t>
            </a:r>
            <a:r>
              <a:rPr lang="en-US" dirty="0" err="1" smtClean="0"/>
              <a:t>fontibus</a:t>
            </a:r>
            <a:r>
              <a:rPr lang="en-US" dirty="0" smtClean="0"/>
              <a:t>, </a:t>
            </a:r>
            <a:r>
              <a:rPr lang="en-US" dirty="0" err="1" smtClean="0"/>
              <a:t>lacubus</a:t>
            </a:r>
            <a:r>
              <a:rPr lang="en-US" dirty="0" smtClean="0"/>
              <a:t>, </a:t>
            </a:r>
            <a:r>
              <a:rPr lang="en-US" dirty="0" err="1" smtClean="0"/>
              <a:t>fluminibus</a:t>
            </a:r>
            <a:r>
              <a:rPr lang="en-US" dirty="0" smtClean="0"/>
              <a:t>, </a:t>
            </a:r>
            <a:r>
              <a:rPr lang="en-US" dirty="0" err="1" smtClean="0"/>
              <a:t>stagnis</a:t>
            </a:r>
            <a:r>
              <a:rPr lang="en-US" dirty="0" smtClean="0"/>
              <a:t> </a:t>
            </a:r>
            <a:r>
              <a:rPr lang="en-US" dirty="0" err="1" smtClean="0"/>
              <a:t>seu</a:t>
            </a:r>
            <a:r>
              <a:rPr lang="en-US" dirty="0" smtClean="0"/>
              <a:t> </a:t>
            </a:r>
            <a:r>
              <a:rPr lang="en-US" dirty="0" err="1" smtClean="0"/>
              <a:t>paludibus</a:t>
            </a:r>
            <a:r>
              <a:rPr lang="en-US" dirty="0" smtClean="0"/>
              <a:t> et de </a:t>
            </a:r>
            <a:r>
              <a:rPr lang="en-US" dirty="0" err="1" smtClean="0"/>
              <a:t>nominibus</a:t>
            </a:r>
            <a:r>
              <a:rPr lang="en-US" dirty="0" smtClean="0"/>
              <a:t> </a:t>
            </a:r>
            <a:r>
              <a:rPr lang="en-US" dirty="0" err="1" smtClean="0"/>
              <a:t>maris</a:t>
            </a:r>
            <a:r>
              <a:rPr lang="en-US" dirty="0" smtClean="0"/>
              <a:t>», </a:t>
            </a:r>
            <a:r>
              <a:rPr lang="uk-UA" dirty="0" smtClean="0"/>
              <a:t>початий біля </a:t>
            </a:r>
            <a:r>
              <a:rPr lang="uk-UA" dirty="0" smtClean="0">
                <a:hlinkClick r:id="rId9" tooltip="1355"/>
              </a:rPr>
              <a:t>1355</a:t>
            </a:r>
            <a:r>
              <a:rPr lang="uk-UA" dirty="0" smtClean="0"/>
              <a:t>—</a:t>
            </a:r>
            <a:r>
              <a:rPr lang="uk-UA" u="sng" dirty="0" smtClean="0">
                <a:hlinkClick r:id="rId13" tooltip="1357"/>
              </a:rPr>
              <a:t>1357</a:t>
            </a:r>
            <a:r>
              <a:rPr lang="uk-UA" dirty="0" smtClean="0"/>
              <a:t>), написано латиною</a:t>
            </a:r>
          </a:p>
          <a:p>
            <a:r>
              <a:rPr lang="uk-UA" dirty="0" smtClean="0"/>
              <a:t>«Генеалогія поганських богів» в 15 книгах (</a:t>
            </a:r>
            <a:r>
              <a:rPr lang="en-US" i="1" dirty="0" smtClean="0"/>
              <a:t>De </a:t>
            </a:r>
            <a:r>
              <a:rPr lang="en-US" i="1" dirty="0" err="1" smtClean="0"/>
              <a:t>genealogia</a:t>
            </a:r>
            <a:r>
              <a:rPr lang="en-US" i="1" dirty="0" smtClean="0"/>
              <a:t> </a:t>
            </a:r>
            <a:r>
              <a:rPr lang="en-US" i="1" dirty="0" err="1" smtClean="0"/>
              <a:t>deorum</a:t>
            </a:r>
            <a:r>
              <a:rPr lang="en-US" i="1" dirty="0" smtClean="0"/>
              <a:t> </a:t>
            </a:r>
            <a:r>
              <a:rPr lang="en-US" i="1" dirty="0" err="1" smtClean="0"/>
              <a:t>gentilium</a:t>
            </a:r>
            <a:r>
              <a:rPr lang="en-US" dirty="0" smtClean="0"/>
              <a:t>, </a:t>
            </a:r>
            <a:r>
              <a:rPr lang="uk-UA" dirty="0" smtClean="0"/>
              <a:t>перша редакція біля </a:t>
            </a:r>
            <a:r>
              <a:rPr lang="uk-UA" dirty="0" smtClean="0">
                <a:hlinkClick r:id="rId10" tooltip="1360"/>
              </a:rPr>
              <a:t>1360</a:t>
            </a:r>
            <a:r>
              <a:rPr lang="uk-UA" dirty="0" smtClean="0"/>
              <a:t>), написано латиною</a:t>
            </a:r>
          </a:p>
          <a:p>
            <a:r>
              <a:rPr lang="uk-UA" dirty="0" smtClean="0"/>
              <a:t>«Про нещастя знаменитих людей» (</a:t>
            </a:r>
            <a:r>
              <a:rPr lang="en-US" i="1" dirty="0" smtClean="0"/>
              <a:t>De </a:t>
            </a:r>
            <a:r>
              <a:rPr lang="en-US" i="1" dirty="0" err="1" smtClean="0"/>
              <a:t>casibus</a:t>
            </a:r>
            <a:r>
              <a:rPr lang="en-US" i="1" dirty="0" smtClean="0"/>
              <a:t> </a:t>
            </a:r>
            <a:r>
              <a:rPr lang="en-US" i="1" dirty="0" err="1" smtClean="0"/>
              <a:t>virorum</a:t>
            </a:r>
            <a:r>
              <a:rPr lang="en-US" i="1" dirty="0" smtClean="0"/>
              <a:t> et </a:t>
            </a:r>
            <a:r>
              <a:rPr lang="en-US" i="1" dirty="0" err="1" smtClean="0"/>
              <a:t>feminarum</a:t>
            </a:r>
            <a:r>
              <a:rPr lang="en-US" i="1" dirty="0" smtClean="0"/>
              <a:t> </a:t>
            </a:r>
            <a:r>
              <a:rPr lang="en-US" i="1" dirty="0" err="1" smtClean="0"/>
              <a:t>illustrium</a:t>
            </a:r>
            <a:r>
              <a:rPr lang="en-US" dirty="0" smtClean="0"/>
              <a:t>, </a:t>
            </a:r>
            <a:r>
              <a:rPr lang="uk-UA" dirty="0" smtClean="0"/>
              <a:t>перша редакція біля </a:t>
            </a:r>
            <a:r>
              <a:rPr lang="uk-UA" dirty="0" smtClean="0">
                <a:hlinkClick r:id="rId10" tooltip="1360"/>
              </a:rPr>
              <a:t>1360</a:t>
            </a:r>
            <a:r>
              <a:rPr lang="uk-UA" dirty="0" smtClean="0"/>
              <a:t>), в 9 книгах, написано латиною</a:t>
            </a:r>
          </a:p>
          <a:p>
            <a:r>
              <a:rPr lang="uk-UA" dirty="0" smtClean="0"/>
              <a:t>«Про знаменитих жінок» (</a:t>
            </a:r>
            <a:r>
              <a:rPr lang="en-US" i="1" dirty="0" smtClean="0"/>
              <a:t>De </a:t>
            </a:r>
            <a:r>
              <a:rPr lang="en-US" i="1" dirty="0" err="1" smtClean="0"/>
              <a:t>claris</a:t>
            </a:r>
            <a:r>
              <a:rPr lang="en-US" i="1" dirty="0" smtClean="0"/>
              <a:t> </a:t>
            </a:r>
            <a:r>
              <a:rPr lang="en-US" i="1" dirty="0" err="1" smtClean="0"/>
              <a:t>mulieribus</a:t>
            </a:r>
            <a:r>
              <a:rPr lang="en-US" dirty="0" smtClean="0"/>
              <a:t>, </a:t>
            </a:r>
            <a:r>
              <a:rPr lang="uk-UA" dirty="0" smtClean="0"/>
              <a:t>почато біля </a:t>
            </a:r>
            <a:r>
              <a:rPr lang="uk-UA" dirty="0" smtClean="0">
                <a:hlinkClick r:id="rId14" tooltip="1361"/>
              </a:rPr>
              <a:t>1361</a:t>
            </a:r>
            <a:r>
              <a:rPr lang="uk-UA" dirty="0" smtClean="0"/>
              <a:t>), складається з 106 жіночих біографій</a:t>
            </a:r>
          </a:p>
          <a:p>
            <a:r>
              <a:rPr lang="uk-UA" dirty="0" smtClean="0"/>
              <a:t>Буколічні пісні </a:t>
            </a:r>
            <a:r>
              <a:rPr lang="uk-UA" i="1" dirty="0" smtClean="0"/>
              <a:t>(</a:t>
            </a:r>
            <a:r>
              <a:rPr lang="en-US" i="1" dirty="0" err="1" smtClean="0"/>
              <a:t>Bucolicum</a:t>
            </a:r>
            <a:r>
              <a:rPr lang="en-US" i="1" dirty="0" smtClean="0"/>
              <a:t> </a:t>
            </a:r>
            <a:r>
              <a:rPr lang="en-US" i="1" dirty="0" err="1" smtClean="0"/>
              <a:t>carmen</a:t>
            </a:r>
            <a:r>
              <a:rPr lang="en-US" i="1" dirty="0" smtClean="0"/>
              <a:t>)</a:t>
            </a:r>
            <a:endParaRPr lang="en-US" dirty="0" smtClean="0"/>
          </a:p>
          <a:p>
            <a:r>
              <a:rPr lang="uk-UA" dirty="0" smtClean="0"/>
              <a:t>Сонети</a:t>
            </a:r>
          </a:p>
          <a:p>
            <a:r>
              <a:rPr lang="uk-UA" dirty="0" smtClean="0"/>
              <a:t>Листи</a:t>
            </a:r>
          </a:p>
          <a:p>
            <a:endParaRPr lang="uk-UA" dirty="0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32</TotalTime>
  <Words>484</Words>
  <Application>Microsoft Office PowerPoint</Application>
  <PresentationFormat>Экран (4:3)</PresentationFormat>
  <Paragraphs>46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Яркая</vt:lpstr>
      <vt:lpstr>Джованні Боккаччо</vt:lpstr>
      <vt:lpstr>Біографія</vt:lpstr>
      <vt:lpstr>Слайд 3</vt:lpstr>
      <vt:lpstr>Слайд 4</vt:lpstr>
      <vt:lpstr>Творчість </vt:lpstr>
      <vt:lpstr>Слайд 6</vt:lpstr>
      <vt:lpstr>Слайд 7</vt:lpstr>
      <vt:lpstr>Слайд 8</vt:lpstr>
      <vt:lpstr>Слайд 9</vt:lpstr>
      <vt:lpstr>Слайд 10</vt:lpstr>
      <vt:lpstr>НАД РОБОТОЮ ПРАЦЮВАЛИ: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Джованні Боккаччо</dc:title>
  <dc:creator>Admin</dc:creator>
  <cp:lastModifiedBy>Admin</cp:lastModifiedBy>
  <cp:revision>6</cp:revision>
  <dcterms:created xsi:type="dcterms:W3CDTF">2013-02-20T17:04:37Z</dcterms:created>
  <dcterms:modified xsi:type="dcterms:W3CDTF">2013-02-27T18:14:20Z</dcterms:modified>
</cp:coreProperties>
</file>