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9BA15E-7DD6-40F8-B803-D93DD9E45E45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E5957FC5-5395-4D5D-9193-4564A3AB915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A15E-7DD6-40F8-B803-D93DD9E45E45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7FC5-5395-4D5D-9193-4564A3AB915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A15E-7DD6-40F8-B803-D93DD9E45E45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7FC5-5395-4D5D-9193-4564A3AB915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A15E-7DD6-40F8-B803-D93DD9E45E45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7FC5-5395-4D5D-9193-4564A3AB9154}" type="slidenum">
              <a:rPr lang="uk-UA" smtClean="0"/>
              <a:t>‹#›</a:t>
            </a:fld>
            <a:endParaRPr lang="uk-UA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9BA15E-7DD6-40F8-B803-D93DD9E45E45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7FC5-5395-4D5D-9193-4564A3AB9154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A15E-7DD6-40F8-B803-D93DD9E45E45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7FC5-5395-4D5D-9193-4564A3AB915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A15E-7DD6-40F8-B803-D93DD9E45E45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7FC5-5395-4D5D-9193-4564A3AB9154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9BA15E-7DD6-40F8-B803-D93DD9E45E45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7FC5-5395-4D5D-9193-4564A3AB9154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A15E-7DD6-40F8-B803-D93DD9E45E45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7FC5-5395-4D5D-9193-4564A3AB915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9BA15E-7DD6-40F8-B803-D93DD9E45E45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7FC5-5395-4D5D-9193-4564A3AB915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9BA15E-7DD6-40F8-B803-D93DD9E45E45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7FC5-5395-4D5D-9193-4564A3AB9154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989BA15E-7DD6-40F8-B803-D93DD9E45E45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E5957FC5-5395-4D5D-9193-4564A3AB915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43572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Виконала: </a:t>
            </a:r>
          </a:p>
          <a:p>
            <a:r>
              <a:rPr lang="uk-UA" dirty="0"/>
              <a:t>у</a:t>
            </a:r>
            <a:r>
              <a:rPr lang="uk-UA" dirty="0" smtClean="0"/>
              <a:t>чениця 11 класу</a:t>
            </a:r>
          </a:p>
          <a:p>
            <a:r>
              <a:rPr lang="uk-UA" dirty="0" smtClean="0"/>
              <a:t>Кравченко Оксана</a:t>
            </a:r>
          </a:p>
          <a:p>
            <a:r>
              <a:rPr lang="uk-UA" dirty="0" smtClean="0"/>
              <a:t>Вчитель: </a:t>
            </a:r>
          </a:p>
          <a:p>
            <a:r>
              <a:rPr lang="uk-UA" dirty="0" smtClean="0"/>
              <a:t>Білоус Наталія Леонідівна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Життя та творчість Віктора </a:t>
            </a:r>
            <a:r>
              <a:rPr lang="uk-UA" dirty="0" err="1" smtClean="0"/>
              <a:t>михайловича</a:t>
            </a:r>
            <a:r>
              <a:rPr lang="uk-UA" dirty="0" smtClean="0"/>
              <a:t> </a:t>
            </a:r>
            <a:r>
              <a:rPr lang="uk-UA" dirty="0" err="1" smtClean="0"/>
              <a:t>Васнєцова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906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925" y="960919"/>
            <a:ext cx="88204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Віктор Михайлович </a:t>
            </a:r>
            <a:r>
              <a:rPr lang="uk-UA" dirty="0" err="1" smtClean="0">
                <a:latin typeface="Comic Sans MS" panose="030F0702030302020204" pitchFamily="66" charset="0"/>
              </a:rPr>
              <a:t>Васнєцов</a:t>
            </a:r>
            <a:r>
              <a:rPr lang="uk-UA" dirty="0" smtClean="0">
                <a:latin typeface="Comic Sans MS" panose="030F0702030302020204" pitchFamily="66" charset="0"/>
              </a:rPr>
              <a:t> народився 3 (15) травня 1848 року в селі </a:t>
            </a:r>
            <a:r>
              <a:rPr lang="uk-UA" dirty="0" err="1" smtClean="0">
                <a:latin typeface="Comic Sans MS" panose="030F0702030302020204" pitchFamily="66" charset="0"/>
              </a:rPr>
              <a:t>Лопьял</a:t>
            </a:r>
            <a:r>
              <a:rPr lang="uk-UA" dirty="0" smtClean="0">
                <a:latin typeface="Comic Sans MS" panose="030F0702030302020204" pitchFamily="66" charset="0"/>
              </a:rPr>
              <a:t> під </a:t>
            </a:r>
            <a:r>
              <a:rPr lang="uk-UA" dirty="0" err="1" smtClean="0">
                <a:latin typeface="Comic Sans MS" panose="030F0702030302020204" pitchFamily="66" charset="0"/>
              </a:rPr>
              <a:t>Вяткою</a:t>
            </a:r>
            <a:r>
              <a:rPr lang="uk-UA" dirty="0" smtClean="0">
                <a:latin typeface="Comic Sans MS" panose="030F0702030302020204" pitchFamily="66" charset="0"/>
              </a:rPr>
              <a:t> (нині - у Кіровській області), у родині православного священика. Брат Аполлінарія Михайловича </a:t>
            </a:r>
            <a:r>
              <a:rPr lang="uk-UA" dirty="0" err="1" smtClean="0">
                <a:latin typeface="Comic Sans MS" panose="030F0702030302020204" pitchFamily="66" charset="0"/>
              </a:rPr>
              <a:t>Васнєцова</a:t>
            </a:r>
            <a:r>
              <a:rPr lang="uk-UA" dirty="0" smtClean="0">
                <a:latin typeface="Comic Sans MS" panose="030F0702030302020204" pitchFamily="66" charset="0"/>
              </a:rPr>
              <a:t> (1856-1933). Дитинство художника пройшло в селі </a:t>
            </a:r>
            <a:r>
              <a:rPr lang="uk-UA" dirty="0" err="1" smtClean="0">
                <a:latin typeface="Comic Sans MS" panose="030F0702030302020204" pitchFamily="66" charset="0"/>
              </a:rPr>
              <a:t>Рябове</a:t>
            </a:r>
            <a:r>
              <a:rPr lang="uk-UA" dirty="0" smtClean="0">
                <a:latin typeface="Comic Sans MS" panose="030F0702030302020204" pitchFamily="66" charset="0"/>
              </a:rPr>
              <a:t> </a:t>
            </a:r>
            <a:r>
              <a:rPr lang="uk-UA" dirty="0" err="1" smtClean="0">
                <a:latin typeface="Comic Sans MS" panose="030F0702030302020204" pitchFamily="66" charset="0"/>
              </a:rPr>
              <a:t>Вятської</a:t>
            </a:r>
            <a:r>
              <a:rPr lang="uk-UA" dirty="0" smtClean="0">
                <a:latin typeface="Comic Sans MS" panose="030F0702030302020204" pitchFamily="66" charset="0"/>
              </a:rPr>
              <a:t> губернії.</a:t>
            </a:r>
          </a:p>
          <a:p>
            <a:r>
              <a:rPr lang="uk-UA" i="1" dirty="0" smtClean="0">
                <a:latin typeface="Comic Sans MS" panose="030F0702030302020204" pitchFamily="66" charset="0"/>
              </a:rPr>
              <a:t>"Я жив серед мужиків і баб, - </a:t>
            </a:r>
            <a:r>
              <a:rPr lang="uk-UA" dirty="0" smtClean="0">
                <a:latin typeface="Comic Sans MS" panose="030F0702030302020204" pitchFamily="66" charset="0"/>
              </a:rPr>
              <a:t>писав </a:t>
            </a:r>
            <a:r>
              <a:rPr lang="uk-UA" dirty="0" err="1" smtClean="0">
                <a:latin typeface="Comic Sans MS" panose="030F0702030302020204" pitchFamily="66" charset="0"/>
              </a:rPr>
              <a:t>Васнєцов</a:t>
            </a:r>
            <a:r>
              <a:rPr lang="uk-UA" dirty="0" smtClean="0">
                <a:latin typeface="Comic Sans MS" panose="030F0702030302020204" pitchFamily="66" charset="0"/>
              </a:rPr>
              <a:t> другу Володимиру Васильовичу </a:t>
            </a:r>
            <a:r>
              <a:rPr lang="uk-UA" dirty="0" err="1" smtClean="0">
                <a:latin typeface="Comic Sans MS" panose="030F0702030302020204" pitchFamily="66" charset="0"/>
              </a:rPr>
              <a:t>Стасову</a:t>
            </a:r>
            <a:r>
              <a:rPr lang="uk-UA" dirty="0" smtClean="0">
                <a:latin typeface="Comic Sans MS" panose="030F0702030302020204" pitchFamily="66" charset="0"/>
              </a:rPr>
              <a:t> (1824 - 1906), - </a:t>
            </a:r>
            <a:r>
              <a:rPr lang="uk-UA" i="1" dirty="0" smtClean="0">
                <a:latin typeface="Comic Sans MS" panose="030F0702030302020204" pitchFamily="66" charset="0"/>
              </a:rPr>
              <a:t>і любив їх не "народницькі", а попросту, як своїх друзів і приятелів, слухав їхні пісні й казки, заслухувався, сидячи на печі при світлі й тріску лучини".</a:t>
            </a:r>
          </a:p>
          <a:p>
            <a:r>
              <a:rPr lang="uk-UA" dirty="0" smtClean="0">
                <a:latin typeface="Comic Sans MS" panose="030F0702030302020204" pitchFamily="66" charset="0"/>
              </a:rPr>
              <a:t>З дитячих років чув </a:t>
            </a:r>
            <a:r>
              <a:rPr lang="uk-UA" dirty="0" err="1" smtClean="0">
                <a:latin typeface="Comic Sans MS" panose="030F0702030302020204" pitchFamily="66" charset="0"/>
              </a:rPr>
              <a:t>Васнєцов</a:t>
            </a:r>
            <a:r>
              <a:rPr lang="uk-UA" dirty="0" smtClean="0">
                <a:latin typeface="Comic Sans MS" panose="030F0702030302020204" pitchFamily="66" charset="0"/>
              </a:rPr>
              <a:t> билини й казки про російських богатирів, протяжливі смутні пісні, які на посиденьках при світлі лучин співали жінки. Це вплинуло на формування світогляду майбутнього художника, на розвиток його таланту. Саме у </a:t>
            </a:r>
            <a:r>
              <a:rPr lang="uk-UA" dirty="0" err="1" smtClean="0">
                <a:latin typeface="Comic Sans MS" panose="030F0702030302020204" pitchFamily="66" charset="0"/>
              </a:rPr>
              <a:t>Вятці</a:t>
            </a:r>
            <a:r>
              <a:rPr lang="uk-UA" dirty="0" smtClean="0">
                <a:latin typeface="Comic Sans MS" panose="030F0702030302020204" pitchFamily="66" charset="0"/>
              </a:rPr>
              <a:t> зародилася жагуча прихильність маленького Віктора до мистецтва, до народного епосу.</a:t>
            </a:r>
          </a:p>
          <a:p>
            <a:r>
              <a:rPr lang="uk-UA" dirty="0" smtClean="0">
                <a:latin typeface="Comic Sans MS" panose="030F0702030302020204" pitchFamily="66" charset="0"/>
              </a:rPr>
              <a:t>Хлопчик рано почав малювати, але був відданий в 1858 році у </a:t>
            </a:r>
            <a:r>
              <a:rPr lang="uk-UA" dirty="0" err="1" smtClean="0">
                <a:latin typeface="Comic Sans MS" panose="030F0702030302020204" pitchFamily="66" charset="0"/>
              </a:rPr>
              <a:t>Вятське</a:t>
            </a:r>
            <a:r>
              <a:rPr lang="uk-UA" dirty="0" smtClean="0">
                <a:latin typeface="Comic Sans MS" panose="030F0702030302020204" pitchFamily="66" charset="0"/>
              </a:rPr>
              <a:t> духовне училище. В 1862 році його перевели у </a:t>
            </a:r>
            <a:r>
              <a:rPr lang="uk-UA" dirty="0" err="1" smtClean="0">
                <a:latin typeface="Comic Sans MS" panose="030F0702030302020204" pitchFamily="66" charset="0"/>
              </a:rPr>
              <a:t>Вятську</a:t>
            </a:r>
            <a:r>
              <a:rPr lang="uk-UA" dirty="0" smtClean="0">
                <a:latin typeface="Comic Sans MS" panose="030F0702030302020204" pitchFamily="66" charset="0"/>
              </a:rPr>
              <a:t> духовну семінарію. Використовуючи в семінарії кожну вільну хвилину, </a:t>
            </a:r>
            <a:r>
              <a:rPr lang="uk-UA" dirty="0" err="1" smtClean="0">
                <a:latin typeface="Comic Sans MS" panose="030F0702030302020204" pitchFamily="66" charset="0"/>
              </a:rPr>
              <a:t>Васнєцов</a:t>
            </a:r>
            <a:r>
              <a:rPr lang="uk-UA" dirty="0" smtClean="0">
                <a:latin typeface="Comic Sans MS" panose="030F0702030302020204" pitchFamily="66" charset="0"/>
              </a:rPr>
              <a:t> із захопленням малював, і ця пристрасть незабаром стала для нього не тільки радістю й відпочинком, але й головною метою в житті. Уже тоді Віктор із задоволенням допомагав художнику </a:t>
            </a:r>
            <a:r>
              <a:rPr lang="uk-UA" dirty="0" err="1" smtClean="0">
                <a:latin typeface="Comic Sans MS" panose="030F0702030302020204" pitchFamily="66" charset="0"/>
              </a:rPr>
              <a:t>Андріоллі</a:t>
            </a:r>
            <a:r>
              <a:rPr lang="uk-UA" dirty="0" smtClean="0">
                <a:latin typeface="Comic Sans MS" panose="030F0702030302020204" pitchFamily="66" charset="0"/>
              </a:rPr>
              <a:t> розписувати </a:t>
            </a:r>
            <a:r>
              <a:rPr lang="uk-UA" dirty="0" err="1" smtClean="0">
                <a:latin typeface="Comic Sans MS" panose="030F0702030302020204" pitchFamily="66" charset="0"/>
              </a:rPr>
              <a:t>Вятський</a:t>
            </a:r>
            <a:r>
              <a:rPr lang="uk-UA" dirty="0" smtClean="0">
                <a:latin typeface="Comic Sans MS" panose="030F0702030302020204" pitchFamily="66" charset="0"/>
              </a:rPr>
              <a:t> собор.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Віктор Васнєц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00" y="117924"/>
            <a:ext cx="4866051" cy="623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2570" y="332656"/>
            <a:ext cx="4033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uk-UA" sz="2800" b="1" i="0" dirty="0" smtClean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Тяга до малювання</a:t>
            </a:r>
            <a:endParaRPr lang="uk-UA" sz="2800" b="1" i="0" dirty="0">
              <a:solidFill>
                <a:srgbClr val="222222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6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1" y="728305"/>
            <a:ext cx="91450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omic Sans MS" panose="030F0702030302020204" pitchFamily="66" charset="0"/>
              </a:rPr>
              <a:t>Віктор </a:t>
            </a:r>
            <a:r>
              <a:rPr lang="uk-UA" sz="2400" dirty="0" err="1" smtClean="0">
                <a:latin typeface="Comic Sans MS" panose="030F0702030302020204" pitchFamily="66" charset="0"/>
              </a:rPr>
              <a:t>Васнєцов</a:t>
            </a:r>
            <a:r>
              <a:rPr lang="uk-UA" sz="2400" dirty="0" smtClean="0">
                <a:latin typeface="Comic Sans MS" panose="030F0702030302020204" pitchFamily="66" charset="0"/>
              </a:rPr>
              <a:t> не став священиком, як мріяв батько. На останньому курсі семінарії в 1867 році юнак пішов із передостаннього філософського класу й вирішив, що виїде з </a:t>
            </a:r>
            <a:r>
              <a:rPr lang="uk-UA" sz="2400" dirty="0" err="1" smtClean="0">
                <a:latin typeface="Comic Sans MS" panose="030F0702030302020204" pitchFamily="66" charset="0"/>
              </a:rPr>
              <a:t>Вятки</a:t>
            </a:r>
            <a:r>
              <a:rPr lang="uk-UA" sz="2400" dirty="0" smtClean="0">
                <a:latin typeface="Comic Sans MS" panose="030F0702030302020204" pitchFamily="66" charset="0"/>
              </a:rPr>
              <a:t> в Петербург і поступить в Академію мистецтв. У тому ж році він написав перші жанрові картинки маслом "Молочарка" і "Жниця". Розігравши роботи в лотереї, на отримані за них 60 рублів із дозволу батька відправився в Петербург вступати в Академію мистецтв. В 1867-1868 роках займався в малювальній школі Івана Миколайовича </a:t>
            </a:r>
            <a:r>
              <a:rPr lang="uk-UA" sz="2400" dirty="0" err="1" smtClean="0">
                <a:latin typeface="Comic Sans MS" panose="030F0702030302020204" pitchFamily="66" charset="0"/>
              </a:rPr>
              <a:t>Крамського</a:t>
            </a:r>
            <a:r>
              <a:rPr lang="uk-UA" sz="2400" dirty="0" smtClean="0">
                <a:latin typeface="Comic Sans MS" panose="030F0702030302020204" pitchFamily="66" charset="0"/>
              </a:rPr>
              <a:t> (1837-1887), освоїв літографську справу. Змушений заробляти гроші на життя, </a:t>
            </a:r>
            <a:r>
              <a:rPr lang="uk-UA" sz="2400" dirty="0" err="1" smtClean="0">
                <a:latin typeface="Comic Sans MS" panose="030F0702030302020204" pitchFamily="66" charset="0"/>
              </a:rPr>
              <a:t>Васнєцов</a:t>
            </a:r>
            <a:r>
              <a:rPr lang="uk-UA" sz="2400" dirty="0" smtClean="0">
                <a:latin typeface="Comic Sans MS" panose="030F0702030302020204" pitchFamily="66" charset="0"/>
              </a:rPr>
              <a:t> давав приватні уроки, ілюстрував різні видання. В академії писав численні жанрові сцени й робив замальовки міських типів. Боротьба з нестатком, турбота про сімейство після смерті батьків не дозволяли йому вчитися систематично, що довгий час заважало художнику в його творчості.</a:t>
            </a:r>
            <a:endParaRPr lang="uk-UA" sz="24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69476"/>
            <a:ext cx="3680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Bookman Old Style" panose="02050604050505020204" pitchFamily="18" charset="0"/>
              </a:rPr>
              <a:t>Перші роботи</a:t>
            </a:r>
            <a:endParaRPr lang="uk-UA" sz="36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6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376" y="715467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Comic Sans MS" panose="030F0702030302020204" pitchFamily="66" charset="0"/>
              </a:rPr>
              <a:t>Молодий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Віктор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Васнєцов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цілком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додержувався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традицій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передвижницького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побутописання</a:t>
            </a:r>
            <a:r>
              <a:rPr lang="ru-RU" sz="1600" dirty="0" smtClean="0">
                <a:latin typeface="Comic Sans MS" panose="030F0702030302020204" pitchFamily="66" charset="0"/>
              </a:rPr>
              <a:t>. </a:t>
            </a:r>
            <a:r>
              <a:rPr lang="ru-RU" sz="1600" dirty="0" err="1" smtClean="0">
                <a:latin typeface="Comic Sans MS" panose="030F0702030302020204" pitchFamily="66" charset="0"/>
              </a:rPr>
              <a:t>Виставляти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свої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роботи</a:t>
            </a:r>
            <a:r>
              <a:rPr lang="ru-RU" sz="1600" dirty="0" smtClean="0">
                <a:latin typeface="Comic Sans MS" panose="030F0702030302020204" pitchFamily="66" charset="0"/>
              </a:rPr>
              <a:t> почав з 1869 року, </a:t>
            </a:r>
            <a:r>
              <a:rPr lang="ru-RU" sz="1600" dirty="0" err="1" smtClean="0">
                <a:latin typeface="Comic Sans MS" panose="030F0702030302020204" pitchFamily="66" charset="0"/>
              </a:rPr>
              <a:t>спочатку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беручи</a:t>
            </a:r>
            <a:r>
              <a:rPr lang="ru-RU" sz="1600" dirty="0" smtClean="0">
                <a:latin typeface="Comic Sans MS" panose="030F0702030302020204" pitchFamily="66" charset="0"/>
              </a:rPr>
              <a:t> участь в </a:t>
            </a:r>
            <a:r>
              <a:rPr lang="ru-RU" sz="1600" dirty="0" err="1" smtClean="0">
                <a:latin typeface="Comic Sans MS" panose="030F0702030302020204" pitchFamily="66" charset="0"/>
              </a:rPr>
              <a:t>експозиціях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Академії</a:t>
            </a:r>
            <a:r>
              <a:rPr lang="ru-RU" sz="1600" dirty="0" smtClean="0">
                <a:latin typeface="Comic Sans MS" panose="030F0702030302020204" pitchFamily="66" charset="0"/>
              </a:rPr>
              <a:t>, </a:t>
            </a:r>
            <a:r>
              <a:rPr lang="ru-RU" sz="1600" dirty="0" err="1" smtClean="0">
                <a:latin typeface="Comic Sans MS" panose="030F0702030302020204" pitchFamily="66" charset="0"/>
              </a:rPr>
              <a:t>потім</a:t>
            </a:r>
            <a:r>
              <a:rPr lang="ru-RU" sz="1600" dirty="0" smtClean="0">
                <a:latin typeface="Comic Sans MS" panose="030F0702030302020204" pitchFamily="66" charset="0"/>
              </a:rPr>
              <a:t> – у </a:t>
            </a:r>
            <a:r>
              <a:rPr lang="ru-RU" sz="1600" dirty="0" err="1" smtClean="0">
                <a:latin typeface="Comic Sans MS" panose="030F0702030302020204" pitchFamily="66" charset="0"/>
              </a:rPr>
              <a:t>виставках</a:t>
            </a:r>
            <a:r>
              <a:rPr lang="ru-RU" sz="1600" dirty="0" smtClean="0">
                <a:latin typeface="Comic Sans MS" panose="030F0702030302020204" pitchFamily="66" charset="0"/>
              </a:rPr>
              <a:t> "</a:t>
            </a:r>
            <a:r>
              <a:rPr lang="ru-RU" sz="1600" dirty="0" err="1" smtClean="0">
                <a:latin typeface="Comic Sans MS" panose="030F0702030302020204" pitchFamily="66" charset="0"/>
              </a:rPr>
              <a:t>Товариства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передвижників</a:t>
            </a:r>
            <a:r>
              <a:rPr lang="ru-RU" sz="1600" dirty="0" smtClean="0">
                <a:latin typeface="Comic Sans MS" panose="030F0702030302020204" pitchFamily="66" charset="0"/>
              </a:rPr>
              <a:t>". В 1873 </a:t>
            </a:r>
            <a:r>
              <a:rPr lang="ru-RU" sz="1600" dirty="0" err="1" smtClean="0">
                <a:latin typeface="Comic Sans MS" panose="030F0702030302020204" pitchFamily="66" charset="0"/>
              </a:rPr>
              <a:t>році</a:t>
            </a:r>
            <a:r>
              <a:rPr lang="ru-RU" sz="1600" dirty="0" smtClean="0">
                <a:latin typeface="Comic Sans MS" panose="030F0702030302020204" pitchFamily="66" charset="0"/>
              </a:rPr>
              <a:t> роботу </a:t>
            </a:r>
            <a:r>
              <a:rPr lang="ru-RU" sz="1600" dirty="0" err="1" smtClean="0">
                <a:latin typeface="Comic Sans MS" panose="030F0702030302020204" pitchFamily="66" charset="0"/>
              </a:rPr>
              <a:t>Васнєцова</a:t>
            </a:r>
            <a:r>
              <a:rPr lang="ru-RU" sz="1600" dirty="0" smtClean="0">
                <a:latin typeface="Comic Sans MS" panose="030F0702030302020204" pitchFamily="66" charset="0"/>
              </a:rPr>
              <a:t> "</a:t>
            </a:r>
            <a:r>
              <a:rPr lang="ru-RU" sz="1600" dirty="0" err="1" smtClean="0">
                <a:latin typeface="Comic Sans MS" panose="030F0702030302020204" pitchFamily="66" charset="0"/>
              </a:rPr>
              <a:t>Робітники</a:t>
            </a:r>
            <a:r>
              <a:rPr lang="ru-RU" sz="1600" dirty="0" smtClean="0">
                <a:latin typeface="Comic Sans MS" panose="030F0702030302020204" pitchFamily="66" charset="0"/>
              </a:rPr>
              <a:t> з тачками" </a:t>
            </a:r>
            <a:r>
              <a:rPr lang="ru-RU" sz="1600" dirty="0" err="1" smtClean="0">
                <a:latin typeface="Comic Sans MS" panose="030F0702030302020204" pitchFamily="66" charset="0"/>
              </a:rPr>
              <a:t>придбав</a:t>
            </a:r>
            <a:r>
              <a:rPr lang="ru-RU" sz="1600" dirty="0" smtClean="0">
                <a:latin typeface="Comic Sans MS" panose="030F0702030302020204" pitchFamily="66" charset="0"/>
              </a:rPr>
              <a:t> Третьяков </a:t>
            </a:r>
            <a:r>
              <a:rPr lang="ru-RU" sz="1600" dirty="0" err="1" smtClean="0">
                <a:latin typeface="Comic Sans MS" panose="030F0702030302020204" pitchFamily="66" charset="0"/>
              </a:rPr>
              <a:t>Павло</a:t>
            </a:r>
            <a:r>
              <a:rPr lang="ru-RU" sz="1600" dirty="0" smtClean="0">
                <a:latin typeface="Comic Sans MS" panose="030F0702030302020204" pitchFamily="66" charset="0"/>
              </a:rPr>
              <a:t> Михайлович (1832-1898) - </a:t>
            </a:r>
            <a:r>
              <a:rPr lang="ru-RU" sz="1600" dirty="0" err="1" smtClean="0">
                <a:latin typeface="Comic Sans MS" panose="030F0702030302020204" pitchFamily="66" charset="0"/>
              </a:rPr>
              <a:t>відомий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московський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збирач</a:t>
            </a:r>
            <a:r>
              <a:rPr lang="ru-RU" sz="1600" dirty="0" smtClean="0">
                <a:latin typeface="Comic Sans MS" panose="030F0702030302020204" pitchFamily="66" charset="0"/>
              </a:rPr>
              <a:t> картин. </a:t>
            </a:r>
            <a:r>
              <a:rPr lang="ru-RU" sz="1600" dirty="0" err="1" smtClean="0">
                <a:latin typeface="Comic Sans MS" panose="030F0702030302020204" pitchFamily="66" charset="0"/>
              </a:rPr>
              <a:t>Жанрові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картини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Віктора</a:t>
            </a:r>
            <a:r>
              <a:rPr lang="ru-RU" sz="1600" dirty="0" smtClean="0">
                <a:latin typeface="Comic Sans MS" panose="030F0702030302020204" pitchFamily="66" charset="0"/>
              </a:rPr>
              <a:t> Михайловича "</a:t>
            </a:r>
            <a:r>
              <a:rPr lang="ru-RU" sz="1600" dirty="0" err="1" smtClean="0">
                <a:latin typeface="Comic Sans MS" panose="030F0702030302020204" pitchFamily="66" charset="0"/>
              </a:rPr>
              <a:t>Із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квартири</a:t>
            </a:r>
            <a:r>
              <a:rPr lang="ru-RU" sz="1600" dirty="0" smtClean="0">
                <a:latin typeface="Comic Sans MS" panose="030F0702030302020204" pitchFamily="66" charset="0"/>
              </a:rPr>
              <a:t> на квартиру", "Преферанс« </a:t>
            </a:r>
            <a:r>
              <a:rPr lang="ru-RU" sz="1600" dirty="0" err="1" smtClean="0">
                <a:latin typeface="Comic Sans MS" panose="030F0702030302020204" pitchFamily="66" charset="0"/>
              </a:rPr>
              <a:t>були</a:t>
            </a:r>
            <a:r>
              <a:rPr lang="ru-RU" sz="1600" dirty="0" smtClean="0">
                <a:latin typeface="Comic Sans MS" panose="030F0702030302020204" pitchFamily="66" charset="0"/>
              </a:rPr>
              <a:t> тепло </a:t>
            </a:r>
            <a:r>
              <a:rPr lang="ru-RU" sz="1600" dirty="0" err="1" smtClean="0">
                <a:latin typeface="Comic Sans MS" panose="030F0702030302020204" pitchFamily="66" charset="0"/>
              </a:rPr>
              <a:t>зустрінуті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публікою</a:t>
            </a:r>
            <a:r>
              <a:rPr lang="ru-RU" sz="1600" dirty="0" smtClean="0">
                <a:latin typeface="Comic Sans MS" panose="030F0702030302020204" pitchFamily="66" charset="0"/>
              </a:rPr>
              <a:t>. </a:t>
            </a:r>
            <a:r>
              <a:rPr lang="ru-RU" sz="1600" dirty="0" err="1" smtClean="0">
                <a:latin typeface="Comic Sans MS" panose="030F0702030302020204" pitchFamily="66" charset="0"/>
              </a:rPr>
              <a:t>Особливий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успіх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випав</a:t>
            </a:r>
            <a:r>
              <a:rPr lang="ru-RU" sz="1600" dirty="0" smtClean="0">
                <a:latin typeface="Comic Sans MS" panose="030F0702030302020204" pitchFamily="66" charset="0"/>
              </a:rPr>
              <a:t> на долю </a:t>
            </a:r>
            <a:r>
              <a:rPr lang="ru-RU" sz="1600" dirty="0" err="1" smtClean="0">
                <a:latin typeface="Comic Sans MS" panose="030F0702030302020204" pitchFamily="66" charset="0"/>
              </a:rPr>
              <a:t>картини</a:t>
            </a:r>
            <a:r>
              <a:rPr lang="ru-RU" sz="1600" dirty="0" smtClean="0">
                <a:latin typeface="Comic Sans MS" panose="030F0702030302020204" pitchFamily="66" charset="0"/>
              </a:rPr>
              <a:t> "</a:t>
            </a:r>
            <a:r>
              <a:rPr lang="ru-RU" sz="1600" dirty="0" err="1" smtClean="0">
                <a:latin typeface="Comic Sans MS" panose="030F0702030302020204" pitchFamily="66" charset="0"/>
              </a:rPr>
              <a:t>Із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квартири</a:t>
            </a:r>
            <a:r>
              <a:rPr lang="ru-RU" sz="1600" dirty="0" smtClean="0">
                <a:latin typeface="Comic Sans MS" panose="030F0702030302020204" pitchFamily="66" charset="0"/>
              </a:rPr>
              <a:t> на квартиру", над </a:t>
            </a:r>
            <a:r>
              <a:rPr lang="ru-RU" sz="1600" dirty="0" err="1" smtClean="0">
                <a:latin typeface="Comic Sans MS" panose="030F0702030302020204" pitchFamily="66" charset="0"/>
              </a:rPr>
              <a:t>якою</a:t>
            </a:r>
            <a:r>
              <a:rPr lang="ru-RU" sz="1600" dirty="0" smtClean="0">
                <a:latin typeface="Comic Sans MS" panose="030F0702030302020204" pitchFamily="66" charset="0"/>
              </a:rPr>
              <a:t> художник </a:t>
            </a:r>
            <a:r>
              <a:rPr lang="ru-RU" sz="1600" dirty="0" err="1" smtClean="0">
                <a:latin typeface="Comic Sans MS" panose="030F0702030302020204" pitchFamily="66" charset="0"/>
              </a:rPr>
              <a:t>працював</a:t>
            </a:r>
            <a:r>
              <a:rPr lang="ru-RU" sz="1600" dirty="0" smtClean="0">
                <a:latin typeface="Comic Sans MS" panose="030F0702030302020204" pitchFamily="66" charset="0"/>
              </a:rPr>
              <a:t> з 1875 року. Доля </a:t>
            </a:r>
            <a:r>
              <a:rPr lang="ru-RU" sz="1600" dirty="0" err="1" smtClean="0">
                <a:latin typeface="Comic Sans MS" panose="030F0702030302020204" pitchFamily="66" charset="0"/>
              </a:rPr>
              <a:t>бідних</a:t>
            </a:r>
            <a:r>
              <a:rPr lang="ru-RU" sz="1600" dirty="0" smtClean="0">
                <a:latin typeface="Comic Sans MS" panose="030F0702030302020204" pitchFamily="66" charset="0"/>
              </a:rPr>
              <a:t>, </a:t>
            </a:r>
            <a:r>
              <a:rPr lang="ru-RU" sz="1600" dirty="0" err="1" smtClean="0">
                <a:latin typeface="Comic Sans MS" panose="030F0702030302020204" pitchFamily="66" charset="0"/>
              </a:rPr>
              <a:t>самотніх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старих</a:t>
            </a:r>
            <a:r>
              <a:rPr lang="ru-RU" sz="1600" dirty="0" smtClean="0">
                <a:latin typeface="Comic Sans MS" panose="030F0702030302020204" pitchFamily="66" charset="0"/>
              </a:rPr>
              <a:t>, </a:t>
            </a:r>
            <a:r>
              <a:rPr lang="ru-RU" sz="1600" dirty="0" err="1" smtClean="0">
                <a:latin typeface="Comic Sans MS" panose="030F0702030302020204" pitchFamily="66" charset="0"/>
              </a:rPr>
              <a:t>викинутих</a:t>
            </a:r>
            <a:r>
              <a:rPr lang="ru-RU" sz="1600" dirty="0" smtClean="0">
                <a:latin typeface="Comic Sans MS" panose="030F0702030302020204" pitchFamily="66" charset="0"/>
              </a:rPr>
              <a:t> на </a:t>
            </a:r>
            <a:r>
              <a:rPr lang="ru-RU" sz="1600" dirty="0" err="1" smtClean="0">
                <a:latin typeface="Comic Sans MS" panose="030F0702030302020204" pitchFamily="66" charset="0"/>
              </a:rPr>
              <a:t>вулицю</a:t>
            </a:r>
            <a:r>
              <a:rPr lang="ru-RU" sz="1600" dirty="0" smtClean="0">
                <a:latin typeface="Comic Sans MS" panose="030F0702030302020204" pitchFamily="66" charset="0"/>
              </a:rPr>
              <a:t> в </a:t>
            </a:r>
            <a:r>
              <a:rPr lang="ru-RU" sz="1600" dirty="0" err="1" smtClean="0">
                <a:latin typeface="Comic Sans MS" panose="030F0702030302020204" pitchFamily="66" charset="0"/>
              </a:rPr>
              <a:t>холодний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морозний</a:t>
            </a:r>
            <a:r>
              <a:rPr lang="ru-RU" sz="1600" dirty="0" smtClean="0">
                <a:latin typeface="Comic Sans MS" panose="030F0702030302020204" pitchFamily="66" charset="0"/>
              </a:rPr>
              <a:t> день, </a:t>
            </a:r>
            <a:r>
              <a:rPr lang="ru-RU" sz="1600" dirty="0" err="1" smtClean="0">
                <a:latin typeface="Comic Sans MS" panose="030F0702030302020204" pitchFamily="66" charset="0"/>
              </a:rPr>
              <a:t>змушених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шукати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притулок</a:t>
            </a:r>
            <a:r>
              <a:rPr lang="ru-RU" sz="1600" dirty="0" smtClean="0">
                <a:latin typeface="Comic Sans MS" panose="030F0702030302020204" pitchFamily="66" charset="0"/>
              </a:rPr>
              <a:t>, </a:t>
            </a:r>
            <a:r>
              <a:rPr lang="ru-RU" sz="1600" dirty="0" err="1" smtClean="0">
                <a:latin typeface="Comic Sans MS" panose="030F0702030302020204" pitchFamily="66" charset="0"/>
              </a:rPr>
              <a:t>схвилювала</a:t>
            </a:r>
            <a:r>
              <a:rPr lang="ru-RU" sz="1600" dirty="0" smtClean="0">
                <a:latin typeface="Comic Sans MS" panose="030F0702030302020204" pitchFamily="66" charset="0"/>
              </a:rPr>
              <a:t> художника. </a:t>
            </a:r>
            <a:r>
              <a:rPr lang="ru-RU" sz="1600" dirty="0" err="1" smtClean="0">
                <a:latin typeface="Comic Sans MS" panose="030F0702030302020204" pitchFamily="66" charset="0"/>
              </a:rPr>
              <a:t>Глибоким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сумом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віє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від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картини</a:t>
            </a:r>
            <a:r>
              <a:rPr lang="ru-RU" sz="1600" dirty="0" smtClean="0">
                <a:latin typeface="Comic Sans MS" panose="030F0702030302020204" pitchFamily="66" charset="0"/>
              </a:rPr>
              <a:t>, яка </a:t>
            </a:r>
            <a:r>
              <a:rPr lang="ru-RU" sz="1600" dirty="0" err="1" smtClean="0">
                <a:latin typeface="Comic Sans MS" panose="030F0702030302020204" pitchFamily="66" charset="0"/>
              </a:rPr>
              <a:t>показує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безпритульну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старість</a:t>
            </a:r>
            <a:r>
              <a:rPr lang="ru-RU" sz="1600" dirty="0" smtClean="0">
                <a:latin typeface="Comic Sans MS" panose="030F0702030302020204" pitchFamily="66" charset="0"/>
              </a:rPr>
              <a:t>, </a:t>
            </a:r>
            <a:r>
              <a:rPr lang="ru-RU" sz="1600" dirty="0" err="1" smtClean="0">
                <a:latin typeface="Comic Sans MS" panose="030F0702030302020204" pitchFamily="66" charset="0"/>
              </a:rPr>
              <a:t>трагедію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нікому</a:t>
            </a:r>
            <a:r>
              <a:rPr lang="ru-RU" sz="1600" dirty="0" smtClean="0">
                <a:latin typeface="Comic Sans MS" panose="030F0702030302020204" pitchFamily="66" charset="0"/>
              </a:rPr>
              <a:t> не </a:t>
            </a:r>
            <a:r>
              <a:rPr lang="ru-RU" sz="1600" dirty="0" err="1" smtClean="0">
                <a:latin typeface="Comic Sans MS" panose="030F0702030302020204" pitchFamily="66" charset="0"/>
              </a:rPr>
              <a:t>потрібних</a:t>
            </a:r>
            <a:r>
              <a:rPr lang="ru-RU" sz="1600" dirty="0" smtClean="0">
                <a:latin typeface="Comic Sans MS" panose="030F0702030302020204" pitchFamily="66" charset="0"/>
              </a:rPr>
              <a:t> людей. До картин </a:t>
            </a:r>
            <a:r>
              <a:rPr lang="ru-RU" sz="1600" dirty="0" err="1" smtClean="0">
                <a:latin typeface="Comic Sans MS" panose="030F0702030302020204" pitchFamily="66" charset="0"/>
              </a:rPr>
              <a:t>побутового</a:t>
            </a:r>
            <a:r>
              <a:rPr lang="ru-RU" sz="1600" dirty="0" smtClean="0">
                <a:latin typeface="Comic Sans MS" panose="030F0702030302020204" pitchFamily="66" charset="0"/>
              </a:rPr>
              <a:t> характеру належать </a:t>
            </a:r>
            <a:r>
              <a:rPr lang="ru-RU" sz="1600" dirty="0" err="1" smtClean="0">
                <a:latin typeface="Comic Sans MS" panose="030F0702030302020204" pitchFamily="66" charset="0"/>
              </a:rPr>
              <a:t>також</a:t>
            </a:r>
            <a:r>
              <a:rPr lang="ru-RU" sz="1600" dirty="0" smtClean="0">
                <a:latin typeface="Comic Sans MS" panose="030F0702030302020204" pitchFamily="66" charset="0"/>
              </a:rPr>
              <a:t> "</a:t>
            </a:r>
            <a:r>
              <a:rPr lang="ru-RU" sz="1600" dirty="0" err="1" smtClean="0">
                <a:latin typeface="Comic Sans MS" panose="030F0702030302020204" pitchFamily="66" charset="0"/>
              </a:rPr>
              <a:t>Військова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телеграма</a:t>
            </a:r>
            <a:r>
              <a:rPr lang="ru-RU" sz="1600" dirty="0" smtClean="0">
                <a:latin typeface="Comic Sans MS" panose="030F0702030302020204" pitchFamily="66" charset="0"/>
              </a:rPr>
              <a:t>" (1878, </a:t>
            </a:r>
            <a:r>
              <a:rPr lang="ru-RU" sz="1600" dirty="0" err="1" smtClean="0">
                <a:latin typeface="Comic Sans MS" panose="030F0702030302020204" pitchFamily="66" charset="0"/>
              </a:rPr>
              <a:t>Третьяковська</a:t>
            </a:r>
            <a:r>
              <a:rPr lang="ru-RU" sz="1600" dirty="0" smtClean="0">
                <a:latin typeface="Comic Sans MS" panose="030F0702030302020204" pitchFamily="66" charset="0"/>
              </a:rPr>
              <a:t> галерея, Москва), "</a:t>
            </a:r>
            <a:r>
              <a:rPr lang="ru-RU" sz="1600" dirty="0" err="1" smtClean="0">
                <a:latin typeface="Comic Sans MS" panose="030F0702030302020204" pitchFamily="66" charset="0"/>
              </a:rPr>
              <a:t>Книжкова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крамничка</a:t>
            </a:r>
            <a:r>
              <a:rPr lang="ru-RU" sz="1600" dirty="0" smtClean="0">
                <a:latin typeface="Comic Sans MS" panose="030F0702030302020204" pitchFamily="66" charset="0"/>
              </a:rPr>
              <a:t>" (1876, там же).</a:t>
            </a:r>
          </a:p>
          <a:p>
            <a:r>
              <a:rPr lang="ru-RU" sz="1600" dirty="0" smtClean="0">
                <a:latin typeface="Comic Sans MS" panose="030F0702030302020204" pitchFamily="66" charset="0"/>
              </a:rPr>
              <a:t>В 1876 </a:t>
            </a:r>
            <a:r>
              <a:rPr lang="ru-RU" sz="1600" dirty="0" err="1" smtClean="0">
                <a:latin typeface="Comic Sans MS" panose="030F0702030302020204" pitchFamily="66" charset="0"/>
              </a:rPr>
              <a:t>році</a:t>
            </a:r>
            <a:r>
              <a:rPr lang="ru-RU" sz="1600" dirty="0" smtClean="0">
                <a:latin typeface="Comic Sans MS" panose="030F0702030302020204" pitchFamily="66" charset="0"/>
              </a:rPr>
              <a:t> художник </a:t>
            </a:r>
            <a:r>
              <a:rPr lang="ru-RU" sz="1600" dirty="0" err="1" smtClean="0">
                <a:latin typeface="Comic Sans MS" panose="030F0702030302020204" pitchFamily="66" charset="0"/>
              </a:rPr>
              <a:t>поїхав</a:t>
            </a:r>
            <a:r>
              <a:rPr lang="ru-RU" sz="1600" dirty="0" smtClean="0">
                <a:latin typeface="Comic Sans MS" panose="030F0702030302020204" pitchFamily="66" charset="0"/>
              </a:rPr>
              <a:t> у </a:t>
            </a:r>
            <a:r>
              <a:rPr lang="ru-RU" sz="1600" dirty="0" err="1" smtClean="0">
                <a:latin typeface="Comic Sans MS" panose="030F0702030302020204" pitchFamily="66" charset="0"/>
              </a:rPr>
              <a:t>Францію</a:t>
            </a:r>
            <a:r>
              <a:rPr lang="ru-RU" sz="1600" dirty="0" smtClean="0">
                <a:latin typeface="Comic Sans MS" panose="030F0702030302020204" pitchFamily="66" charset="0"/>
              </a:rPr>
              <a:t>, де </a:t>
            </a:r>
            <a:r>
              <a:rPr lang="ru-RU" sz="1600" dirty="0" err="1" smtClean="0">
                <a:latin typeface="Comic Sans MS" panose="030F0702030302020204" pitchFamily="66" charset="0"/>
              </a:rPr>
              <a:t>біля</a:t>
            </a:r>
            <a:r>
              <a:rPr lang="ru-RU" sz="1600" dirty="0" smtClean="0">
                <a:latin typeface="Comic Sans MS" panose="030F0702030302020204" pitchFamily="66" charset="0"/>
              </a:rPr>
              <a:t> року </a:t>
            </a:r>
            <a:r>
              <a:rPr lang="ru-RU" sz="1600" dirty="0" err="1" smtClean="0">
                <a:latin typeface="Comic Sans MS" panose="030F0702030302020204" pitchFamily="66" charset="0"/>
              </a:rPr>
              <a:t>працював</a:t>
            </a:r>
            <a:r>
              <a:rPr lang="ru-RU" sz="1600" dirty="0" smtClean="0">
                <a:latin typeface="Comic Sans MS" panose="030F0702030302020204" pitchFamily="66" charset="0"/>
              </a:rPr>
              <a:t> у </a:t>
            </a:r>
            <a:r>
              <a:rPr lang="ru-RU" sz="1600" dirty="0" err="1" smtClean="0">
                <a:latin typeface="Comic Sans MS" panose="030F0702030302020204" pitchFamily="66" charset="0"/>
              </a:rPr>
              <a:t>колонії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російських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художників</a:t>
            </a:r>
            <a:r>
              <a:rPr lang="ru-RU" sz="1600" dirty="0" smtClean="0">
                <a:latin typeface="Comic Sans MS" panose="030F0702030302020204" pitchFamily="66" charset="0"/>
              </a:rPr>
              <a:t>. </a:t>
            </a:r>
            <a:r>
              <a:rPr lang="ru-RU" sz="1600" dirty="0" err="1" smtClean="0">
                <a:latin typeface="Comic Sans MS" panose="030F0702030302020204" pitchFamily="66" charset="0"/>
              </a:rPr>
              <a:t>Оселившись</a:t>
            </a:r>
            <a:r>
              <a:rPr lang="ru-RU" sz="1600" dirty="0" smtClean="0">
                <a:latin typeface="Comic Sans MS" panose="030F0702030302020204" pitchFamily="66" charset="0"/>
              </a:rPr>
              <a:t> на </a:t>
            </a:r>
            <a:r>
              <a:rPr lang="ru-RU" sz="1600" dirty="0" err="1" smtClean="0">
                <a:latin typeface="Comic Sans MS" panose="030F0702030302020204" pitchFamily="66" charset="0"/>
              </a:rPr>
              <a:t>околицях</a:t>
            </a:r>
            <a:r>
              <a:rPr lang="ru-RU" sz="1600" dirty="0" smtClean="0">
                <a:latin typeface="Comic Sans MS" panose="030F0702030302020204" pitchFamily="66" charset="0"/>
              </a:rPr>
              <a:t> Парижа, </a:t>
            </a:r>
            <a:r>
              <a:rPr lang="ru-RU" sz="1600" dirty="0" err="1" smtClean="0">
                <a:latin typeface="Comic Sans MS" panose="030F0702030302020204" pitchFamily="66" charset="0"/>
              </a:rPr>
              <a:t>Васнєцов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багато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працює</a:t>
            </a:r>
            <a:r>
              <a:rPr lang="ru-RU" sz="1600" dirty="0" smtClean="0">
                <a:latin typeface="Comic Sans MS" panose="030F0702030302020204" pitchFamily="66" charset="0"/>
              </a:rPr>
              <a:t> на </a:t>
            </a:r>
            <a:r>
              <a:rPr lang="ru-RU" sz="1600" dirty="0" err="1" smtClean="0">
                <a:latin typeface="Comic Sans MS" panose="030F0702030302020204" pitchFamily="66" charset="0"/>
              </a:rPr>
              <a:t>натурі</a:t>
            </a:r>
            <a:r>
              <a:rPr lang="ru-RU" sz="1600" dirty="0" smtClean="0">
                <a:latin typeface="Comic Sans MS" panose="030F0702030302020204" pitchFamily="66" charset="0"/>
              </a:rPr>
              <a:t>, </a:t>
            </a:r>
            <a:r>
              <a:rPr lang="ru-RU" sz="1600" dirty="0" err="1" smtClean="0">
                <a:latin typeface="Comic Sans MS" panose="030F0702030302020204" pitchFamily="66" charset="0"/>
              </a:rPr>
              <a:t>його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приваблює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життя</a:t>
            </a:r>
            <a:r>
              <a:rPr lang="ru-RU" sz="1600" dirty="0" smtClean="0">
                <a:latin typeface="Comic Sans MS" panose="030F0702030302020204" pitchFamily="66" charset="0"/>
              </a:rPr>
              <a:t> "</a:t>
            </a:r>
            <a:r>
              <a:rPr lang="ru-RU" sz="1600" dirty="0" err="1" smtClean="0">
                <a:latin typeface="Comic Sans MS" panose="030F0702030302020204" pitchFamily="66" charset="0"/>
              </a:rPr>
              <a:t>простих</a:t>
            </a:r>
            <a:r>
              <a:rPr lang="ru-RU" sz="1600" dirty="0" smtClean="0">
                <a:latin typeface="Comic Sans MS" panose="030F0702030302020204" pitchFamily="66" charset="0"/>
              </a:rPr>
              <a:t> людей" - </a:t>
            </a:r>
            <a:r>
              <a:rPr lang="ru-RU" sz="1600" dirty="0" err="1" smtClean="0">
                <a:latin typeface="Comic Sans MS" panose="030F0702030302020204" pitchFamily="66" charset="0"/>
              </a:rPr>
              <a:t>робітників</a:t>
            </a:r>
            <a:r>
              <a:rPr lang="ru-RU" sz="1600" dirty="0" smtClean="0">
                <a:latin typeface="Comic Sans MS" panose="030F0702030302020204" pitchFamily="66" charset="0"/>
              </a:rPr>
              <a:t>, селян, </a:t>
            </a:r>
            <a:r>
              <a:rPr lang="ru-RU" sz="1600" dirty="0" err="1" smtClean="0">
                <a:latin typeface="Comic Sans MS" panose="030F0702030302020204" pitchFamily="66" charset="0"/>
              </a:rPr>
              <a:t>який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він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постійно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замальовує</a:t>
            </a:r>
            <a:r>
              <a:rPr lang="ru-RU" sz="1600" dirty="0" smtClean="0">
                <a:latin typeface="Comic Sans MS" panose="030F0702030302020204" pitchFamily="66" charset="0"/>
              </a:rPr>
              <a:t> в альбом. Результатом </a:t>
            </a:r>
            <a:r>
              <a:rPr lang="ru-RU" sz="1600" dirty="0" err="1" smtClean="0">
                <a:latin typeface="Comic Sans MS" panose="030F0702030302020204" pitchFamily="66" charset="0"/>
              </a:rPr>
              <a:t>цих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спостережень</a:t>
            </a:r>
            <a:r>
              <a:rPr lang="ru-RU" sz="1600" dirty="0" smtClean="0">
                <a:latin typeface="Comic Sans MS" panose="030F0702030302020204" pitchFamily="66" charset="0"/>
              </a:rPr>
              <a:t> стала картина "</a:t>
            </a:r>
            <a:r>
              <a:rPr lang="ru-RU" sz="1600" dirty="0" err="1" smtClean="0">
                <a:latin typeface="Comic Sans MS" panose="030F0702030302020204" pitchFamily="66" charset="0"/>
              </a:rPr>
              <a:t>Балагани</a:t>
            </a:r>
            <a:r>
              <a:rPr lang="ru-RU" sz="1600" dirty="0" smtClean="0">
                <a:latin typeface="Comic Sans MS" panose="030F0702030302020204" pitchFamily="66" charset="0"/>
              </a:rPr>
              <a:t> на </a:t>
            </a:r>
            <a:r>
              <a:rPr lang="ru-RU" sz="1600" dirty="0" err="1" smtClean="0">
                <a:latin typeface="Comic Sans MS" panose="030F0702030302020204" pitchFamily="66" charset="0"/>
              </a:rPr>
              <a:t>околицях</a:t>
            </a:r>
            <a:r>
              <a:rPr lang="ru-RU" sz="1600" dirty="0" smtClean="0">
                <a:latin typeface="Comic Sans MS" panose="030F0702030302020204" pitchFamily="66" charset="0"/>
              </a:rPr>
              <a:t> Парижа" (1877, </a:t>
            </a:r>
            <a:r>
              <a:rPr lang="ru-RU" sz="1600" dirty="0" err="1" smtClean="0">
                <a:latin typeface="Comic Sans MS" panose="030F0702030302020204" pitchFamily="66" charset="0"/>
              </a:rPr>
              <a:t>Державний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російський</a:t>
            </a:r>
            <a:r>
              <a:rPr lang="ru-RU" sz="1600" dirty="0" smtClean="0">
                <a:latin typeface="Comic Sans MS" panose="030F0702030302020204" pitchFamily="66" charset="0"/>
              </a:rPr>
              <a:t> музей, Москва).</a:t>
            </a:r>
          </a:p>
          <a:p>
            <a:r>
              <a:rPr lang="ru-RU" sz="1600" dirty="0" err="1" smtClean="0">
                <a:latin typeface="Comic Sans MS" panose="030F0702030302020204" pitchFamily="66" charset="0"/>
              </a:rPr>
              <a:t>Саме</a:t>
            </a:r>
            <a:r>
              <a:rPr lang="ru-RU" sz="1600" dirty="0" smtClean="0">
                <a:latin typeface="Comic Sans MS" panose="030F0702030302020204" pitchFamily="66" charset="0"/>
              </a:rPr>
              <a:t> в </a:t>
            </a:r>
            <a:r>
              <a:rPr lang="ru-RU" sz="1600" dirty="0" err="1" smtClean="0">
                <a:latin typeface="Comic Sans MS" panose="030F0702030302020204" pitchFamily="66" charset="0"/>
              </a:rPr>
              <a:t>Парижі</a:t>
            </a:r>
            <a:r>
              <a:rPr lang="ru-RU" sz="1600" dirty="0" smtClean="0">
                <a:latin typeface="Comic Sans MS" panose="030F0702030302020204" pitchFamily="66" charset="0"/>
              </a:rPr>
              <a:t> художник задумав "</a:t>
            </a:r>
            <a:r>
              <a:rPr lang="ru-RU" sz="1600" dirty="0" err="1" smtClean="0">
                <a:latin typeface="Comic Sans MS" panose="030F0702030302020204" pitchFamily="66" charset="0"/>
              </a:rPr>
              <a:t>почати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новий</a:t>
            </a:r>
            <a:r>
              <a:rPr lang="ru-RU" sz="1600" dirty="0" smtClean="0">
                <a:latin typeface="Comic Sans MS" panose="030F0702030302020204" pitchFamily="66" charset="0"/>
              </a:rPr>
              <a:t> жанр </a:t>
            </a:r>
            <a:r>
              <a:rPr lang="ru-RU" sz="1600" dirty="0" err="1" smtClean="0">
                <a:latin typeface="Comic Sans MS" panose="030F0702030302020204" pitchFamily="66" charset="0"/>
              </a:rPr>
              <a:t>своєї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діяльності</a:t>
            </a:r>
            <a:r>
              <a:rPr lang="ru-RU" sz="1600" dirty="0" smtClean="0">
                <a:latin typeface="Comic Sans MS" panose="030F0702030302020204" pitchFamily="66" charset="0"/>
              </a:rPr>
              <a:t>" і </a:t>
            </a:r>
            <a:r>
              <a:rPr lang="ru-RU" sz="1600" dirty="0" err="1" smtClean="0">
                <a:latin typeface="Comic Sans MS" panose="030F0702030302020204" pitchFamily="66" charset="0"/>
              </a:rPr>
              <a:t>зробив</a:t>
            </a:r>
            <a:r>
              <a:rPr lang="ru-RU" sz="1600" dirty="0" smtClean="0">
                <a:latin typeface="Comic Sans MS" panose="030F0702030302020204" pitchFamily="66" charset="0"/>
              </a:rPr>
              <a:t> перший </a:t>
            </a:r>
            <a:r>
              <a:rPr lang="ru-RU" sz="1600" dirty="0" err="1" smtClean="0">
                <a:latin typeface="Comic Sans MS" panose="030F0702030302020204" pitchFamily="66" charset="0"/>
              </a:rPr>
              <a:t>етюд</a:t>
            </a:r>
            <a:r>
              <a:rPr lang="ru-RU" sz="1600" dirty="0" smtClean="0">
                <a:latin typeface="Comic Sans MS" panose="030F0702030302020204" pitchFamily="66" charset="0"/>
              </a:rPr>
              <a:t> "</a:t>
            </a:r>
            <a:r>
              <a:rPr lang="ru-RU" sz="1600" dirty="0" err="1" smtClean="0">
                <a:latin typeface="Comic Sans MS" panose="030F0702030302020204" pitchFamily="66" charset="0"/>
              </a:rPr>
              <a:t>Богатирів</a:t>
            </a:r>
            <a:r>
              <a:rPr lang="ru-RU" sz="1600" dirty="0" smtClean="0">
                <a:latin typeface="Comic Sans MS" panose="030F0702030302020204" pitchFamily="66" charset="0"/>
              </a:rPr>
              <a:t>". Повернувшись у </a:t>
            </a:r>
            <a:r>
              <a:rPr lang="ru-RU" sz="1600" dirty="0" err="1" smtClean="0">
                <a:latin typeface="Comic Sans MS" panose="030F0702030302020204" pitchFamily="66" charset="0"/>
              </a:rPr>
              <a:t>Росію</a:t>
            </a:r>
            <a:r>
              <a:rPr lang="ru-RU" sz="1600" dirty="0" smtClean="0">
                <a:latin typeface="Comic Sans MS" panose="030F0702030302020204" pitchFamily="66" charset="0"/>
              </a:rPr>
              <a:t>, </a:t>
            </a:r>
            <a:r>
              <a:rPr lang="ru-RU" sz="1600" dirty="0" err="1" smtClean="0">
                <a:latin typeface="Comic Sans MS" panose="030F0702030302020204" pitchFamily="66" charset="0"/>
              </a:rPr>
              <a:t>Васнєцов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із</a:t>
            </a:r>
            <a:r>
              <a:rPr lang="ru-RU" sz="1600" dirty="0" smtClean="0">
                <a:latin typeface="Comic Sans MS" panose="030F0702030302020204" pitchFamily="66" charset="0"/>
              </a:rPr>
              <a:t> родиною </a:t>
            </a:r>
            <a:r>
              <a:rPr lang="ru-RU" sz="1600" dirty="0" err="1" smtClean="0">
                <a:latin typeface="Comic Sans MS" panose="030F0702030302020204" pitchFamily="66" charset="0"/>
              </a:rPr>
              <a:t>оселився</a:t>
            </a:r>
            <a:r>
              <a:rPr lang="ru-RU" sz="1600" dirty="0" smtClean="0">
                <a:latin typeface="Comic Sans MS" panose="030F0702030302020204" pitchFamily="66" charset="0"/>
              </a:rPr>
              <a:t> в </a:t>
            </a:r>
            <a:r>
              <a:rPr lang="ru-RU" sz="1600" dirty="0" err="1" smtClean="0">
                <a:latin typeface="Comic Sans MS" panose="030F0702030302020204" pitchFamily="66" charset="0"/>
              </a:rPr>
              <a:t>Москві</a:t>
            </a:r>
            <a:r>
              <a:rPr lang="ru-RU" sz="1600" dirty="0" smtClean="0">
                <a:latin typeface="Comic Sans MS" panose="030F0702030302020204" pitchFamily="66" charset="0"/>
              </a:rPr>
              <a:t>.</a:t>
            </a:r>
            <a:endParaRPr lang="uk-UA" sz="16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73" y="473490"/>
            <a:ext cx="6480720" cy="521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56606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"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Із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квартири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 на квартиру" (1876,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Третьяковська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 галерея, Москва)</a:t>
            </a:r>
            <a:endParaRPr lang="uk-UA" dirty="0">
              <a:solidFill>
                <a:schemeClr val="accent6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15764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800" b="1" i="0" dirty="0" smtClean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Рання творчість</a:t>
            </a:r>
            <a:endParaRPr lang="uk-UA" sz="2800" b="1" i="0" dirty="0">
              <a:solidFill>
                <a:srgbClr val="222222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4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0"/>
            <a:ext cx="3951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Bookman Old Style" panose="02050604050505020204" pitchFamily="18" charset="0"/>
              </a:rPr>
              <a:t>"Російський стиль"</a:t>
            </a:r>
            <a:endParaRPr lang="uk-UA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444" y="523220"/>
            <a:ext cx="89644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omic Sans MS" panose="030F0702030302020204" pitchFamily="66" charset="0"/>
              </a:rPr>
              <a:t>З роками художника все </a:t>
            </a:r>
            <a:r>
              <a:rPr lang="ru-RU" sz="1600" dirty="0" err="1" smtClean="0">
                <a:latin typeface="Comic Sans MS" panose="030F0702030302020204" pitchFamily="66" charset="0"/>
              </a:rPr>
              <a:t>більше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захоплюють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пошуки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національно-історичної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самобутності</a:t>
            </a:r>
            <a:r>
              <a:rPr lang="ru-RU" sz="1600" dirty="0" smtClean="0">
                <a:latin typeface="Comic Sans MS" panose="030F0702030302020204" pitchFamily="66" charset="0"/>
              </a:rPr>
              <a:t> в </a:t>
            </a:r>
            <a:r>
              <a:rPr lang="ru-RU" sz="1600" dirty="0" err="1" smtClean="0">
                <a:latin typeface="Comic Sans MS" panose="030F0702030302020204" pitchFamily="66" charset="0"/>
              </a:rPr>
              <a:t>мистецтві</a:t>
            </a:r>
            <a:r>
              <a:rPr lang="ru-RU" sz="1600" dirty="0" smtClean="0">
                <a:latin typeface="Comic Sans MS" panose="030F0702030302020204" pitchFamily="66" charset="0"/>
              </a:rPr>
              <a:t>, </a:t>
            </a:r>
            <a:r>
              <a:rPr lang="ru-RU" sz="1600" dirty="0" err="1" smtClean="0">
                <a:latin typeface="Comic Sans MS" panose="030F0702030302020204" pitchFamily="66" charset="0"/>
              </a:rPr>
              <a:t>які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приводять</a:t>
            </a:r>
            <a:r>
              <a:rPr lang="ru-RU" sz="1600" dirty="0" smtClean="0">
                <a:latin typeface="Comic Sans MS" panose="030F0702030302020204" pitchFamily="66" charset="0"/>
              </a:rPr>
              <a:t> до </a:t>
            </a:r>
            <a:r>
              <a:rPr lang="ru-RU" sz="1600" dirty="0" err="1" smtClean="0">
                <a:latin typeface="Comic Sans MS" panose="030F0702030302020204" pitchFamily="66" charset="0"/>
              </a:rPr>
              <a:t>народження</a:t>
            </a:r>
            <a:r>
              <a:rPr lang="ru-RU" sz="1600" dirty="0" smtClean="0">
                <a:latin typeface="Comic Sans MS" panose="030F0702030302020204" pitchFamily="66" charset="0"/>
              </a:rPr>
              <a:t> особливого "</a:t>
            </a:r>
            <a:r>
              <a:rPr lang="ru-RU" sz="1600" dirty="0" err="1" smtClean="0">
                <a:latin typeface="Comic Sans MS" panose="030F0702030302020204" pitchFamily="66" charset="0"/>
              </a:rPr>
              <a:t>російського</a:t>
            </a:r>
            <a:r>
              <a:rPr lang="ru-RU" sz="1600" dirty="0" smtClean="0">
                <a:latin typeface="Comic Sans MS" panose="030F0702030302020204" pitchFamily="66" charset="0"/>
              </a:rPr>
              <a:t> стилю" </a:t>
            </a:r>
            <a:r>
              <a:rPr lang="ru-RU" sz="1600" dirty="0" err="1" smtClean="0">
                <a:latin typeface="Comic Sans MS" panose="030F0702030302020204" pitchFamily="66" charset="0"/>
              </a:rPr>
              <a:t>усередині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загальноєвропейського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символізму</a:t>
            </a:r>
            <a:r>
              <a:rPr lang="ru-RU" sz="1600" dirty="0" smtClean="0">
                <a:latin typeface="Comic Sans MS" panose="030F0702030302020204" pitchFamily="66" charset="0"/>
              </a:rPr>
              <a:t> й модерну. </a:t>
            </a:r>
            <a:r>
              <a:rPr lang="ru-RU" sz="1600" dirty="0" err="1" smtClean="0">
                <a:latin typeface="Comic Sans MS" panose="030F0702030302020204" pitchFamily="66" charset="0"/>
              </a:rPr>
              <a:t>Васнєцов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досконало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перетворив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російський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історичний</a:t>
            </a:r>
            <a:r>
              <a:rPr lang="ru-RU" sz="1600" dirty="0" smtClean="0">
                <a:latin typeface="Comic Sans MS" panose="030F0702030302020204" pitchFamily="66" charset="0"/>
              </a:rPr>
              <a:t> жанр, </a:t>
            </a:r>
            <a:r>
              <a:rPr lang="ru-RU" sz="1600" dirty="0" err="1" smtClean="0">
                <a:latin typeface="Comic Sans MS" panose="030F0702030302020204" pitchFamily="66" charset="0"/>
              </a:rPr>
              <a:t>занурюючи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мотиви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середньовіччя</a:t>
            </a:r>
            <a:r>
              <a:rPr lang="ru-RU" sz="1600" dirty="0" smtClean="0">
                <a:latin typeface="Comic Sans MS" panose="030F0702030302020204" pitchFamily="66" charset="0"/>
              </a:rPr>
              <a:t> у </a:t>
            </a:r>
            <a:r>
              <a:rPr lang="ru-RU" sz="1600" dirty="0" err="1" smtClean="0">
                <a:latin typeface="Comic Sans MS" panose="030F0702030302020204" pitchFamily="66" charset="0"/>
              </a:rPr>
              <a:t>хвилюючу</a:t>
            </a:r>
            <a:r>
              <a:rPr lang="ru-RU" sz="1600" dirty="0" smtClean="0">
                <a:latin typeface="Comic Sans MS" panose="030F0702030302020204" pitchFamily="66" charset="0"/>
              </a:rPr>
              <a:t> атмосферу </a:t>
            </a:r>
            <a:r>
              <a:rPr lang="ru-RU" sz="1600" dirty="0" err="1" smtClean="0">
                <a:latin typeface="Comic Sans MS" panose="030F0702030302020204" pitchFamily="66" charset="0"/>
              </a:rPr>
              <a:t>поетичної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легенди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або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казки</a:t>
            </a:r>
            <a:r>
              <a:rPr lang="ru-RU" sz="1600" dirty="0" smtClean="0">
                <a:latin typeface="Comic Sans MS" panose="030F0702030302020204" pitchFamily="66" charset="0"/>
              </a:rPr>
              <a:t>. </a:t>
            </a:r>
            <a:r>
              <a:rPr lang="ru-RU" sz="1600" dirty="0" err="1" smtClean="0">
                <a:latin typeface="Comic Sans MS" panose="030F0702030302020204" pitchFamily="66" charset="0"/>
              </a:rPr>
              <a:t>Втім</a:t>
            </a:r>
            <a:r>
              <a:rPr lang="ru-RU" sz="1600" dirty="0" smtClean="0">
                <a:latin typeface="Comic Sans MS" panose="030F0702030302020204" pitchFamily="66" charset="0"/>
              </a:rPr>
              <a:t>, і </a:t>
            </a:r>
            <a:r>
              <a:rPr lang="ru-RU" sz="1600" dirty="0" err="1" smtClean="0">
                <a:latin typeface="Comic Sans MS" panose="030F0702030302020204" pitchFamily="66" charset="0"/>
              </a:rPr>
              <a:t>самі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казки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найчастіше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стають</a:t>
            </a:r>
            <a:r>
              <a:rPr lang="ru-RU" sz="1600" dirty="0" smtClean="0">
                <a:latin typeface="Comic Sans MS" panose="030F0702030302020204" pitchFamily="66" charset="0"/>
              </a:rPr>
              <a:t> у </a:t>
            </a:r>
            <a:r>
              <a:rPr lang="ru-RU" sz="1600" dirty="0" err="1" smtClean="0">
                <a:latin typeface="Comic Sans MS" panose="030F0702030302020204" pitchFamily="66" charset="0"/>
              </a:rPr>
              <a:t>нього</a:t>
            </a:r>
            <a:r>
              <a:rPr lang="ru-RU" sz="1600" dirty="0" smtClean="0">
                <a:latin typeface="Comic Sans MS" panose="030F0702030302020204" pitchFamily="66" charset="0"/>
              </a:rPr>
              <a:t> темами великих полотен. </a:t>
            </a:r>
            <a:r>
              <a:rPr lang="ru-RU" sz="1600" dirty="0" err="1" smtClean="0">
                <a:latin typeface="Comic Sans MS" panose="030F0702030302020204" pitchFamily="66" charset="0"/>
              </a:rPr>
              <a:t>Серед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цих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мальовничих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билин</a:t>
            </a:r>
            <a:r>
              <a:rPr lang="ru-RU" sz="1600" dirty="0" smtClean="0">
                <a:latin typeface="Comic Sans MS" panose="030F0702030302020204" pitchFamily="66" charset="0"/>
              </a:rPr>
              <a:t> і </a:t>
            </a:r>
            <a:r>
              <a:rPr lang="ru-RU" sz="1600" dirty="0" err="1" smtClean="0">
                <a:latin typeface="Comic Sans MS" panose="030F0702030302020204" pitchFamily="66" charset="0"/>
              </a:rPr>
              <a:t>казок</a:t>
            </a:r>
            <a:r>
              <a:rPr lang="ru-RU" sz="1600" dirty="0" smtClean="0">
                <a:latin typeface="Comic Sans MS" panose="030F0702030302020204" pitchFamily="66" charset="0"/>
              </a:rPr>
              <a:t> - </a:t>
            </a:r>
            <a:r>
              <a:rPr lang="ru-RU" sz="1600" dirty="0" err="1" smtClean="0">
                <a:latin typeface="Comic Sans MS" panose="030F0702030302020204" pitchFamily="66" charset="0"/>
              </a:rPr>
              <a:t>картини</a:t>
            </a:r>
            <a:r>
              <a:rPr lang="ru-RU" sz="1600" dirty="0" smtClean="0">
                <a:latin typeface="Comic Sans MS" panose="030F0702030302020204" pitchFamily="66" charset="0"/>
              </a:rPr>
              <a:t> "Витязь на </a:t>
            </a:r>
            <a:r>
              <a:rPr lang="ru-RU" sz="1600" dirty="0" err="1" smtClean="0">
                <a:latin typeface="Comic Sans MS" panose="030F0702030302020204" pitchFamily="66" charset="0"/>
              </a:rPr>
              <a:t>розпутті</a:t>
            </a:r>
            <a:r>
              <a:rPr lang="ru-RU" sz="1600" dirty="0" smtClean="0">
                <a:latin typeface="Comic Sans MS" panose="030F0702030302020204" pitchFamily="66" charset="0"/>
              </a:rPr>
              <a:t>" (1878, </a:t>
            </a:r>
            <a:r>
              <a:rPr lang="ru-RU" sz="1600" dirty="0" err="1" smtClean="0">
                <a:latin typeface="Comic Sans MS" panose="030F0702030302020204" pitchFamily="66" charset="0"/>
              </a:rPr>
              <a:t>Державний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Російський</a:t>
            </a:r>
            <a:r>
              <a:rPr lang="ru-RU" sz="1600" dirty="0" smtClean="0">
                <a:latin typeface="Comic Sans MS" panose="030F0702030302020204" pitchFamily="66" charset="0"/>
              </a:rPr>
              <a:t> музей, Санкт-Петербург), "</a:t>
            </a:r>
            <a:r>
              <a:rPr lang="ru-RU" sz="1600" dirty="0" err="1" smtClean="0">
                <a:latin typeface="Comic Sans MS" panose="030F0702030302020204" pitchFamily="66" charset="0"/>
              </a:rPr>
              <a:t>Після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побоїща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Ігоря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Святославича</a:t>
            </a:r>
            <a:r>
              <a:rPr lang="ru-RU" sz="1600" dirty="0" smtClean="0">
                <a:latin typeface="Comic Sans MS" panose="030F0702030302020204" pitchFamily="66" charset="0"/>
              </a:rPr>
              <a:t> з </a:t>
            </a:r>
            <a:r>
              <a:rPr lang="ru-RU" sz="1600" dirty="0" err="1" smtClean="0">
                <a:latin typeface="Comic Sans MS" panose="030F0702030302020204" pitchFamily="66" charset="0"/>
              </a:rPr>
              <a:t>половцями</a:t>
            </a:r>
            <a:r>
              <a:rPr lang="ru-RU" sz="1600" dirty="0" smtClean="0">
                <a:latin typeface="Comic Sans MS" panose="030F0702030302020204" pitchFamily="66" charset="0"/>
              </a:rPr>
              <a:t>" (за мотивами "Слова о полку </a:t>
            </a:r>
            <a:r>
              <a:rPr lang="ru-RU" sz="1600" dirty="0" err="1" smtClean="0">
                <a:latin typeface="Comic Sans MS" panose="030F0702030302020204" pitchFamily="66" charset="0"/>
              </a:rPr>
              <a:t>Ігоревім</a:t>
            </a:r>
            <a:r>
              <a:rPr lang="ru-RU" sz="1600" dirty="0" smtClean="0">
                <a:latin typeface="Comic Sans MS" panose="030F0702030302020204" pitchFamily="66" charset="0"/>
              </a:rPr>
              <a:t>", 1880; </a:t>
            </a:r>
            <a:r>
              <a:rPr lang="ru-RU" sz="1600" dirty="0" err="1" smtClean="0">
                <a:latin typeface="Comic Sans MS" panose="030F0702030302020204" pitchFamily="66" charset="0"/>
              </a:rPr>
              <a:t>усі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картини</a:t>
            </a:r>
            <a:r>
              <a:rPr lang="ru-RU" sz="1600" dirty="0" smtClean="0">
                <a:latin typeface="Comic Sans MS" panose="030F0702030302020204" pitchFamily="66" charset="0"/>
              </a:rPr>
              <a:t> - у </a:t>
            </a:r>
            <a:r>
              <a:rPr lang="ru-RU" sz="1600" dirty="0" err="1" smtClean="0">
                <a:latin typeface="Comic Sans MS" panose="030F0702030302020204" pitchFamily="66" charset="0"/>
              </a:rPr>
              <a:t>Третьяковській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галереї</a:t>
            </a:r>
            <a:r>
              <a:rPr lang="ru-RU" sz="1600" dirty="0" smtClean="0">
                <a:latin typeface="Comic Sans MS" panose="030F0702030302020204" pitchFamily="66" charset="0"/>
              </a:rPr>
              <a:t>, Москва). </a:t>
            </a:r>
            <a:r>
              <a:rPr lang="ru-RU" sz="1600" dirty="0" err="1" smtClean="0">
                <a:latin typeface="Comic Sans MS" panose="030F0702030302020204" pitchFamily="66" charset="0"/>
              </a:rPr>
              <a:t>Деякі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із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цих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добутків</a:t>
            </a:r>
            <a:r>
              <a:rPr lang="ru-RU" sz="1600" dirty="0" smtClean="0">
                <a:latin typeface="Comic Sans MS" panose="030F0702030302020204" pitchFamily="66" charset="0"/>
              </a:rPr>
              <a:t> (</a:t>
            </a:r>
            <a:r>
              <a:rPr lang="ru-RU" sz="1600" dirty="0" err="1" smtClean="0">
                <a:latin typeface="Comic Sans MS" panose="030F0702030302020204" pitchFamily="66" charset="0"/>
              </a:rPr>
              <a:t>приміром</a:t>
            </a:r>
            <a:r>
              <a:rPr lang="ru-RU" sz="1600" dirty="0" smtClean="0">
                <a:latin typeface="Comic Sans MS" panose="030F0702030302020204" pitchFamily="66" charset="0"/>
              </a:rPr>
              <a:t>, "Три </a:t>
            </a:r>
            <a:r>
              <a:rPr lang="ru-RU" sz="1600" dirty="0" err="1" smtClean="0">
                <a:latin typeface="Comic Sans MS" panose="030F0702030302020204" pitchFamily="66" charset="0"/>
              </a:rPr>
              <a:t>царівни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підземного</a:t>
            </a:r>
            <a:r>
              <a:rPr lang="ru-RU" sz="1600" dirty="0" smtClean="0">
                <a:latin typeface="Comic Sans MS" panose="030F0702030302020204" pitchFamily="66" charset="0"/>
              </a:rPr>
              <a:t> царства", 1881, там же) </a:t>
            </a:r>
            <a:r>
              <a:rPr lang="ru-RU" sz="1600" dirty="0" err="1" smtClean="0">
                <a:latin typeface="Comic Sans MS" panose="030F0702030302020204" pitchFamily="66" charset="0"/>
              </a:rPr>
              <a:t>представляють</a:t>
            </a:r>
            <a:r>
              <a:rPr lang="ru-RU" sz="1600" dirty="0" smtClean="0">
                <a:latin typeface="Comic Sans MS" panose="030F0702030302020204" pitchFamily="66" charset="0"/>
              </a:rPr>
              <a:t> уже </a:t>
            </a:r>
            <a:r>
              <a:rPr lang="ru-RU" sz="1600" dirty="0" err="1" smtClean="0">
                <a:latin typeface="Comic Sans MS" panose="030F0702030302020204" pitchFamily="66" charset="0"/>
              </a:rPr>
              <a:t>типові</a:t>
            </a:r>
            <a:r>
              <a:rPr lang="ru-RU" sz="1600" dirty="0" smtClean="0">
                <a:latin typeface="Comic Sans MS" panose="030F0702030302020204" pitchFamily="66" charset="0"/>
              </a:rPr>
              <a:t> для модерну </a:t>
            </a:r>
            <a:r>
              <a:rPr lang="ru-RU" sz="1600" dirty="0" err="1" smtClean="0">
                <a:latin typeface="Comic Sans MS" panose="030F0702030302020204" pitchFamily="66" charset="0"/>
              </a:rPr>
              <a:t>декоративні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картини</a:t>
            </a:r>
            <a:r>
              <a:rPr lang="ru-RU" sz="1600" dirty="0" smtClean="0">
                <a:latin typeface="Comic Sans MS" panose="030F0702030302020204" pitchFamily="66" charset="0"/>
              </a:rPr>
              <a:t>-панно, </a:t>
            </a:r>
            <a:r>
              <a:rPr lang="ru-RU" sz="1600" dirty="0" err="1" smtClean="0">
                <a:latin typeface="Comic Sans MS" panose="030F0702030302020204" pitchFamily="66" charset="0"/>
              </a:rPr>
              <a:t>які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переносять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глядача</a:t>
            </a:r>
            <a:r>
              <a:rPr lang="ru-RU" sz="1600" dirty="0" smtClean="0">
                <a:latin typeface="Comic Sans MS" panose="030F0702030302020204" pitchFamily="66" charset="0"/>
              </a:rPr>
              <a:t> у </a:t>
            </a:r>
            <a:r>
              <a:rPr lang="ru-RU" sz="1600" dirty="0" err="1" smtClean="0">
                <a:latin typeface="Comic Sans MS" panose="030F0702030302020204" pitchFamily="66" charset="0"/>
              </a:rPr>
              <a:t>світ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мрій</a:t>
            </a:r>
            <a:r>
              <a:rPr lang="ru-RU" sz="1600" dirty="0" smtClean="0">
                <a:latin typeface="Comic Sans MS" panose="030F0702030302020204" pitchFamily="66" charset="0"/>
              </a:rPr>
              <a:t>.</a:t>
            </a:r>
            <a:endParaRPr lang="uk-UA" sz="16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tsikave.ostriv.in.ua/images/publications/4/3843/content/vitj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089" y="3389459"/>
            <a:ext cx="5476874" cy="344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ikave.ostriv.in.ua/images/publications/4/3843/content/pislja_poboisc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25" y="57856"/>
            <a:ext cx="5476875" cy="326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sikave.ostriv.in.ua/images/publications/4/3843/content/try_tsariv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29" y="57856"/>
            <a:ext cx="6909692" cy="677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25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644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У Москві художник зближається з родиною відомого мецената, багатого промисловця Сави Івановича Мамонтова, який згрупував навколо себе цвіт російської інтелігенції. Улітку багато художників переїжджали в </a:t>
            </a:r>
            <a:r>
              <a:rPr lang="uk-UA" dirty="0" err="1" smtClean="0">
                <a:latin typeface="Comic Sans MS" panose="030F0702030302020204" pitchFamily="66" charset="0"/>
              </a:rPr>
              <a:t>Абрамцево</a:t>
            </a:r>
            <a:r>
              <a:rPr lang="uk-UA" dirty="0" smtClean="0">
                <a:latin typeface="Comic Sans MS" panose="030F0702030302020204" pitchFamily="66" charset="0"/>
              </a:rPr>
              <a:t> - маєток Мамонтова під Москвою, де ставилися спектаклі, писалися декорації, зводилися церкви. Тут же художники багато й плідно працювали. В 1881 році в </a:t>
            </a:r>
            <a:r>
              <a:rPr lang="uk-UA" dirty="0" err="1" smtClean="0">
                <a:latin typeface="Comic Sans MS" panose="030F0702030302020204" pitchFamily="66" charset="0"/>
              </a:rPr>
              <a:t>Абрамцево</a:t>
            </a:r>
            <a:r>
              <a:rPr lang="uk-UA" dirty="0" smtClean="0">
                <a:latin typeface="Comic Sans MS" panose="030F0702030302020204" pitchFamily="66" charset="0"/>
              </a:rPr>
              <a:t> </a:t>
            </a:r>
            <a:r>
              <a:rPr lang="uk-UA" dirty="0" err="1" smtClean="0">
                <a:latin typeface="Comic Sans MS" panose="030F0702030302020204" pitchFamily="66" charset="0"/>
              </a:rPr>
              <a:t>Васнєцов</a:t>
            </a:r>
            <a:r>
              <a:rPr lang="uk-UA" dirty="0" smtClean="0">
                <a:latin typeface="Comic Sans MS" panose="030F0702030302020204" pitchFamily="66" charset="0"/>
              </a:rPr>
              <a:t> написав один із кращих своїх добутків - "</a:t>
            </a:r>
            <a:r>
              <a:rPr lang="uk-UA" dirty="0" err="1" smtClean="0">
                <a:latin typeface="Comic Sans MS" panose="030F0702030302020204" pitchFamily="66" charset="0"/>
              </a:rPr>
              <a:t>Альонушка</a:t>
            </a:r>
            <a:r>
              <a:rPr lang="uk-UA" dirty="0" smtClean="0">
                <a:latin typeface="Comic Sans MS" panose="030F0702030302020204" pitchFamily="66" charset="0"/>
              </a:rPr>
              <a:t>" (Третьяковська галерея, Москва) - на сюжет російської казки. Зворушлива ніжність і глибока поетичність казки схвилювали чуйне серце художника. Не буквальне відтворення казкового сюжету, а глибоке проникнення в його емоційний лад відрізняє картину </a:t>
            </a:r>
            <a:r>
              <a:rPr lang="uk-UA" dirty="0" err="1" smtClean="0">
                <a:latin typeface="Comic Sans MS" panose="030F0702030302020204" pitchFamily="66" charset="0"/>
              </a:rPr>
              <a:t>Васнєцова</a:t>
            </a:r>
            <a:r>
              <a:rPr lang="uk-UA" dirty="0" smtClean="0">
                <a:latin typeface="Comic Sans MS" panose="030F0702030302020204" pitchFamily="66" charset="0"/>
              </a:rPr>
              <a:t>. Застигла поза дівчинки, схилена голова, каштанове волосся, що розметалося по плечах, повний суму погляд - усе говорить про тугу й горе </a:t>
            </a:r>
            <a:r>
              <a:rPr lang="uk-UA" dirty="0" err="1" smtClean="0">
                <a:latin typeface="Comic Sans MS" panose="030F0702030302020204" pitchFamily="66" charset="0"/>
              </a:rPr>
              <a:t>Альонушки</a:t>
            </a:r>
            <a:r>
              <a:rPr lang="uk-UA" dirty="0" smtClean="0">
                <a:latin typeface="Comic Sans MS" panose="030F0702030302020204" pitchFamily="66" charset="0"/>
              </a:rPr>
              <a:t>. Природа співзвучна настрою, вона немов уболіває разом із дівчинкою. Стрункі берізки, молоденькі ялинки, що оточують </a:t>
            </a:r>
            <a:r>
              <a:rPr lang="uk-UA" dirty="0" err="1" smtClean="0">
                <a:latin typeface="Comic Sans MS" panose="030F0702030302020204" pitchFamily="66" charset="0"/>
              </a:rPr>
              <a:t>Альонушку</a:t>
            </a:r>
            <a:r>
              <a:rPr lang="uk-UA" dirty="0" smtClean="0">
                <a:latin typeface="Comic Sans MS" panose="030F0702030302020204" pitchFamily="66" charset="0"/>
              </a:rPr>
              <a:t>, немов оберігають її від злого світу. Картина "</a:t>
            </a:r>
            <a:r>
              <a:rPr lang="uk-UA" dirty="0" err="1" smtClean="0">
                <a:latin typeface="Comic Sans MS" panose="030F0702030302020204" pitchFamily="66" charset="0"/>
              </a:rPr>
              <a:t>Альонушка</a:t>
            </a:r>
            <a:r>
              <a:rPr lang="uk-UA" dirty="0" smtClean="0">
                <a:latin typeface="Comic Sans MS" panose="030F0702030302020204" pitchFamily="66" charset="0"/>
              </a:rPr>
              <a:t>" - одна з перших у російському мистецтві, де нерозривно злита поезія народних сказань із поетичністю й задушевністю російської природи.</a:t>
            </a:r>
          </a:p>
          <a:p>
            <a:r>
              <a:rPr lang="uk-UA" dirty="0" smtClean="0">
                <a:latin typeface="Comic Sans MS" panose="030F0702030302020204" pitchFamily="66" charset="0"/>
              </a:rPr>
              <a:t>Казковий світ оживав і в новаторських театральних роботах </a:t>
            </a:r>
            <a:r>
              <a:rPr lang="uk-UA" dirty="0" err="1" smtClean="0">
                <a:latin typeface="Comic Sans MS" panose="030F0702030302020204" pitchFamily="66" charset="0"/>
              </a:rPr>
              <a:t>Васнєцова</a:t>
            </a:r>
            <a:r>
              <a:rPr lang="uk-UA" dirty="0" smtClean="0">
                <a:latin typeface="Comic Sans MS" panose="030F0702030302020204" pitchFamily="66" charset="0"/>
              </a:rPr>
              <a:t>, у його ескізах до постановки п'єси-казки Олександра Миколайовича Островського "Снігурка" на домашній сцені С.І. Мамонтова в </a:t>
            </a:r>
            <a:r>
              <a:rPr lang="uk-UA" dirty="0" err="1" smtClean="0">
                <a:latin typeface="Comic Sans MS" panose="030F0702030302020204" pitchFamily="66" charset="0"/>
              </a:rPr>
              <a:t>Абрамцево</a:t>
            </a:r>
            <a:r>
              <a:rPr lang="uk-UA" dirty="0" smtClean="0">
                <a:latin typeface="Comic Sans MS" panose="030F0702030302020204" pitchFamily="66" charset="0"/>
              </a:rPr>
              <a:t> (1881-1882) і однойменної опери Миколи Андрійовича Римського-Корсакова в Московській приватній російській опері С.І. Мамонтова (1885).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104456" cy="643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68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5749" y="-21913"/>
            <a:ext cx="5990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Bookman Old Style" panose="02050604050505020204" pitchFamily="18" charset="0"/>
              </a:rPr>
              <a:t>Роботи в області архітектури</a:t>
            </a:r>
            <a:endParaRPr lang="uk-UA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829" y="404664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Comic Sans MS" panose="030F0702030302020204" pitchFamily="66" charset="0"/>
              </a:rPr>
              <a:t>Принципи</a:t>
            </a:r>
            <a:r>
              <a:rPr lang="ru-RU" dirty="0" smtClean="0">
                <a:latin typeface="Comic Sans MS" panose="030F0702030302020204" pitchFamily="66" charset="0"/>
              </a:rPr>
              <a:t> "</a:t>
            </a:r>
            <a:r>
              <a:rPr lang="ru-RU" dirty="0" err="1" smtClean="0">
                <a:latin typeface="Comic Sans MS" panose="030F0702030302020204" pitchFamily="66" charset="0"/>
              </a:rPr>
              <a:t>російського</a:t>
            </a:r>
            <a:r>
              <a:rPr lang="ru-RU" dirty="0" smtClean="0">
                <a:latin typeface="Comic Sans MS" panose="030F0702030302020204" pitchFamily="66" charset="0"/>
              </a:rPr>
              <a:t> стилю" </a:t>
            </a:r>
            <a:r>
              <a:rPr lang="ru-RU" dirty="0" err="1" smtClean="0">
                <a:latin typeface="Comic Sans MS" panose="030F0702030302020204" pitchFamily="66" charset="0"/>
              </a:rPr>
              <a:t>майстер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розвивав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також</a:t>
            </a:r>
            <a:r>
              <a:rPr lang="ru-RU" dirty="0" smtClean="0">
                <a:latin typeface="Comic Sans MS" panose="030F0702030302020204" pitchFamily="66" charset="0"/>
              </a:rPr>
              <a:t> в </a:t>
            </a:r>
            <a:r>
              <a:rPr lang="ru-RU" dirty="0" err="1" smtClean="0">
                <a:latin typeface="Comic Sans MS" panose="030F0702030302020204" pitchFamily="66" charset="0"/>
              </a:rPr>
              <a:t>області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архітектури</a:t>
            </a:r>
            <a:r>
              <a:rPr lang="ru-RU" dirty="0" smtClean="0">
                <a:latin typeface="Comic Sans MS" panose="030F0702030302020204" pitchFamily="66" charset="0"/>
              </a:rPr>
              <a:t> й дизайну: за </a:t>
            </a:r>
            <a:r>
              <a:rPr lang="ru-RU" dirty="0" err="1" smtClean="0">
                <a:latin typeface="Comic Sans MS" panose="030F0702030302020204" pitchFamily="66" charset="0"/>
              </a:rPr>
              <a:t>його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ескізами</a:t>
            </a:r>
            <a:r>
              <a:rPr lang="ru-RU" dirty="0" smtClean="0">
                <a:latin typeface="Comic Sans MS" panose="030F0702030302020204" pitchFamily="66" charset="0"/>
              </a:rPr>
              <a:t>, </a:t>
            </a:r>
            <a:r>
              <a:rPr lang="ru-RU" dirty="0" err="1" smtClean="0">
                <a:latin typeface="Comic Sans MS" panose="030F0702030302020204" pitchFamily="66" charset="0"/>
              </a:rPr>
              <a:t>які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стилізували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давньоруську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старовину</a:t>
            </a:r>
            <a:r>
              <a:rPr lang="ru-RU" dirty="0" smtClean="0">
                <a:latin typeface="Comic Sans MS" panose="030F0702030302020204" pitchFamily="66" charset="0"/>
              </a:rPr>
              <a:t>, в Абрамцево </a:t>
            </a:r>
            <a:r>
              <a:rPr lang="ru-RU" dirty="0" err="1" smtClean="0">
                <a:latin typeface="Comic Sans MS" panose="030F0702030302020204" pitchFamily="66" charset="0"/>
              </a:rPr>
              <a:t>були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зведені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церква</a:t>
            </a:r>
            <a:r>
              <a:rPr lang="ru-RU" dirty="0" smtClean="0">
                <a:latin typeface="Comic Sans MS" panose="030F0702030302020204" pitchFamily="66" charset="0"/>
              </a:rPr>
              <a:t> Спасу Нерукотворного (1881-1882) і </a:t>
            </a:r>
            <a:r>
              <a:rPr lang="ru-RU" dirty="0" err="1" smtClean="0">
                <a:latin typeface="Comic Sans MS" panose="030F0702030302020204" pitchFamily="66" charset="0"/>
              </a:rPr>
              <a:t>Хатинка</a:t>
            </a:r>
            <a:r>
              <a:rPr lang="ru-RU" dirty="0" smtClean="0">
                <a:latin typeface="Comic Sans MS" panose="030F0702030302020204" pitchFamily="66" charset="0"/>
              </a:rPr>
              <a:t> на </a:t>
            </a:r>
            <a:r>
              <a:rPr lang="ru-RU" dirty="0" err="1" smtClean="0">
                <a:latin typeface="Comic Sans MS" panose="030F0702030302020204" pitchFamily="66" charset="0"/>
              </a:rPr>
              <a:t>кур'їх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ніжках</a:t>
            </a:r>
            <a:r>
              <a:rPr lang="ru-RU" dirty="0" smtClean="0">
                <a:latin typeface="Comic Sans MS" panose="030F0702030302020204" pitchFamily="66" charset="0"/>
              </a:rPr>
              <a:t> (1883). У </a:t>
            </a:r>
            <a:r>
              <a:rPr lang="ru-RU" dirty="0" err="1" smtClean="0">
                <a:latin typeface="Comic Sans MS" panose="030F0702030302020204" pitchFamily="66" charset="0"/>
              </a:rPr>
              <a:t>Москві</a:t>
            </a:r>
            <a:r>
              <a:rPr lang="ru-RU" dirty="0" smtClean="0">
                <a:latin typeface="Comic Sans MS" panose="030F0702030302020204" pitchFamily="66" charset="0"/>
              </a:rPr>
              <a:t> за </a:t>
            </a:r>
            <a:r>
              <a:rPr lang="ru-RU" dirty="0" err="1" smtClean="0">
                <a:latin typeface="Comic Sans MS" panose="030F0702030302020204" pitchFamily="66" charset="0"/>
              </a:rPr>
              <a:t>ескізами</a:t>
            </a:r>
            <a:r>
              <a:rPr lang="ru-RU" dirty="0" smtClean="0">
                <a:latin typeface="Comic Sans MS" panose="030F0702030302020204" pitchFamily="66" charset="0"/>
              </a:rPr>
              <a:t> художника </a:t>
            </a:r>
            <a:r>
              <a:rPr lang="ru-RU" dirty="0" err="1" smtClean="0">
                <a:latin typeface="Comic Sans MS" panose="030F0702030302020204" pitchFamily="66" charset="0"/>
              </a:rPr>
              <a:t>побудований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пам'ятний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хрест</a:t>
            </a:r>
            <a:r>
              <a:rPr lang="ru-RU" dirty="0" smtClean="0">
                <a:latin typeface="Comic Sans MS" panose="030F0702030302020204" pitchFamily="66" charset="0"/>
              </a:rPr>
              <a:t> на </a:t>
            </a:r>
            <a:r>
              <a:rPr lang="ru-RU" dirty="0" err="1" smtClean="0">
                <a:latin typeface="Comic Sans MS" panose="030F0702030302020204" pitchFamily="66" charset="0"/>
              </a:rPr>
              <a:t>місці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вбивства</a:t>
            </a:r>
            <a:r>
              <a:rPr lang="ru-RU" dirty="0" smtClean="0">
                <a:latin typeface="Comic Sans MS" panose="030F0702030302020204" pitchFamily="66" charset="0"/>
              </a:rPr>
              <a:t> великого князя </a:t>
            </a:r>
            <a:r>
              <a:rPr lang="ru-RU" dirty="0" err="1" smtClean="0">
                <a:latin typeface="Comic Sans MS" panose="030F0702030302020204" pitchFamily="66" charset="0"/>
              </a:rPr>
              <a:t>Сергія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Олександровича</a:t>
            </a:r>
            <a:r>
              <a:rPr lang="ru-RU" dirty="0" smtClean="0">
                <a:latin typeface="Comic Sans MS" panose="030F0702030302020204" pitchFamily="66" charset="0"/>
              </a:rPr>
              <a:t> в </a:t>
            </a:r>
            <a:r>
              <a:rPr lang="ru-RU" dirty="0" err="1" smtClean="0">
                <a:latin typeface="Comic Sans MS" panose="030F0702030302020204" pitchFamily="66" charset="0"/>
              </a:rPr>
              <a:t>Кремлі</a:t>
            </a:r>
            <a:r>
              <a:rPr lang="ru-RU" dirty="0" smtClean="0">
                <a:latin typeface="Comic Sans MS" panose="030F0702030302020204" pitchFamily="66" charset="0"/>
              </a:rPr>
              <a:t> (1905, </a:t>
            </a:r>
            <a:r>
              <a:rPr lang="ru-RU" dirty="0" err="1" smtClean="0">
                <a:latin typeface="Comic Sans MS" panose="030F0702030302020204" pitchFamily="66" charset="0"/>
              </a:rPr>
              <a:t>знищений</a:t>
            </a:r>
            <a:r>
              <a:rPr lang="ru-RU" dirty="0" smtClean="0">
                <a:latin typeface="Comic Sans MS" panose="030F0702030302020204" pitchFamily="66" charset="0"/>
              </a:rPr>
              <a:t> при </a:t>
            </a:r>
            <a:r>
              <a:rPr lang="ru-RU" dirty="0" err="1" smtClean="0">
                <a:latin typeface="Comic Sans MS" panose="030F0702030302020204" pitchFamily="66" charset="0"/>
              </a:rPr>
              <a:t>радянській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владі</a:t>
            </a:r>
            <a:r>
              <a:rPr lang="ru-RU" dirty="0" smtClean="0">
                <a:latin typeface="Comic Sans MS" panose="030F0702030302020204" pitchFamily="66" charset="0"/>
              </a:rPr>
              <a:t>, </a:t>
            </a:r>
            <a:r>
              <a:rPr lang="ru-RU" dirty="0" err="1" smtClean="0">
                <a:latin typeface="Comic Sans MS" panose="030F0702030302020204" pitchFamily="66" charset="0"/>
              </a:rPr>
              <a:t>відтворений</a:t>
            </a:r>
            <a:r>
              <a:rPr lang="ru-RU" dirty="0" smtClean="0">
                <a:latin typeface="Comic Sans MS" panose="030F0702030302020204" pitchFamily="66" charset="0"/>
              </a:rPr>
              <a:t> на </a:t>
            </a:r>
            <a:r>
              <a:rPr lang="ru-RU" dirty="0" err="1" smtClean="0">
                <a:latin typeface="Comic Sans MS" panose="030F0702030302020204" pitchFamily="66" charset="0"/>
              </a:rPr>
              <a:t>території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московського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Новоспасського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монастиря</a:t>
            </a:r>
            <a:r>
              <a:rPr lang="ru-RU" dirty="0" smtClean="0">
                <a:latin typeface="Comic Sans MS" panose="030F0702030302020204" pitchFamily="66" charset="0"/>
              </a:rPr>
              <a:t>) і фасад </a:t>
            </a:r>
            <a:r>
              <a:rPr lang="ru-RU" dirty="0" err="1" smtClean="0">
                <a:latin typeface="Comic Sans MS" panose="030F0702030302020204" pitchFamily="66" charset="0"/>
              </a:rPr>
              <a:t>Третьяковської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галереї</a:t>
            </a:r>
            <a:r>
              <a:rPr lang="ru-RU" dirty="0" smtClean="0">
                <a:latin typeface="Comic Sans MS" panose="030F0702030302020204" pitchFamily="66" charset="0"/>
              </a:rPr>
              <a:t> (1906).</a:t>
            </a:r>
            <a:endParaRPr lang="uk-UA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829" y="2610683"/>
            <a:ext cx="87665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Ще в 1881 році </a:t>
            </a:r>
            <a:r>
              <a:rPr lang="uk-UA" dirty="0" err="1" smtClean="0">
                <a:latin typeface="Comic Sans MS" panose="030F0702030302020204" pitchFamily="66" charset="0"/>
              </a:rPr>
              <a:t>Васнєцов</a:t>
            </a:r>
            <a:r>
              <a:rPr lang="uk-UA" dirty="0" smtClean="0">
                <a:latin typeface="Comic Sans MS" panose="030F0702030302020204" pitchFamily="66" charset="0"/>
              </a:rPr>
              <a:t> почав роботу над картиною "Богатирі", але завершив її лише через багато років, тому що одержав замовлення розписати споруджуваний у Києві кафедральний Володимирський собор. В 1885–1893 роках він працював у Києві, створюючи грандіозний розпис із величною богоматір'ю, давньоруськими князями й орнаментами. Стіни собору </a:t>
            </a:r>
            <a:r>
              <a:rPr lang="uk-UA" dirty="0" err="1" smtClean="0">
                <a:latin typeface="Comic Sans MS" panose="030F0702030302020204" pitchFamily="66" charset="0"/>
              </a:rPr>
              <a:t>Васнєцов</a:t>
            </a:r>
            <a:r>
              <a:rPr lang="uk-UA" dirty="0" smtClean="0">
                <a:latin typeface="Comic Sans MS" panose="030F0702030302020204" pitchFamily="66" charset="0"/>
              </a:rPr>
              <a:t> покрив орнаментальними прикрасами, у яких фантастичні квіти й дивовижні звірі спліталися у вигадливі барвисті візерунки. Виконувати роботу було важко: батьки церкви вимагали офіційно-традиційного рішення розписів, а художник не міг відмовитися від свого сприйняття світу, від живого, реалістичного бачення.</a:t>
            </a:r>
          </a:p>
          <a:p>
            <a:r>
              <a:rPr lang="uk-UA" dirty="0" smtClean="0">
                <a:latin typeface="Comic Sans MS" panose="030F0702030302020204" pitchFamily="66" charset="0"/>
              </a:rPr>
              <a:t>В 1893 році </a:t>
            </a:r>
            <a:r>
              <a:rPr lang="uk-UA" dirty="0" err="1" smtClean="0">
                <a:latin typeface="Comic Sans MS" panose="030F0702030302020204" pitchFamily="66" charset="0"/>
              </a:rPr>
              <a:t>Васнєцов</a:t>
            </a:r>
            <a:r>
              <a:rPr lang="uk-UA" dirty="0" smtClean="0">
                <a:latin typeface="Comic Sans MS" panose="030F0702030302020204" pitchFamily="66" charset="0"/>
              </a:rPr>
              <a:t> стає дійсним членом Академії мистецтв у Петербурзі. В 1893 - 1894 роках побудував за власним проектом казковий будинок-майстерню в Москві, де були закінчені "Богатирі" (1881-1898, Третьяковська галерея, Москва), "Цар Іван Васильович Грозний" (1897, там же), виконані численні релігійні й казкові композиції.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4" y="77674"/>
            <a:ext cx="8684651" cy="666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00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5460"/>
            <a:ext cx="4815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Bookman Old Style" panose="02050604050505020204" pitchFamily="18" charset="0"/>
              </a:rPr>
              <a:t>Неприязнь до політики</a:t>
            </a:r>
            <a:endParaRPr lang="uk-UA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024" y="548680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Comic Sans MS" panose="030F0702030302020204" pitchFamily="66" charset="0"/>
              </a:rPr>
              <a:t>Під</a:t>
            </a:r>
            <a:r>
              <a:rPr lang="ru-RU" dirty="0" smtClean="0">
                <a:latin typeface="Comic Sans MS" panose="030F0702030302020204" pitchFamily="66" charset="0"/>
              </a:rPr>
              <a:t> час </a:t>
            </a:r>
            <a:r>
              <a:rPr lang="ru-RU" dirty="0" err="1" smtClean="0">
                <a:latin typeface="Comic Sans MS" panose="030F0702030302020204" pitchFamily="66" charset="0"/>
              </a:rPr>
              <a:t>революції</a:t>
            </a:r>
            <a:r>
              <a:rPr lang="ru-RU" dirty="0" smtClean="0">
                <a:latin typeface="Comic Sans MS" panose="030F0702030302020204" pitchFamily="66" charset="0"/>
              </a:rPr>
              <a:t> 1905 року </a:t>
            </a:r>
            <a:r>
              <a:rPr lang="ru-RU" dirty="0" err="1" smtClean="0">
                <a:latin typeface="Comic Sans MS" panose="030F0702030302020204" pitchFamily="66" charset="0"/>
              </a:rPr>
              <a:t>Васнєцов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вийшов</a:t>
            </a:r>
            <a:r>
              <a:rPr lang="ru-RU" dirty="0" smtClean="0">
                <a:latin typeface="Comic Sans MS" panose="030F0702030302020204" pitchFamily="66" charset="0"/>
              </a:rPr>
              <a:t> з </a:t>
            </a:r>
            <a:r>
              <a:rPr lang="ru-RU" dirty="0" err="1" smtClean="0">
                <a:latin typeface="Comic Sans MS" panose="030F0702030302020204" pitchFamily="66" charset="0"/>
              </a:rPr>
              <a:t>Академії</a:t>
            </a:r>
            <a:r>
              <a:rPr lang="ru-RU" dirty="0" smtClean="0">
                <a:latin typeface="Comic Sans MS" panose="030F0702030302020204" pitchFamily="66" charset="0"/>
              </a:rPr>
              <a:t>, </a:t>
            </a:r>
            <a:r>
              <a:rPr lang="ru-RU" dirty="0" err="1" smtClean="0">
                <a:latin typeface="Comic Sans MS" panose="030F0702030302020204" pitchFamily="66" charset="0"/>
              </a:rPr>
              <a:t>після</a:t>
            </a:r>
            <a:r>
              <a:rPr lang="ru-RU" dirty="0" smtClean="0">
                <a:latin typeface="Comic Sans MS" panose="030F0702030302020204" pitchFamily="66" charset="0"/>
              </a:rPr>
              <a:t> того як </a:t>
            </a:r>
            <a:r>
              <a:rPr lang="ru-RU" dirty="0" err="1" smtClean="0">
                <a:latin typeface="Comic Sans MS" panose="030F0702030302020204" pitchFamily="66" charset="0"/>
              </a:rPr>
              <a:t>студенти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влаштували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мітинг</a:t>
            </a:r>
            <a:r>
              <a:rPr lang="ru-RU" dirty="0" smtClean="0">
                <a:latin typeface="Comic Sans MS" panose="030F0702030302020204" pitchFamily="66" charset="0"/>
              </a:rPr>
              <a:t> у залах, де </a:t>
            </a:r>
            <a:r>
              <a:rPr lang="ru-RU" dirty="0" err="1" smtClean="0">
                <a:latin typeface="Comic Sans MS" panose="030F0702030302020204" pitchFamily="66" charset="0"/>
              </a:rPr>
              <a:t>розміщалася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його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виставка</a:t>
            </a:r>
            <a:r>
              <a:rPr lang="ru-RU" dirty="0" smtClean="0">
                <a:latin typeface="Comic Sans MS" panose="030F0702030302020204" pitchFamily="66" charset="0"/>
              </a:rPr>
              <a:t>. Художник уважав,</a:t>
            </a:r>
          </a:p>
          <a:p>
            <a:r>
              <a:rPr lang="ru-RU" dirty="0" err="1" smtClean="0">
                <a:latin typeface="Comic Sans MS" panose="030F0702030302020204" pitchFamily="66" charset="0"/>
              </a:rPr>
              <a:t>що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i="1" dirty="0" smtClean="0">
                <a:latin typeface="Comic Sans MS" panose="030F0702030302020204" pitchFamily="66" charset="0"/>
              </a:rPr>
              <a:t>"</a:t>
            </a:r>
            <a:r>
              <a:rPr lang="ru-RU" i="1" dirty="0" err="1" smtClean="0">
                <a:latin typeface="Comic Sans MS" panose="030F0702030302020204" pitchFamily="66" charset="0"/>
              </a:rPr>
              <a:t>всі</a:t>
            </a:r>
            <a:r>
              <a:rPr lang="ru-RU" i="1" dirty="0" smtClean="0">
                <a:latin typeface="Comic Sans MS" panose="030F0702030302020204" pitchFamily="66" charset="0"/>
              </a:rPr>
              <a:t> </a:t>
            </a:r>
            <a:r>
              <a:rPr lang="ru-RU" i="1" dirty="0" err="1" smtClean="0">
                <a:latin typeface="Comic Sans MS" panose="030F0702030302020204" pitchFamily="66" charset="0"/>
              </a:rPr>
              <a:t>навчальні</a:t>
            </a:r>
            <a:r>
              <a:rPr lang="ru-RU" i="1" dirty="0" smtClean="0">
                <a:latin typeface="Comic Sans MS" panose="030F0702030302020204" pitchFamily="66" charset="0"/>
              </a:rPr>
              <a:t> </a:t>
            </a:r>
            <a:r>
              <a:rPr lang="ru-RU" i="1" dirty="0" err="1" smtClean="0">
                <a:latin typeface="Comic Sans MS" panose="030F0702030302020204" pitchFamily="66" charset="0"/>
              </a:rPr>
              <a:t>заклади</a:t>
            </a:r>
            <a:r>
              <a:rPr lang="ru-RU" i="1" dirty="0" smtClean="0">
                <a:latin typeface="Comic Sans MS" panose="030F0702030302020204" pitchFamily="66" charset="0"/>
              </a:rPr>
              <a:t> </a:t>
            </a:r>
            <a:r>
              <a:rPr lang="ru-RU" i="1" dirty="0" err="1" smtClean="0">
                <a:latin typeface="Comic Sans MS" panose="030F0702030302020204" pitchFamily="66" charset="0"/>
              </a:rPr>
              <a:t>призначені</a:t>
            </a:r>
            <a:r>
              <a:rPr lang="ru-RU" i="1" dirty="0" smtClean="0">
                <a:latin typeface="Comic Sans MS" panose="030F0702030302020204" pitchFamily="66" charset="0"/>
              </a:rPr>
              <a:t> </a:t>
            </a:r>
            <a:r>
              <a:rPr lang="ru-RU" i="1" dirty="0" err="1" smtClean="0">
                <a:latin typeface="Comic Sans MS" panose="030F0702030302020204" pitchFamily="66" charset="0"/>
              </a:rPr>
              <a:t>тільки</a:t>
            </a:r>
            <a:r>
              <a:rPr lang="ru-RU" i="1" dirty="0" smtClean="0">
                <a:latin typeface="Comic Sans MS" panose="030F0702030302020204" pitchFamily="66" charset="0"/>
              </a:rPr>
              <a:t> для науки й </a:t>
            </a:r>
            <a:r>
              <a:rPr lang="ru-RU" i="1" dirty="0" err="1" smtClean="0">
                <a:latin typeface="Comic Sans MS" panose="030F0702030302020204" pitchFamily="66" charset="0"/>
              </a:rPr>
              <a:t>навчання</a:t>
            </a:r>
            <a:r>
              <a:rPr lang="ru-RU" i="1" dirty="0" smtClean="0">
                <a:latin typeface="Comic Sans MS" panose="030F0702030302020204" pitchFamily="66" charset="0"/>
              </a:rPr>
              <a:t>, а </a:t>
            </a:r>
            <a:r>
              <a:rPr lang="ru-RU" i="1" dirty="0" err="1" smtClean="0">
                <a:latin typeface="Comic Sans MS" panose="030F0702030302020204" pitchFamily="66" charset="0"/>
              </a:rPr>
              <a:t>ніяк</a:t>
            </a:r>
            <a:r>
              <a:rPr lang="ru-RU" i="1" dirty="0" smtClean="0">
                <a:latin typeface="Comic Sans MS" panose="030F0702030302020204" pitchFamily="66" charset="0"/>
              </a:rPr>
              <a:t> не для занять </a:t>
            </a:r>
            <a:r>
              <a:rPr lang="ru-RU" i="1" dirty="0" err="1" smtClean="0">
                <a:latin typeface="Comic Sans MS" panose="030F0702030302020204" pitchFamily="66" charset="0"/>
              </a:rPr>
              <a:t>політикою</a:t>
            </a:r>
            <a:r>
              <a:rPr lang="ru-RU" i="1" dirty="0" smtClean="0">
                <a:latin typeface="Comic Sans MS" panose="030F0702030302020204" pitchFamily="66" charset="0"/>
              </a:rPr>
              <a:t>"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ru-RU" dirty="0" err="1" smtClean="0">
                <a:latin typeface="Comic Sans MS" panose="030F0702030302020204" pitchFamily="66" charset="0"/>
              </a:rPr>
              <a:t>Продовжуючи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багато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трудитися</a:t>
            </a:r>
            <a:r>
              <a:rPr lang="ru-RU" dirty="0" smtClean="0">
                <a:latin typeface="Comic Sans MS" panose="030F0702030302020204" pitchFamily="66" charset="0"/>
              </a:rPr>
              <a:t>, </a:t>
            </a:r>
            <a:r>
              <a:rPr lang="ru-RU" dirty="0" err="1" smtClean="0">
                <a:latin typeface="Comic Sans MS" panose="030F0702030302020204" pitchFamily="66" charset="0"/>
              </a:rPr>
              <a:t>Віктор</a:t>
            </a:r>
            <a:r>
              <a:rPr lang="ru-RU" dirty="0" smtClean="0">
                <a:latin typeface="Comic Sans MS" panose="030F0702030302020204" pitchFamily="66" charset="0"/>
              </a:rPr>
              <a:t> Михайлович </a:t>
            </a:r>
            <a:r>
              <a:rPr lang="ru-RU" dirty="0" err="1" smtClean="0">
                <a:latin typeface="Comic Sans MS" panose="030F0702030302020204" pitchFamily="66" charset="0"/>
              </a:rPr>
              <a:t>виконав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ескізи</a:t>
            </a:r>
            <a:r>
              <a:rPr lang="ru-RU" dirty="0" smtClean="0">
                <a:latin typeface="Comic Sans MS" panose="030F0702030302020204" pitchFamily="66" charset="0"/>
              </a:rPr>
              <a:t> для </a:t>
            </a:r>
            <a:r>
              <a:rPr lang="ru-RU" dirty="0" err="1" smtClean="0">
                <a:latin typeface="Comic Sans MS" panose="030F0702030302020204" pitchFamily="66" charset="0"/>
              </a:rPr>
              <a:t>мозаїк</a:t>
            </a:r>
            <a:r>
              <a:rPr lang="ru-RU" dirty="0" smtClean="0">
                <a:latin typeface="Comic Sans MS" panose="030F0702030302020204" pitchFamily="66" charset="0"/>
              </a:rPr>
              <a:t> собору у </a:t>
            </a:r>
            <a:r>
              <a:rPr lang="ru-RU" dirty="0" err="1" smtClean="0">
                <a:latin typeface="Comic Sans MS" panose="030F0702030302020204" pitchFamily="66" charset="0"/>
              </a:rPr>
              <a:t>Варшаві</a:t>
            </a:r>
            <a:r>
              <a:rPr lang="ru-RU" dirty="0" smtClean="0">
                <a:latin typeface="Comic Sans MS" panose="030F0702030302020204" pitchFamily="66" charset="0"/>
              </a:rPr>
              <a:t>, брав участь у </a:t>
            </a:r>
            <a:r>
              <a:rPr lang="ru-RU" dirty="0" err="1" smtClean="0">
                <a:latin typeface="Comic Sans MS" panose="030F0702030302020204" pitchFamily="66" charset="0"/>
              </a:rPr>
              <a:t>реставрації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Московського</a:t>
            </a:r>
            <a:r>
              <a:rPr lang="ru-RU" dirty="0" smtClean="0">
                <a:latin typeface="Comic Sans MS" panose="030F0702030302020204" pitchFamily="66" charset="0"/>
              </a:rPr>
              <a:t> Кремля. </a:t>
            </a:r>
            <a:r>
              <a:rPr lang="ru-RU" dirty="0" err="1" smtClean="0">
                <a:latin typeface="Comic Sans MS" panose="030F0702030302020204" pitchFamily="66" charset="0"/>
              </a:rPr>
              <a:t>Жовтневу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революцію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прийняти</a:t>
            </a:r>
            <a:r>
              <a:rPr lang="ru-RU" dirty="0" smtClean="0">
                <a:latin typeface="Comic Sans MS" panose="030F0702030302020204" pitchFamily="66" charset="0"/>
              </a:rPr>
              <a:t> не </a:t>
            </a:r>
            <a:r>
              <a:rPr lang="ru-RU" dirty="0" err="1" smtClean="0">
                <a:latin typeface="Comic Sans MS" panose="030F0702030302020204" pitchFamily="66" charset="0"/>
              </a:rPr>
              <a:t>міг</a:t>
            </a:r>
            <a:r>
              <a:rPr lang="ru-RU" dirty="0" smtClean="0">
                <a:latin typeface="Comic Sans MS" panose="030F0702030302020204" pitchFamily="66" charset="0"/>
              </a:rPr>
              <a:t>, але не </a:t>
            </a:r>
            <a:r>
              <a:rPr lang="ru-RU" dirty="0" err="1" smtClean="0">
                <a:latin typeface="Comic Sans MS" panose="030F0702030302020204" pitchFamily="66" charset="0"/>
              </a:rPr>
              <a:t>емігрував</a:t>
            </a:r>
            <a:r>
              <a:rPr lang="ru-RU" dirty="0" smtClean="0">
                <a:latin typeface="Comic Sans MS" panose="030F0702030302020204" pitchFamily="66" charset="0"/>
              </a:rPr>
              <a:t>, а жив, </a:t>
            </a:r>
            <a:r>
              <a:rPr lang="ru-RU" dirty="0" err="1" smtClean="0">
                <a:latin typeface="Comic Sans MS" panose="030F0702030302020204" pitchFamily="66" charset="0"/>
              </a:rPr>
              <a:t>займаючись</a:t>
            </a:r>
            <a:r>
              <a:rPr lang="ru-RU" dirty="0" smtClean="0">
                <a:latin typeface="Comic Sans MS" panose="030F0702030302020204" pitchFamily="66" charset="0"/>
              </a:rPr>
              <a:t> "</a:t>
            </a:r>
            <a:r>
              <a:rPr lang="ru-RU" dirty="0" err="1" smtClean="0">
                <a:latin typeface="Comic Sans MS" panose="030F0702030302020204" pitchFamily="66" charset="0"/>
              </a:rPr>
              <a:t>закінченням</a:t>
            </a:r>
            <a:r>
              <a:rPr lang="ru-RU" dirty="0" smtClean="0">
                <a:latin typeface="Comic Sans MS" panose="030F0702030302020204" pitchFamily="66" charset="0"/>
              </a:rPr>
              <a:t> уже давно </a:t>
            </a:r>
            <a:r>
              <a:rPr lang="ru-RU" dirty="0" err="1" smtClean="0">
                <a:latin typeface="Comic Sans MS" panose="030F0702030302020204" pitchFamily="66" charset="0"/>
              </a:rPr>
              <a:t>початих</a:t>
            </a:r>
            <a:r>
              <a:rPr lang="ru-RU" dirty="0" smtClean="0">
                <a:latin typeface="Comic Sans MS" panose="030F0702030302020204" pitchFamily="66" charset="0"/>
              </a:rPr>
              <a:t> картин </a:t>
            </a:r>
            <a:r>
              <a:rPr lang="ru-RU" dirty="0" err="1" smtClean="0">
                <a:latin typeface="Comic Sans MS" panose="030F0702030302020204" pitchFamily="66" charset="0"/>
              </a:rPr>
              <a:t>із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казкового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світу</a:t>
            </a:r>
            <a:r>
              <a:rPr lang="ru-RU" dirty="0" smtClean="0">
                <a:latin typeface="Comic Sans MS" panose="030F0702030302020204" pitchFamily="66" charset="0"/>
              </a:rPr>
              <a:t>".</a:t>
            </a:r>
          </a:p>
          <a:p>
            <a:r>
              <a:rPr lang="ru-RU" dirty="0" err="1" smtClean="0">
                <a:latin typeface="Comic Sans MS" panose="030F0702030302020204" pitchFamily="66" charset="0"/>
              </a:rPr>
              <a:t>Після</a:t>
            </a:r>
            <a:r>
              <a:rPr lang="ru-RU" dirty="0" smtClean="0">
                <a:latin typeface="Comic Sans MS" panose="030F0702030302020204" pitchFamily="66" charset="0"/>
              </a:rPr>
              <a:t> 1905 року художник </a:t>
            </a:r>
            <a:r>
              <a:rPr lang="ru-RU" dirty="0" err="1" smtClean="0">
                <a:latin typeface="Comic Sans MS" panose="030F0702030302020204" pitchFamily="66" charset="0"/>
              </a:rPr>
              <a:t>примикає</a:t>
            </a:r>
            <a:r>
              <a:rPr lang="ru-RU" dirty="0" smtClean="0">
                <a:latin typeface="Comic Sans MS" panose="030F0702030302020204" pitchFamily="66" charset="0"/>
              </a:rPr>
              <a:t> до "Союзу </a:t>
            </a:r>
            <a:r>
              <a:rPr lang="ru-RU" dirty="0" err="1" smtClean="0">
                <a:latin typeface="Comic Sans MS" panose="030F0702030302020204" pitchFamily="66" charset="0"/>
              </a:rPr>
              <a:t>російського</a:t>
            </a:r>
            <a:r>
              <a:rPr lang="ru-RU" dirty="0" smtClean="0">
                <a:latin typeface="Comic Sans MS" panose="030F0702030302020204" pitchFamily="66" charset="0"/>
              </a:rPr>
              <a:t> народу", </a:t>
            </a:r>
            <a:r>
              <a:rPr lang="ru-RU" dirty="0" err="1" smtClean="0">
                <a:latin typeface="Comic Sans MS" panose="030F0702030302020204" pitchFamily="66" charset="0"/>
              </a:rPr>
              <a:t>оформляючи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своїми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слов'янськими</a:t>
            </a:r>
            <a:r>
              <a:rPr lang="ru-RU" dirty="0" smtClean="0">
                <a:latin typeface="Comic Sans MS" panose="030F0702030302020204" pitchFamily="66" charset="0"/>
              </a:rPr>
              <a:t> орнаментами </a:t>
            </a:r>
            <a:r>
              <a:rPr lang="ru-RU" dirty="0" err="1" smtClean="0">
                <a:latin typeface="Comic Sans MS" panose="030F0702030302020204" pitchFamily="66" charset="0"/>
              </a:rPr>
              <a:t>видання</a:t>
            </a:r>
            <a:r>
              <a:rPr lang="ru-RU" dirty="0" smtClean="0">
                <a:latin typeface="Comic Sans MS" panose="030F0702030302020204" pitchFamily="66" charset="0"/>
              </a:rPr>
              <a:t> "</a:t>
            </a:r>
            <a:r>
              <a:rPr lang="ru-RU" dirty="0" err="1" smtClean="0">
                <a:latin typeface="Comic Sans MS" panose="030F0702030302020204" pitchFamily="66" charset="0"/>
              </a:rPr>
              <a:t>союзників</a:t>
            </a:r>
            <a:r>
              <a:rPr lang="ru-RU" dirty="0" smtClean="0">
                <a:latin typeface="Comic Sans MS" panose="030F0702030302020204" pitchFamily="66" charset="0"/>
              </a:rPr>
              <a:t>". </a:t>
            </a:r>
            <a:r>
              <a:rPr lang="ru-RU" dirty="0" err="1" smtClean="0">
                <a:latin typeface="Comic Sans MS" panose="030F0702030302020204" pitchFamily="66" charset="0"/>
              </a:rPr>
              <a:t>Мальовничі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алегорії</a:t>
            </a:r>
            <a:r>
              <a:rPr lang="ru-RU" dirty="0" smtClean="0">
                <a:latin typeface="Comic Sans MS" panose="030F0702030302020204" pitchFamily="66" charset="0"/>
              </a:rPr>
              <a:t> "</a:t>
            </a:r>
            <a:r>
              <a:rPr lang="ru-RU" dirty="0" err="1" smtClean="0">
                <a:latin typeface="Comic Sans MS" panose="030F0702030302020204" pitchFamily="66" charset="0"/>
              </a:rPr>
              <a:t>Царівна</a:t>
            </a:r>
            <a:r>
              <a:rPr lang="ru-RU" dirty="0" smtClean="0">
                <a:latin typeface="Comic Sans MS" panose="030F0702030302020204" pitchFamily="66" charset="0"/>
              </a:rPr>
              <a:t>-Жаба" (1901-1918) і "</a:t>
            </a:r>
            <a:r>
              <a:rPr lang="ru-RU" dirty="0" err="1" smtClean="0">
                <a:latin typeface="Comic Sans MS" panose="030F0702030302020204" pitchFamily="66" charset="0"/>
              </a:rPr>
              <a:t>Бій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Добрині</a:t>
            </a:r>
            <a:r>
              <a:rPr lang="ru-RU" dirty="0" smtClean="0">
                <a:latin typeface="Comic Sans MS" panose="030F0702030302020204" pitchFamily="66" charset="0"/>
              </a:rPr>
              <a:t> Никитича </a:t>
            </a:r>
            <a:r>
              <a:rPr lang="ru-RU" dirty="0" err="1" smtClean="0">
                <a:latin typeface="Comic Sans MS" panose="030F0702030302020204" pitchFamily="66" charset="0"/>
              </a:rPr>
              <a:t>зі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Змієм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Гориничем</a:t>
            </a:r>
            <a:r>
              <a:rPr lang="ru-RU" dirty="0" smtClean="0">
                <a:latin typeface="Comic Sans MS" panose="030F0702030302020204" pitchFamily="66" charset="0"/>
              </a:rPr>
              <a:t>" (1913-1918; </a:t>
            </a:r>
            <a:r>
              <a:rPr lang="ru-RU" dirty="0" err="1" smtClean="0">
                <a:latin typeface="Comic Sans MS" panose="030F0702030302020204" pitchFamily="66" charset="0"/>
              </a:rPr>
              <a:t>обидві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роботи</a:t>
            </a:r>
            <a:r>
              <a:rPr lang="ru-RU" dirty="0" smtClean="0">
                <a:latin typeface="Comic Sans MS" panose="030F0702030302020204" pitchFamily="66" charset="0"/>
              </a:rPr>
              <a:t> - у </a:t>
            </a:r>
            <a:r>
              <a:rPr lang="ru-RU" dirty="0" err="1" smtClean="0">
                <a:latin typeface="Comic Sans MS" panose="030F0702030302020204" pitchFamily="66" charset="0"/>
              </a:rPr>
              <a:t>його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Домі-музеї</a:t>
            </a:r>
            <a:r>
              <a:rPr lang="ru-RU" dirty="0" smtClean="0">
                <a:latin typeface="Comic Sans MS" panose="030F0702030302020204" pitchFamily="66" charset="0"/>
              </a:rPr>
              <a:t>, Москва) </a:t>
            </a:r>
            <a:r>
              <a:rPr lang="ru-RU" dirty="0" err="1" smtClean="0">
                <a:latin typeface="Comic Sans MS" panose="030F0702030302020204" pitchFamily="66" charset="0"/>
              </a:rPr>
              <a:t>виражають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сумні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роздуми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із</a:t>
            </a:r>
            <a:r>
              <a:rPr lang="ru-RU" dirty="0" smtClean="0">
                <a:latin typeface="Comic Sans MS" panose="030F0702030302020204" pitchFamily="66" charset="0"/>
              </a:rPr>
              <a:t> приводу </a:t>
            </a:r>
            <a:r>
              <a:rPr lang="ru-RU" dirty="0" err="1" smtClean="0">
                <a:latin typeface="Comic Sans MS" panose="030F0702030302020204" pitchFamily="66" charset="0"/>
              </a:rPr>
              <a:t>поточної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політики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ru-RU" dirty="0" err="1" smtClean="0">
                <a:latin typeface="Comic Sans MS" panose="030F0702030302020204" pitchFamily="66" charset="0"/>
              </a:rPr>
              <a:t>Творча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фантазія</a:t>
            </a:r>
            <a:r>
              <a:rPr lang="ru-RU" dirty="0" smtClean="0">
                <a:latin typeface="Comic Sans MS" panose="030F0702030302020204" pitchFamily="66" charset="0"/>
              </a:rPr>
              <a:t> художника </a:t>
            </a:r>
            <a:r>
              <a:rPr lang="ru-RU" dirty="0" err="1" smtClean="0">
                <a:latin typeface="Comic Sans MS" panose="030F0702030302020204" pitchFamily="66" charset="0"/>
              </a:rPr>
              <a:t>здавалася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невичерпною</a:t>
            </a:r>
            <a:r>
              <a:rPr lang="ru-RU" dirty="0" smtClean="0">
                <a:latin typeface="Comic Sans MS" panose="030F0702030302020204" pitchFamily="66" charset="0"/>
              </a:rPr>
              <a:t>. У </a:t>
            </a:r>
            <a:r>
              <a:rPr lang="ru-RU" dirty="0" err="1" smtClean="0">
                <a:latin typeface="Comic Sans MS" panose="030F0702030302020204" pitchFamily="66" charset="0"/>
              </a:rPr>
              <a:t>нього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була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безліч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задумів</a:t>
            </a:r>
            <a:r>
              <a:rPr lang="ru-RU" dirty="0" smtClean="0">
                <a:latin typeface="Comic Sans MS" panose="030F0702030302020204" pitchFamily="66" charset="0"/>
              </a:rPr>
              <a:t>, </a:t>
            </a:r>
            <a:r>
              <a:rPr lang="ru-RU" dirty="0" err="1" smtClean="0">
                <a:latin typeface="Comic Sans MS" panose="030F0702030302020204" pitchFamily="66" charset="0"/>
              </a:rPr>
              <a:t>яким</a:t>
            </a:r>
            <a:r>
              <a:rPr lang="ru-RU" dirty="0" smtClean="0">
                <a:latin typeface="Comic Sans MS" panose="030F0702030302020204" pitchFamily="66" charset="0"/>
              </a:rPr>
              <a:t>, на жаль, не </a:t>
            </a:r>
            <a:r>
              <a:rPr lang="ru-RU" dirty="0" err="1" smtClean="0">
                <a:latin typeface="Comic Sans MS" panose="030F0702030302020204" pitchFamily="66" charset="0"/>
              </a:rPr>
              <a:t>призначено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було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здійснитися</a:t>
            </a:r>
            <a:r>
              <a:rPr lang="ru-RU" dirty="0" smtClean="0">
                <a:latin typeface="Comic Sans MS" panose="030F0702030302020204" pitchFamily="66" charset="0"/>
              </a:rPr>
              <a:t>. 23 </a:t>
            </a:r>
            <a:r>
              <a:rPr lang="ru-RU" dirty="0" err="1" smtClean="0">
                <a:latin typeface="Comic Sans MS" panose="030F0702030302020204" pitchFamily="66" charset="0"/>
              </a:rPr>
              <a:t>липня</a:t>
            </a:r>
            <a:r>
              <a:rPr lang="ru-RU" dirty="0" smtClean="0">
                <a:latin typeface="Comic Sans MS" panose="030F0702030302020204" pitchFamily="66" charset="0"/>
              </a:rPr>
              <a:t> 1926 року в </a:t>
            </a:r>
            <a:r>
              <a:rPr lang="ru-RU" dirty="0" err="1" smtClean="0">
                <a:latin typeface="Comic Sans MS" panose="030F0702030302020204" pitchFamily="66" charset="0"/>
              </a:rPr>
              <a:t>Москві</a:t>
            </a:r>
            <a:r>
              <a:rPr lang="ru-RU" dirty="0" smtClean="0">
                <a:latin typeface="Comic Sans MS" panose="030F0702030302020204" pitchFamily="66" charset="0"/>
              </a:rPr>
              <a:t>, у </a:t>
            </a:r>
            <a:r>
              <a:rPr lang="ru-RU" dirty="0" err="1" smtClean="0">
                <a:latin typeface="Comic Sans MS" panose="030F0702030302020204" pitchFamily="66" charset="0"/>
              </a:rPr>
              <a:t>своїй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майстерні</a:t>
            </a:r>
            <a:r>
              <a:rPr lang="ru-RU" dirty="0" smtClean="0">
                <a:latin typeface="Comic Sans MS" panose="030F0702030302020204" pitchFamily="66" charset="0"/>
              </a:rPr>
              <a:t>, </a:t>
            </a:r>
            <a:r>
              <a:rPr lang="ru-RU" dirty="0" err="1" smtClean="0">
                <a:latin typeface="Comic Sans MS" panose="030F0702030302020204" pitchFamily="66" charset="0"/>
              </a:rPr>
              <a:t>працюючи</a:t>
            </a:r>
            <a:r>
              <a:rPr lang="ru-RU" dirty="0" smtClean="0">
                <a:latin typeface="Comic Sans MS" panose="030F0702030302020204" pitchFamily="66" charset="0"/>
              </a:rPr>
              <a:t> над портретом художника </a:t>
            </a:r>
            <a:r>
              <a:rPr lang="ru-RU" dirty="0" err="1" smtClean="0">
                <a:latin typeface="Comic Sans MS" panose="030F0702030302020204" pitchFamily="66" charset="0"/>
              </a:rPr>
              <a:t>Михайла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Васильовича</a:t>
            </a:r>
            <a:r>
              <a:rPr lang="ru-RU" dirty="0" smtClean="0">
                <a:latin typeface="Comic Sans MS" panose="030F0702030302020204" pitchFamily="66" charset="0"/>
              </a:rPr>
              <a:t> Нестерова (1862-1942), </a:t>
            </a:r>
            <a:r>
              <a:rPr lang="ru-RU" dirty="0" err="1" smtClean="0">
                <a:latin typeface="Comic Sans MS" panose="030F0702030302020204" pitchFamily="66" charset="0"/>
              </a:rPr>
              <a:t>Васнєцов</a:t>
            </a:r>
            <a:r>
              <a:rPr lang="ru-RU" dirty="0" smtClean="0">
                <a:latin typeface="Comic Sans MS" panose="030F0702030302020204" pitchFamily="66" charset="0"/>
              </a:rPr>
              <a:t> помер.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В 1953 </a:t>
            </a:r>
            <a:r>
              <a:rPr lang="ru-RU" dirty="0" err="1" smtClean="0">
                <a:latin typeface="Comic Sans MS" panose="030F0702030302020204" pitchFamily="66" charset="0"/>
              </a:rPr>
              <a:t>році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московський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будинок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Васнєцова</a:t>
            </a:r>
            <a:r>
              <a:rPr lang="ru-RU" dirty="0" smtClean="0">
                <a:latin typeface="Comic Sans MS" panose="030F0702030302020204" pitchFamily="66" charset="0"/>
              </a:rPr>
              <a:t> (</a:t>
            </a:r>
            <a:r>
              <a:rPr lang="ru-RU" dirty="0" err="1" smtClean="0">
                <a:latin typeface="Comic Sans MS" panose="030F0702030302020204" pitchFamily="66" charset="0"/>
              </a:rPr>
              <a:t>побудований</a:t>
            </a:r>
            <a:r>
              <a:rPr lang="ru-RU" dirty="0" smtClean="0">
                <a:latin typeface="Comic Sans MS" panose="030F0702030302020204" pitchFamily="66" charset="0"/>
              </a:rPr>
              <a:t> за </a:t>
            </a:r>
            <a:r>
              <a:rPr lang="ru-RU" dirty="0" err="1" smtClean="0">
                <a:latin typeface="Comic Sans MS" panose="030F0702030302020204" pitchFamily="66" charset="0"/>
              </a:rPr>
              <a:t>його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ескізами</a:t>
            </a:r>
            <a:r>
              <a:rPr lang="ru-RU" dirty="0" smtClean="0">
                <a:latin typeface="Comic Sans MS" panose="030F0702030302020204" pitchFamily="66" charset="0"/>
              </a:rPr>
              <a:t> в 1894 </a:t>
            </a:r>
            <a:r>
              <a:rPr lang="ru-RU" dirty="0" err="1" smtClean="0">
                <a:latin typeface="Comic Sans MS" panose="030F0702030302020204" pitchFamily="66" charset="0"/>
              </a:rPr>
              <a:t>році</a:t>
            </a:r>
            <a:r>
              <a:rPr lang="ru-RU" dirty="0" smtClean="0">
                <a:latin typeface="Comic Sans MS" panose="030F0702030302020204" pitchFamily="66" charset="0"/>
              </a:rPr>
              <a:t>) </a:t>
            </a:r>
            <a:r>
              <a:rPr lang="ru-RU" dirty="0" err="1" smtClean="0">
                <a:latin typeface="Comic Sans MS" panose="030F0702030302020204" pitchFamily="66" charset="0"/>
              </a:rPr>
              <a:t>був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перетворений</a:t>
            </a:r>
            <a:r>
              <a:rPr lang="ru-RU" dirty="0" smtClean="0">
                <a:latin typeface="Comic Sans MS" panose="030F0702030302020204" pitchFamily="66" charset="0"/>
              </a:rPr>
              <a:t> у </a:t>
            </a:r>
            <a:r>
              <a:rPr lang="ru-RU" dirty="0" err="1" smtClean="0">
                <a:latin typeface="Comic Sans MS" panose="030F0702030302020204" pitchFamily="66" charset="0"/>
              </a:rPr>
              <a:t>Дім</a:t>
            </a:r>
            <a:r>
              <a:rPr lang="ru-RU" dirty="0" smtClean="0">
                <a:latin typeface="Comic Sans MS" panose="030F0702030302020204" pitchFamily="66" charset="0"/>
              </a:rPr>
              <a:t>-музей. Музей </a:t>
            </a:r>
            <a:r>
              <a:rPr lang="ru-RU" dirty="0" err="1" smtClean="0">
                <a:latin typeface="Comic Sans MS" panose="030F0702030302020204" pitchFamily="66" charset="0"/>
              </a:rPr>
              <a:t>імені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братів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Васнєцових</a:t>
            </a:r>
            <a:r>
              <a:rPr lang="ru-RU" dirty="0" smtClean="0">
                <a:latin typeface="Comic Sans MS" panose="030F0702030302020204" pitchFamily="66" charset="0"/>
              </a:rPr>
              <a:t> в 1988 </a:t>
            </a:r>
            <a:r>
              <a:rPr lang="ru-RU" dirty="0" err="1" smtClean="0">
                <a:latin typeface="Comic Sans MS" panose="030F0702030302020204" pitchFamily="66" charset="0"/>
              </a:rPr>
              <a:t>році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був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також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відкритий</a:t>
            </a:r>
            <a:r>
              <a:rPr lang="ru-RU" dirty="0" smtClean="0">
                <a:latin typeface="Comic Sans MS" panose="030F0702030302020204" pitchFamily="66" charset="0"/>
              </a:rPr>
              <a:t> у </a:t>
            </a:r>
            <a:r>
              <a:rPr lang="ru-RU" dirty="0" err="1" smtClean="0">
                <a:latin typeface="Comic Sans MS" panose="030F0702030302020204" pitchFamily="66" charset="0"/>
              </a:rPr>
              <a:t>Кірові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378" y="78399"/>
            <a:ext cx="4752528" cy="674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75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89</TotalTime>
  <Words>1518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Soho</vt:lpstr>
      <vt:lpstr>Життя та творчість Віктора михайловича Васнєцова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KraVA</dc:creator>
  <cp:lastModifiedBy>KraVA</cp:lastModifiedBy>
  <cp:revision>7</cp:revision>
  <dcterms:created xsi:type="dcterms:W3CDTF">2013-11-17T14:38:11Z</dcterms:created>
  <dcterms:modified xsi:type="dcterms:W3CDTF">2013-11-17T16:07:12Z</dcterms:modified>
</cp:coreProperties>
</file>