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8" r:id="rId2"/>
    <p:sldId id="282" r:id="rId3"/>
    <p:sldId id="281" r:id="rId4"/>
    <p:sldId id="261" r:id="rId5"/>
    <p:sldId id="262" r:id="rId6"/>
    <p:sldId id="263" r:id="rId7"/>
    <p:sldId id="274" r:id="rId8"/>
    <p:sldId id="284" r:id="rId9"/>
    <p:sldId id="265" r:id="rId10"/>
    <p:sldId id="267" r:id="rId11"/>
    <p:sldId id="277" r:id="rId12"/>
    <p:sldId id="268" r:id="rId13"/>
    <p:sldId id="279" r:id="rId14"/>
    <p:sldId id="269" r:id="rId15"/>
    <p:sldId id="278" r:id="rId16"/>
    <p:sldId id="286" r:id="rId17"/>
    <p:sldId id="271" r:id="rId18"/>
    <p:sldId id="294" r:id="rId19"/>
    <p:sldId id="291" r:id="rId20"/>
    <p:sldId id="288" r:id="rId21"/>
    <p:sldId id="290" r:id="rId22"/>
    <p:sldId id="293" r:id="rId23"/>
    <p:sldId id="295" r:id="rId24"/>
    <p:sldId id="297" r:id="rId25"/>
    <p:sldId id="272" r:id="rId26"/>
    <p:sldId id="27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11AE6-4682-4E4C-8BA2-66D60968399D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39C92-4F83-431B-8F21-18B61A5B9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6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74745-432C-4AF6-8E7F-486B50538C6B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677C7-0A7B-4B21-80D1-2509DBC11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4553C-3D50-41FB-8463-3A0D6994BA15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85F1-D0F9-4AC1-8D82-1B0207A8E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6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CECD5-84D6-4373-ACE8-CF13EB4DD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859E6-A4E0-419D-9D06-DF1CC7F65C94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B3D6-AF55-46E4-997A-31430D42B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3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E9E91-650E-4BB2-9416-9F746E224C23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1BF60-915A-42A0-B9A3-F2DC9717F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5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6C5AD-7F30-45E6-B275-F6F980737F2D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8528-27FD-4437-A72B-511462A1D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7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2F9A-8868-4265-81F8-678976911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834C3-4C4D-477B-8DF9-2401196F10E5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6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2FEE-B4AD-459C-9016-DF62C7EF1569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18558-5583-4076-9065-EB931890D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1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4655-7B1A-4E49-9524-3014BEA21C42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A3146-082D-4625-B45F-5A59A89EC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4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5674-42D0-4214-A954-E833C7E4C10F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0D19-5669-4B36-ADB6-7723F4B76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73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B6B39-8C16-4794-93ED-F6635CB76DF5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3CD3E-A395-41BD-94E5-23CA0D0AE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29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5985E6C-BC88-4658-91FD-944087015C2A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9483988-0553-4795-AAD0-62FC32777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1" r:id="rId1"/>
    <p:sldLayoutId id="2147484083" r:id="rId2"/>
    <p:sldLayoutId id="2147484092" r:id="rId3"/>
    <p:sldLayoutId id="2147484084" r:id="rId4"/>
    <p:sldLayoutId id="2147484093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3C74BA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305F9B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3C74BA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3C74BA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071546"/>
            <a:ext cx="4000528" cy="359695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Борис </a:t>
            </a:r>
            <a:r>
              <a:rPr lang="ru-RU" sz="4800" b="1" i="1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Леонідович</a:t>
            </a:r>
            <a:r>
              <a:rPr lang="ru-RU" sz="4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Пастернак (1890-1960)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57188"/>
            <a:ext cx="3373438" cy="5037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35413" y="5229225"/>
            <a:ext cx="5113337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Вірю</a:t>
            </a:r>
            <a: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я, </a:t>
            </a:r>
            <a:r>
              <a:rPr lang="ru-RU" sz="28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прийде</a:t>
            </a:r>
            <a: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пора - Силу </a:t>
            </a:r>
            <a:r>
              <a:rPr lang="ru-RU" sz="28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підлості</a:t>
            </a:r>
            <a: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злоби</a:t>
            </a:r>
            <a: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здолає</a:t>
            </a:r>
            <a: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дух добра</a:t>
            </a:r>
            <a:r>
              <a:rPr lang="ru-RU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363272" cy="192882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Болісному</a:t>
            </a:r>
            <a:r>
              <a:rPr lang="ru-RU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розриву</a:t>
            </a:r>
            <a:r>
              <a:rPr lang="ru-RU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першою</a:t>
            </a:r>
            <a:r>
              <a:rPr lang="ru-RU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дружиною (художницею Є. В. Пастернак) і </a:t>
            </a:r>
            <a:r>
              <a:rPr lang="ru-RU" sz="2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зближення</a:t>
            </a:r>
            <a:r>
              <a:rPr lang="ru-RU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Н. Нейгауз (у </a:t>
            </a:r>
            <a:r>
              <a:rPr lang="ru-RU" sz="2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першому</a:t>
            </a:r>
            <a:r>
              <a:rPr lang="ru-RU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шлюбі</a:t>
            </a:r>
            <a:r>
              <a:rPr lang="ru-RU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дружина </a:t>
            </a:r>
            <a:r>
              <a:rPr lang="ru-RU" sz="2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Генріха</a:t>
            </a:r>
            <a:r>
              <a:rPr lang="ru-RU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Густавовича</a:t>
            </a:r>
            <a:r>
              <a:rPr lang="ru-RU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Нейгауза) </a:t>
            </a:r>
            <a:r>
              <a:rPr lang="ru-RU" sz="2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присвячена</a:t>
            </a:r>
            <a:r>
              <a:rPr lang="ru-RU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нова книга </a:t>
            </a:r>
            <a:r>
              <a:rPr lang="ru-RU" sz="2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лірики</a:t>
            </a:r>
            <a:r>
              <a:rPr lang="ru-RU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«Друге </a:t>
            </a:r>
            <a:r>
              <a:rPr lang="ru-RU" sz="2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народження</a:t>
            </a:r>
            <a:r>
              <a:rPr lang="ru-RU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(1932). </a:t>
            </a:r>
            <a:r>
              <a:rPr lang="ru-RU" sz="2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</a:t>
            </a:r>
            <a:r>
              <a:rPr lang="ru-RU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позначив</a:t>
            </a:r>
            <a:r>
              <a:rPr lang="ru-RU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початок </a:t>
            </a:r>
            <a:r>
              <a:rPr lang="ru-RU" sz="2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періоду</a:t>
            </a:r>
            <a:r>
              <a:rPr lang="ru-RU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діяльної</a:t>
            </a:r>
            <a:r>
              <a:rPr lang="ru-RU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участі</a:t>
            </a:r>
            <a:r>
              <a:rPr lang="ru-RU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Бориса Пастернака в </a:t>
            </a:r>
            <a:r>
              <a:rPr lang="ru-RU" sz="2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суспільно-літературного</a:t>
            </a:r>
            <a:r>
              <a:rPr lang="ru-RU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тривав</a:t>
            </a:r>
            <a:r>
              <a:rPr lang="ru-RU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початку 1937 року.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034" y="3071810"/>
            <a:ext cx="4973124" cy="3257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7884" y="2643182"/>
            <a:ext cx="2670048" cy="3867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772816"/>
            <a:ext cx="5643602" cy="385765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Пастернак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виступає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промовою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Першому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з'їзді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Спілки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радянських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письменників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(1934), в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якості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члена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правління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участь практично у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заходах Союзу.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Відстоювання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їм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творчої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незалежності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письменників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права на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власну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думку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нерідко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викликало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різку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критику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партійних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кураторів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літератури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роки все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наростаючого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сталінського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терору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Пастернак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неодноразово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заступався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невинно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репресованих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заступництво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виявлялося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деколи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небесплодним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928688"/>
            <a:ext cx="2857500" cy="413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2442"/>
            <a:ext cx="8496944" cy="235745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середини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1930-х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до самого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кінця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одним з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головних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літературних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занять Пастернака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стає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перекладацька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переводить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сучасну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класичну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грузинську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поезію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трагедії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У.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Шекспіра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(«Отелло», «Гамлет», «Король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Лір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«Макбет», «Ромео і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Джульєтта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»), «Фауста» І. Гете і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іншого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прагнучи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до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точної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передачі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мовних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особливостей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оригіналу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але,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навпаки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російського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Шекспіра</a:t>
            </a:r>
            <a: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і пр.</a:t>
            </a:r>
            <a:br>
              <a: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b="5039"/>
          <a:stretch>
            <a:fillRect/>
          </a:stretch>
        </p:blipFill>
        <p:spPr bwMode="auto">
          <a:xfrm>
            <a:off x="571500" y="2857500"/>
            <a:ext cx="1905000" cy="3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571750"/>
            <a:ext cx="1643063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571750"/>
            <a:ext cx="17145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000375"/>
            <a:ext cx="17653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63488"/>
            <a:ext cx="4214842" cy="635795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1940-1941 роках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довгої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перерви Б. Пастернак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знову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починає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писати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разом з циклом «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війну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склали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книгу «На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ранніх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поїздах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(1943).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періоду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свідчать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вірність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Пастернака кола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обраних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 і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мотивів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відзначені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прагненням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подолання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складності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мови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властивої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ранній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поезії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5370" y="428605"/>
            <a:ext cx="4080479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8263" y="1125538"/>
            <a:ext cx="3617912" cy="4535487"/>
          </a:xfrm>
        </p:spPr>
        <p:txBody>
          <a:bodyPr>
            <a:noAutofit/>
          </a:bodyPr>
          <a:lstStyle/>
          <a:p>
            <a:pPr eaLnBrk="1" fontAlgn="auto" hangingPunct="1">
              <a:defRPr/>
            </a:pP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Підсумком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своєї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творчості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 Пастернак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вважав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роман «Доктор Живаго», над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працював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1946 по 1955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1910-х роках Пастернак,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звертаючись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прози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намагався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створити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картину морального і духовного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своєї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епохи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історію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свого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покоління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288" y="188913"/>
            <a:ext cx="8064500" cy="7921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Головна книга Пастернака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1268760"/>
            <a:ext cx="41529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4929222" cy="57395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Коло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філософських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проблем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аналізується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прикладі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російського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інтелігента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лікаря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Юрія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Живаго,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близьких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очевидцями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учасниками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історичних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катаклізмів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випали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долю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десятиліття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Ізвечность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проблем і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опиняються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персонажі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роману, при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всій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конкретної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історичної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обумовленості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підкреслюється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євангельськими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казковими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сюжетами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віршів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головного героя,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складають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останню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«Доктора Живаго».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2143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071688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428625"/>
            <a:ext cx="1771650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714750"/>
            <a:ext cx="17049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714750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143500"/>
            <a:ext cx="1628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565400"/>
            <a:ext cx="3886200" cy="3074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6" descr="паст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97200"/>
            <a:ext cx="2286000" cy="3071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3995738" y="5661025"/>
            <a:ext cx="4752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Нобелевский диплом Б. Пастернака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39775" y="692150"/>
            <a:ext cx="7145338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1958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році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Пастернаку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була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присуджена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Нобелівська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премія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«За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видатні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досягнення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сучасній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ліричній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поезії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і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продовження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шляхетних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традицій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великої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російської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прози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1268760"/>
            <a:ext cx="3923928" cy="485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427538" y="1116013"/>
            <a:ext cx="4572000" cy="4802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1958 «за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видатні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заслуги в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сучасній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ліричній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поезії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і 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традиційному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терені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великої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російської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прози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 Пастернаку присудили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Нобелівську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премію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літератури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що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було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сприйнято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СРСР як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суто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політична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акція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сторінках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преси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розгорнулася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кампанія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цькування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поета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Пастернак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був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виключений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Спілки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письменників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йому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погрожували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висилкою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країни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було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навіть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заведено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кримінальну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справу за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звинуваченням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зраді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батьківщині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Все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змусило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Пастернака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відмовитися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Нобелівської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премії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(диплом і медаль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було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вручено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його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синові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1989).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50" y="692150"/>
            <a:ext cx="5545138" cy="4572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очалася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безпрецедентна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цькування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Пастернака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рівнях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Виникла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реальна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загроза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висилки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Через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третіх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осіб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Пастернаку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ультиматум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партійного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керівництва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відмова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Нобелівської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премії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припинення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цькування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Борис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Леонідович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ультиматум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Нобелівської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премії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відмовився.Так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Пастернак НЕ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Нобелівську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премію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1958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році.Які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антирадянські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"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Живаго "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угледіли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чиновники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таємниця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сімома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печатками.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628775"/>
            <a:ext cx="28098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692150"/>
            <a:ext cx="4254500" cy="57626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Шведська академія присудила Пастернаку Нобелівську премію з літератури «за значні досягнення в сучасній ліричній поезії, а також за продовження традицій великого російського епічного роману».       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 Центральні радянські газети «Правда» і «Літературна газета» обрушилися на поета, називаючи його «зрадником», «злісним обивателем», «наклепником», «Юдою», «ворожим наймитом» і т.д. Пастернака виключили зі Спілки письменників і змусили відмовитися від премії.      </a:t>
            </a:r>
          </a:p>
        </p:txBody>
      </p:sp>
      <p:pic>
        <p:nvPicPr>
          <p:cNvPr id="24579" name="Picture 14" descr="Р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12875"/>
            <a:ext cx="3916363" cy="48863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327" name="Rectangle 15"/>
          <p:cNvSpPr>
            <a:spLocks noGrp="1" noChangeArrowheads="1"/>
          </p:cNvSpPr>
          <p:nvPr>
            <p:ph type="title"/>
          </p:nvPr>
        </p:nvSpPr>
        <p:spPr>
          <a:xfrm>
            <a:off x="1476375" y="404813"/>
            <a:ext cx="1871663" cy="936625"/>
          </a:xfrm>
        </p:spPr>
        <p:txBody>
          <a:bodyPr/>
          <a:lstStyle/>
          <a:p>
            <a:pPr>
              <a:defRPr/>
            </a:pPr>
            <a:r>
              <a:rPr lang="ru-RU" b="1">
                <a:latin typeface="Times New Roman" pitchFamily="18" charset="0"/>
              </a:rPr>
              <a:t>1958 г.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19200"/>
          </a:xfrm>
        </p:spPr>
        <p:txBody>
          <a:bodyPr/>
          <a:lstStyle/>
          <a:p>
            <a:pPr>
              <a:defRPr/>
            </a:pPr>
            <a:r>
              <a:rPr lang="ru-RU" smtClean="0"/>
              <a:t>                          </a:t>
            </a:r>
            <a:r>
              <a:rPr lang="ru-RU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Епіграф</a:t>
            </a:r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1484313"/>
            <a:ext cx="5040312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</a:rPr>
              <a:t>У </a:t>
            </a:r>
            <a:r>
              <a:rPr lang="ru-RU" sz="2800" dirty="0" err="1">
                <a:latin typeface="+mn-lt"/>
              </a:rPr>
              <a:t>всьому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мені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хочеться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дійти</a:t>
            </a:r>
            <a:r>
              <a:rPr lang="ru-RU" sz="2800" dirty="0">
                <a:latin typeface="+mn-lt"/>
              </a:rPr>
              <a:t> до </a:t>
            </a:r>
            <a:r>
              <a:rPr lang="ru-RU" sz="2800" dirty="0" err="1">
                <a:latin typeface="+mn-lt"/>
              </a:rPr>
              <a:t>самої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суті</a:t>
            </a:r>
            <a:r>
              <a:rPr lang="ru-RU" sz="2800" dirty="0">
                <a:latin typeface="+mn-lt"/>
              </a:rPr>
              <a:t>: </a:t>
            </a:r>
          </a:p>
          <a:p>
            <a:pPr>
              <a:defRPr/>
            </a:pPr>
            <a:r>
              <a:rPr lang="ru-RU" sz="2800" dirty="0">
                <a:latin typeface="+mn-lt"/>
              </a:rPr>
              <a:t>У </a:t>
            </a:r>
            <a:r>
              <a:rPr lang="ru-RU" sz="2800" dirty="0" err="1">
                <a:latin typeface="+mn-lt"/>
              </a:rPr>
              <a:t>роботі</a:t>
            </a:r>
            <a:r>
              <a:rPr lang="ru-RU" sz="2800" dirty="0">
                <a:latin typeface="+mn-lt"/>
              </a:rPr>
              <a:t>, у </a:t>
            </a:r>
            <a:r>
              <a:rPr lang="ru-RU" sz="2800" dirty="0" err="1">
                <a:latin typeface="+mn-lt"/>
              </a:rPr>
              <a:t>пошуках</a:t>
            </a:r>
            <a:r>
              <a:rPr lang="ru-RU" sz="2800" dirty="0">
                <a:latin typeface="+mn-lt"/>
              </a:rPr>
              <a:t> шляху, </a:t>
            </a:r>
          </a:p>
          <a:p>
            <a:pPr>
              <a:defRPr/>
            </a:pPr>
            <a:r>
              <a:rPr lang="ru-RU" sz="2800" dirty="0">
                <a:latin typeface="+mn-lt"/>
              </a:rPr>
              <a:t>У </a:t>
            </a:r>
            <a:r>
              <a:rPr lang="ru-RU" sz="2800" dirty="0" err="1">
                <a:latin typeface="+mn-lt"/>
              </a:rPr>
              <a:t>серцевої</a:t>
            </a:r>
            <a:r>
              <a:rPr lang="ru-RU" sz="2800" dirty="0">
                <a:latin typeface="+mn-lt"/>
              </a:rPr>
              <a:t> смути </a:t>
            </a:r>
          </a:p>
          <a:p>
            <a:pPr>
              <a:defRPr/>
            </a:pPr>
            <a:r>
              <a:rPr lang="ru-RU" sz="2800" dirty="0">
                <a:latin typeface="+mn-lt"/>
              </a:rPr>
              <a:t>До </a:t>
            </a:r>
            <a:r>
              <a:rPr lang="ru-RU" sz="2800" dirty="0" err="1">
                <a:latin typeface="+mn-lt"/>
              </a:rPr>
              <a:t>сутності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минулих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днів</a:t>
            </a:r>
            <a:r>
              <a:rPr lang="ru-RU" sz="2800" dirty="0">
                <a:latin typeface="+mn-lt"/>
              </a:rPr>
              <a:t>, </a:t>
            </a:r>
          </a:p>
          <a:p>
            <a:pPr>
              <a:defRPr/>
            </a:pPr>
            <a:r>
              <a:rPr lang="ru-RU" sz="2800" dirty="0">
                <a:latin typeface="+mn-lt"/>
              </a:rPr>
              <a:t>До </a:t>
            </a:r>
            <a:r>
              <a:rPr lang="ru-RU" sz="2800" dirty="0" err="1">
                <a:latin typeface="+mn-lt"/>
              </a:rPr>
              <a:t>їх</a:t>
            </a:r>
            <a:r>
              <a:rPr lang="ru-RU" sz="2800" dirty="0">
                <a:latin typeface="+mn-lt"/>
              </a:rPr>
              <a:t> причини, </a:t>
            </a:r>
          </a:p>
          <a:p>
            <a:pPr>
              <a:defRPr/>
            </a:pPr>
            <a:r>
              <a:rPr lang="ru-RU" sz="2800" dirty="0">
                <a:latin typeface="+mn-lt"/>
              </a:rPr>
              <a:t>До </a:t>
            </a:r>
            <a:r>
              <a:rPr lang="ru-RU" sz="2800" dirty="0" err="1">
                <a:latin typeface="+mn-lt"/>
              </a:rPr>
              <a:t>підстав</a:t>
            </a:r>
            <a:r>
              <a:rPr lang="ru-RU" sz="2800" dirty="0">
                <a:latin typeface="+mn-lt"/>
              </a:rPr>
              <a:t>, до </a:t>
            </a:r>
            <a:r>
              <a:rPr lang="ru-RU" sz="2800" dirty="0" err="1">
                <a:latin typeface="+mn-lt"/>
              </a:rPr>
              <a:t>коренів</a:t>
            </a:r>
            <a:r>
              <a:rPr lang="ru-RU" sz="2800" dirty="0">
                <a:latin typeface="+mn-lt"/>
              </a:rPr>
              <a:t>, До </a:t>
            </a:r>
            <a:r>
              <a:rPr lang="ru-RU" sz="2800" dirty="0" err="1">
                <a:latin typeface="+mn-lt"/>
              </a:rPr>
              <a:t>серцевини</a:t>
            </a:r>
            <a:r>
              <a:rPr lang="ru-RU" sz="2800" dirty="0">
                <a:latin typeface="+mn-lt"/>
              </a:rPr>
              <a:t>. 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sz="2800" dirty="0"/>
              <a:t>Б. Л. Пастернак</a:t>
            </a:r>
          </a:p>
        </p:txBody>
      </p:sp>
      <p:pic>
        <p:nvPicPr>
          <p:cNvPr id="717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33538"/>
            <a:ext cx="3371850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3427412" cy="4283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900113" y="1125538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«Дело Пастернака»</a:t>
            </a:r>
          </a:p>
        </p:txBody>
      </p:sp>
      <p:pic>
        <p:nvPicPr>
          <p:cNvPr id="25604" name="Picture 7" descr="pastern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20713"/>
            <a:ext cx="2006600" cy="2808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638" y="3925888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Відповівши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спочатку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вдячністю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заслужену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їм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нагороду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Пастернак через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тиждень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загроз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і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цькування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був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змушений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відмовитися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від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премії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43438" y="476250"/>
            <a:ext cx="3970337" cy="1371600"/>
          </a:xfrm>
        </p:spPr>
        <p:txBody>
          <a:bodyPr/>
          <a:lstStyle/>
          <a:p>
            <a:pPr algn="ctr">
              <a:defRPr/>
            </a:pPr>
            <a:r>
              <a:rPr lang="ru-RU" sz="3600" b="1" smtClean="0"/>
              <a:t>НОБЕЛЕВСКАЯ ПРЕМИЯ</a:t>
            </a:r>
            <a:endParaRPr lang="ru-RU" sz="3600" b="1"/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4464050" cy="53276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     </a:t>
            </a:r>
            <a:r>
              <a:rPr lang="ru-RU" sz="2000" i="1" smtClean="0">
                <a:solidFill>
                  <a:schemeClr val="bg2"/>
                </a:solidFill>
              </a:rPr>
              <a:t>Я пропал, как зверь в загоне.</a:t>
            </a:r>
            <a:br>
              <a:rPr lang="ru-RU" sz="2000" i="1" smtClean="0">
                <a:solidFill>
                  <a:schemeClr val="bg2"/>
                </a:solidFill>
              </a:rPr>
            </a:br>
            <a:r>
              <a:rPr lang="ru-RU" sz="2000" i="1" smtClean="0">
                <a:solidFill>
                  <a:schemeClr val="bg2"/>
                </a:solidFill>
              </a:rPr>
              <a:t>Где-то люди, воля, свет,</a:t>
            </a:r>
            <a:br>
              <a:rPr lang="ru-RU" sz="2000" i="1" smtClean="0">
                <a:solidFill>
                  <a:schemeClr val="bg2"/>
                </a:solidFill>
              </a:rPr>
            </a:br>
            <a:r>
              <a:rPr lang="ru-RU" sz="2000" i="1" smtClean="0">
                <a:solidFill>
                  <a:schemeClr val="bg2"/>
                </a:solidFill>
              </a:rPr>
              <a:t>А за мною шум погони,</a:t>
            </a:r>
            <a:br>
              <a:rPr lang="ru-RU" sz="2000" i="1" smtClean="0">
                <a:solidFill>
                  <a:schemeClr val="bg2"/>
                </a:solidFill>
              </a:rPr>
            </a:br>
            <a:r>
              <a:rPr lang="ru-RU" sz="2000" i="1" smtClean="0">
                <a:solidFill>
                  <a:schemeClr val="bg2"/>
                </a:solidFill>
              </a:rPr>
              <a:t>Мне наружу ходу нет.</a:t>
            </a:r>
            <a:br>
              <a:rPr lang="ru-RU" sz="2000" i="1" smtClean="0">
                <a:solidFill>
                  <a:schemeClr val="bg2"/>
                </a:solidFill>
              </a:rPr>
            </a:br>
            <a:r>
              <a:rPr lang="ru-RU" sz="2000" i="1" smtClean="0">
                <a:solidFill>
                  <a:schemeClr val="bg2"/>
                </a:solidFill>
              </a:rPr>
              <a:t/>
            </a:r>
            <a:br>
              <a:rPr lang="ru-RU" sz="2000" i="1" smtClean="0">
                <a:solidFill>
                  <a:schemeClr val="bg2"/>
                </a:solidFill>
              </a:rPr>
            </a:br>
            <a:r>
              <a:rPr lang="ru-RU" sz="2000" i="1" smtClean="0">
                <a:solidFill>
                  <a:schemeClr val="bg2"/>
                </a:solidFill>
              </a:rPr>
              <a:t>Темный лес и берег пруда,</a:t>
            </a:r>
            <a:br>
              <a:rPr lang="ru-RU" sz="2000" i="1" smtClean="0">
                <a:solidFill>
                  <a:schemeClr val="bg2"/>
                </a:solidFill>
              </a:rPr>
            </a:br>
            <a:r>
              <a:rPr lang="ru-RU" sz="2000" i="1" smtClean="0">
                <a:solidFill>
                  <a:schemeClr val="bg2"/>
                </a:solidFill>
              </a:rPr>
              <a:t>Ели сваленной бревно.</a:t>
            </a:r>
            <a:br>
              <a:rPr lang="ru-RU" sz="2000" i="1" smtClean="0">
                <a:solidFill>
                  <a:schemeClr val="bg2"/>
                </a:solidFill>
              </a:rPr>
            </a:br>
            <a:r>
              <a:rPr lang="ru-RU" sz="2000" i="1" smtClean="0">
                <a:solidFill>
                  <a:schemeClr val="bg2"/>
                </a:solidFill>
              </a:rPr>
              <a:t>Путь отрезан отовсюду.</a:t>
            </a:r>
            <a:br>
              <a:rPr lang="ru-RU" sz="2000" i="1" smtClean="0">
                <a:solidFill>
                  <a:schemeClr val="bg2"/>
                </a:solidFill>
              </a:rPr>
            </a:br>
            <a:r>
              <a:rPr lang="ru-RU" sz="2000" i="1" smtClean="0">
                <a:solidFill>
                  <a:schemeClr val="bg2"/>
                </a:solidFill>
              </a:rPr>
              <a:t>Будь что будет, все равно.</a:t>
            </a:r>
            <a:br>
              <a:rPr lang="ru-RU" sz="2000" i="1" smtClean="0">
                <a:solidFill>
                  <a:schemeClr val="bg2"/>
                </a:solidFill>
              </a:rPr>
            </a:br>
            <a:r>
              <a:rPr lang="ru-RU" sz="2000" i="1" smtClean="0">
                <a:solidFill>
                  <a:schemeClr val="bg2"/>
                </a:solidFill>
              </a:rPr>
              <a:t/>
            </a:r>
            <a:br>
              <a:rPr lang="ru-RU" sz="2000" i="1" smtClean="0">
                <a:solidFill>
                  <a:schemeClr val="bg2"/>
                </a:solidFill>
              </a:rPr>
            </a:br>
            <a:r>
              <a:rPr lang="ru-RU" sz="2000" i="1" smtClean="0">
                <a:solidFill>
                  <a:schemeClr val="bg2"/>
                </a:solidFill>
              </a:rPr>
              <a:t>Что же сделал я за пакость,</a:t>
            </a:r>
            <a:br>
              <a:rPr lang="ru-RU" sz="2000" i="1" smtClean="0">
                <a:solidFill>
                  <a:schemeClr val="bg2"/>
                </a:solidFill>
              </a:rPr>
            </a:br>
            <a:r>
              <a:rPr lang="ru-RU" sz="2000" i="1" smtClean="0">
                <a:solidFill>
                  <a:schemeClr val="bg2"/>
                </a:solidFill>
              </a:rPr>
              <a:t>Я убийца и злодей?</a:t>
            </a:r>
            <a:br>
              <a:rPr lang="ru-RU" sz="2000" i="1" smtClean="0">
                <a:solidFill>
                  <a:schemeClr val="bg2"/>
                </a:solidFill>
              </a:rPr>
            </a:br>
            <a:r>
              <a:rPr lang="ru-RU" sz="2000" i="1" smtClean="0">
                <a:solidFill>
                  <a:schemeClr val="bg2"/>
                </a:solidFill>
              </a:rPr>
              <a:t>Я весь мир заставил плакать</a:t>
            </a:r>
            <a:br>
              <a:rPr lang="ru-RU" sz="2000" i="1" smtClean="0">
                <a:solidFill>
                  <a:schemeClr val="bg2"/>
                </a:solidFill>
              </a:rPr>
            </a:br>
            <a:r>
              <a:rPr lang="ru-RU" sz="2000" i="1" smtClean="0">
                <a:solidFill>
                  <a:schemeClr val="bg2"/>
                </a:solidFill>
              </a:rPr>
              <a:t>Над красой земли моей.</a:t>
            </a:r>
            <a:br>
              <a:rPr lang="ru-RU" sz="2000" i="1" smtClean="0">
                <a:solidFill>
                  <a:schemeClr val="bg2"/>
                </a:solidFill>
              </a:rPr>
            </a:br>
            <a:r>
              <a:rPr lang="ru-RU" sz="2000" i="1" smtClean="0">
                <a:solidFill>
                  <a:schemeClr val="bg2"/>
                </a:solidFill>
              </a:rPr>
              <a:t/>
            </a:r>
            <a:br>
              <a:rPr lang="ru-RU" sz="2000" i="1" smtClean="0">
                <a:solidFill>
                  <a:schemeClr val="bg2"/>
                </a:solidFill>
              </a:rPr>
            </a:br>
            <a:r>
              <a:rPr lang="ru-RU" sz="2000" i="1" smtClean="0">
                <a:solidFill>
                  <a:schemeClr val="bg2"/>
                </a:solidFill>
              </a:rPr>
              <a:t>Но и так, почти у гроба,</a:t>
            </a:r>
            <a:br>
              <a:rPr lang="ru-RU" sz="2000" i="1" smtClean="0">
                <a:solidFill>
                  <a:schemeClr val="bg2"/>
                </a:solidFill>
              </a:rPr>
            </a:br>
            <a:r>
              <a:rPr lang="ru-RU" sz="2000" i="1" smtClean="0">
                <a:solidFill>
                  <a:schemeClr val="bg2"/>
                </a:solidFill>
              </a:rPr>
              <a:t>Верю я, придет пора -</a:t>
            </a:r>
            <a:br>
              <a:rPr lang="ru-RU" sz="2000" i="1" smtClean="0">
                <a:solidFill>
                  <a:schemeClr val="bg2"/>
                </a:solidFill>
              </a:rPr>
            </a:br>
            <a:r>
              <a:rPr lang="ru-RU" sz="2000" i="1" smtClean="0">
                <a:solidFill>
                  <a:schemeClr val="bg2"/>
                </a:solidFill>
              </a:rPr>
              <a:t>Силу подлости и злобы</a:t>
            </a:r>
            <a:br>
              <a:rPr lang="ru-RU" sz="2000" i="1" smtClean="0">
                <a:solidFill>
                  <a:schemeClr val="bg2"/>
                </a:solidFill>
              </a:rPr>
            </a:br>
            <a:r>
              <a:rPr lang="ru-RU" sz="2000" i="1" smtClean="0">
                <a:solidFill>
                  <a:schemeClr val="bg2"/>
                </a:solidFill>
              </a:rPr>
              <a:t>Одолеет дух добра.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i="1" smtClean="0">
              <a:solidFill>
                <a:schemeClr val="bg2"/>
              </a:solidFill>
            </a:endParaRP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4868863"/>
            <a:ext cx="3960813" cy="12938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   Вірш «Нобелівська премія»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 («Я пропав, як звір у загоні ...») Пастернак написав після вимушеної відмови від присудженої йому Нобелівської премії в 1958 році.</a:t>
            </a:r>
          </a:p>
        </p:txBody>
      </p:sp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16113"/>
            <a:ext cx="24384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333375"/>
            <a:ext cx="8521700" cy="61912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зв'язку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опублікованими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листом Б. Л. Пастернака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товаришеві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 С.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Хрущову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ТАСС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уповноважений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заявити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боку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радянських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буде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жодних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перешкод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Б. Л. Пастернак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висловить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бажання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виїхати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кордон для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присудженої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йому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премії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Б. Л. Пастернак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побажає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зовсім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виїхати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Радянського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Союзу 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суспільний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лад і народ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обмовив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своєму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антирадянському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 Доктор Живаго » , то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чинити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йому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ніяких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перешкод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Йому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буде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можливість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виїхати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Радянського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Союзу і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випробувати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принади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капіталістичного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газета «Правда» , 2 листопада 1958 року.       </a:t>
            </a:r>
            <a:endParaRPr lang="ru-RU" sz="2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3188" y="620713"/>
            <a:ext cx="9074150" cy="5908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Італійська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Stampa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виступила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твердженням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що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тільки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завдяки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зусиллям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ЦРУ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володарем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Нобелівської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премії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літератури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1958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році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став Борис Пастернак , а не Альберто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Моравіа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чиї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твори до того часу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здобули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популярність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всьому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світі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Справа в тому 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що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Пастернак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вже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номінувався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1946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році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свій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роман "Доктор Живаго " , і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тоді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було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враховано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думку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експерта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славіста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Підставою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для такого повороту послужила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спливла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інформація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про те 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що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" Доктор Живаго "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заборонений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СРСР , а сама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рукопис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було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викрадений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 метою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публікації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Італії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Ім'я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Пастернака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знов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стало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популярним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>
              <a:defRPr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Зрештою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шведська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Академія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, в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якій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діяло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витончене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лобі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ЦРУ 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що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прагнуло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ляпас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Радянському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Союзу 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зробила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вибір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користь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Пастернака 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звеличила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письменника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дисидента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, не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підозрюючи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, до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яких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дипломатичних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проблем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приведе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Радянський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режим не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перешкоджав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поїздці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Пастернака до Стокгольма і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отриманню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премії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, але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письменникові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чітко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дали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зрозуміти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що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" в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цьому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випадку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йому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доведеться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залишатися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там , в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капіталістичному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раю " 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Такий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поворот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подій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був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немислимий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для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письменника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, так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тісно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пов'язаного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батьківщиною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її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цінностями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. Через два роки , на смертному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одрі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зізнався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що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радістю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б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прийняв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Нобелівську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премію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був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реабілітований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1961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році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, а от "Доктор Живаго "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вперше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опублікували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батьківщині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лише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1988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році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549275"/>
            <a:ext cx="8007350" cy="5546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/>
              <a:t>   </a:t>
            </a:r>
            <a:r>
              <a:rPr lang="ru-RU" sz="4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Премія</a:t>
            </a: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диплом і медаль вручено </a:t>
            </a:r>
            <a:r>
              <a:rPr lang="ru-RU" sz="4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синові</a:t>
            </a: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Б.Пастернака</a:t>
            </a: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1989 </a:t>
            </a:r>
            <a:r>
              <a:rPr lang="ru-RU" sz="4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dirty="0"/>
              <a:t>          </a:t>
            </a: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</a:t>
            </a:r>
            <a:r>
              <a:rPr lang="ru-RU" dirty="0" err="1" smtClean="0"/>
              <a:t>діплом</a:t>
            </a:r>
            <a:r>
              <a:rPr lang="ru-RU" dirty="0" smtClean="0"/>
              <a:t>                            медаль</a:t>
            </a: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                                    </a:t>
            </a:r>
            <a:endParaRPr lang="ru-RU" dirty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860800"/>
            <a:ext cx="2265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860800"/>
            <a:ext cx="23939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714750" y="785813"/>
            <a:ext cx="5040313" cy="537845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Поезія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проза 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Пастернака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поєднали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класики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досягненнями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російського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символізму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авангарду. Роман «Доктор Живаго»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десятиліть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залишався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одним з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читаних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всьому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визначаючи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уявлення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в.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715404" cy="5762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Пастернак в </a:t>
            </a:r>
            <a:r>
              <a:rPr lang="ru-RU" sz="4000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російській</a:t>
            </a:r>
            <a:r>
              <a:rPr lang="ru-RU" sz="4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культурі</a:t>
            </a:r>
            <a:endParaRPr lang="ru-RU" sz="40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00100" y="928670"/>
            <a:ext cx="1923804" cy="3008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256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4143404" cy="300039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Борис Пастернак помер 30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травня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1960, в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селищі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Передєлкіно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Москвою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1990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підмосковному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селищі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Передєлкіно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приміщенні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колишньої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дачі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Пастернака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відкритий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музей </a:t>
            </a:r>
            <a:r>
              <a:rPr lang="ru-RU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поета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0628" y="500042"/>
            <a:ext cx="3259186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436245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59338" y="260350"/>
            <a:ext cx="4033837" cy="4840288"/>
          </a:xfrm>
        </p:spPr>
        <p:txBody>
          <a:bodyPr/>
          <a:lstStyle/>
          <a:p>
            <a:pPr>
              <a:defRPr/>
            </a:pPr>
            <a:r>
              <a:rPr lang="ru-RU" sz="4000">
                <a:latin typeface="Arial" charset="0"/>
              </a:rPr>
              <a:t>Над миром мы пройдём без шума и следа…</a:t>
            </a:r>
            <a:r>
              <a:rPr lang="ru-RU">
                <a:latin typeface="Arial" charset="0"/>
              </a:rPr>
              <a:t/>
            </a:r>
            <a:br>
              <a:rPr lang="ru-RU">
                <a:latin typeface="Arial" charset="0"/>
              </a:rPr>
            </a:br>
            <a:r>
              <a:rPr lang="ru-RU">
                <a:latin typeface="Arial" charset="0"/>
              </a:rPr>
              <a:t>                    </a:t>
            </a:r>
            <a:r>
              <a:rPr lang="ru-RU" sz="3600">
                <a:latin typeface="Arial" charset="0"/>
              </a:rPr>
              <a:t>Лермонтов М.Ю.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14400" y="1196975"/>
            <a:ext cx="82296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</a:t>
            </a:r>
          </a:p>
        </p:txBody>
      </p:sp>
      <p:pic>
        <p:nvPicPr>
          <p:cNvPr id="8196" name="Picture 4" descr="pp_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40513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/>
          </a:blip>
          <a:srcRect t="12966"/>
          <a:stretch>
            <a:fillRect/>
          </a:stretch>
        </p:blipFill>
        <p:spPr>
          <a:xfrm>
            <a:off x="1000100" y="3714752"/>
            <a:ext cx="2409910" cy="296292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875" y="2571750"/>
            <a:ext cx="5572125" cy="4621213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defRPr/>
            </a:pP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будинку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часто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збиралися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музиканти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художники,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письменники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гостей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бували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Лев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Миколайович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Толстой,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Миколайович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Миколайович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Скрябін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Валентин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Сєров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Атмосфера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батьківського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дому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визначила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глибоко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вкоренилися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творчості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Пастернака в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культурній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традиції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одночасно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привчила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сприйняття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мистецтва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повсякденного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копіткої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4813" y="142875"/>
            <a:ext cx="2593975" cy="7921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ім’я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2381250" cy="3076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2" name="Прямоугольник 7"/>
          <p:cNvSpPr>
            <a:spLocks noChangeArrowheads="1"/>
          </p:cNvSpPr>
          <p:nvPr/>
        </p:nvSpPr>
        <p:spPr bwMode="auto">
          <a:xfrm>
            <a:off x="0" y="3071813"/>
            <a:ext cx="3071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Автопортрет , Л.О.Пастернак с женой.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71775" y="908050"/>
            <a:ext cx="45720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Борис Пастернак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народився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29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січня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(10 лютого) 1890, в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Москві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в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сім'ї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художника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Леоніда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Йосиповича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Пастернака та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піаністки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Р. І. Кауфман.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313" y="214313"/>
            <a:ext cx="5429250" cy="5832475"/>
          </a:xfrm>
        </p:spPr>
        <p:txBody>
          <a:bodyPr>
            <a:noAutofit/>
          </a:bodyPr>
          <a:lstStyle/>
          <a:p>
            <a:pPr eaLnBrk="1" fontAlgn="auto" hangingPunct="1">
              <a:defRPr/>
            </a:pPr>
            <a:r>
              <a:rPr lang="ru-RU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дитинстві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Борис Пастернак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навчався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живопису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1903-1908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всерйоз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готувався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композиторської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кар'єрі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1909-1913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навчався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філософському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відділенні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історико-філологічного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факультету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Московського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1912 р.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провів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один семестр в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Марбурзькому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університеті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слухав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лекції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знаменитого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філософа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Германа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Когена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Борис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займався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практично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літературною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51500" y="333375"/>
            <a:ext cx="3349625" cy="635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Напередодні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поезії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652120" y="1196752"/>
            <a:ext cx="3064168" cy="4112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428875" y="928688"/>
            <a:ext cx="6500813" cy="4500562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кроки Пастернака в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відзначені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орієнтацією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поетів-символістів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Андрія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Білого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Блока,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В'ячеслава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Івановича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Іванова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Інокентія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Федоровича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Анненського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участю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московських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символістських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літературних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філософських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гуртках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52"/>
            <a:ext cx="8388065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76488" y="214313"/>
            <a:ext cx="429895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err="1">
                <a:solidFill>
                  <a:srgbClr val="0070C0"/>
                </a:solidFill>
                <a:latin typeface="+mn-lt"/>
              </a:rPr>
              <a:t>Рання</a:t>
            </a:r>
            <a:r>
              <a:rPr lang="ru-RU" sz="4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4400" dirty="0" err="1">
                <a:solidFill>
                  <a:srgbClr val="0070C0"/>
                </a:solidFill>
                <a:latin typeface="+mn-lt"/>
              </a:rPr>
              <a:t>творчість</a:t>
            </a:r>
            <a:endParaRPr lang="ru-RU" sz="4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1743075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642938" y="5661025"/>
            <a:ext cx="796131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1914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році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поет входить в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футуристичну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групу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«Центрифуга».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0"/>
            <a:ext cx="4786346" cy="64291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</a:t>
            </a:r>
            <a:r>
              <a:rPr lang="ru-RU" sz="36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книги </a:t>
            </a:r>
            <a:endParaRPr lang="ru-RU" sz="3600" b="1" i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43702" y="2714621"/>
            <a:ext cx="2352371" cy="341093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142844" y="357166"/>
            <a:ext cx="2871201" cy="21534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85763" y="3228975"/>
            <a:ext cx="534670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Однако уже в стихотворениях 1910-х годов появляются и основные черты, присущие собственно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пастернаковскому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поэтическому видению мира, — мира, где все настолько переплетено и взаимосвязано, что любой предмет может приобрести свойства другого, находящегося рядом, а ситуации и чувства описываются с помощью нарочито «случайного» набора характерных признаков и неожиданных ассоциаций.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113" y="620713"/>
            <a:ext cx="4572000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Вплив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поезії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російського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модернізму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символістів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головним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чином 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рівні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поетичних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і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футуристів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в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незвичайності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слововживання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і синтаксису)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чітко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проступає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двох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перших книгах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віршів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Пастернака «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Близнюк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хмарах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 (1913) і «Поверх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бар'єрів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 (1917).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err="1" smtClean="0"/>
              <a:t>Революція</a:t>
            </a:r>
            <a:r>
              <a:rPr lang="ru-RU" smtClean="0"/>
              <a:t> у </a:t>
            </a:r>
            <a:r>
              <a:rPr lang="ru-RU" err="1" smtClean="0"/>
              <a:t>творчості</a:t>
            </a:r>
            <a:r>
              <a:rPr lang="ru-RU" smtClean="0"/>
              <a:t> </a:t>
            </a:r>
            <a:r>
              <a:rPr lang="ru-RU" err="1" smtClean="0"/>
              <a:t>Б.Пастернака</a:t>
            </a:r>
            <a:r>
              <a:rPr lang="ru-RU" smtClean="0"/>
              <a:t>  </a:t>
            </a:r>
            <a:endParaRPr lang="ru-RU" sz="4000">
              <a:latin typeface="Arial" charset="0"/>
            </a:endParaRP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dirty="0" smtClean="0"/>
              <a:t>«</a:t>
            </a:r>
            <a:r>
              <a:rPr lang="ru-RU" dirty="0" err="1" smtClean="0"/>
              <a:t>Висока</a:t>
            </a:r>
            <a:r>
              <a:rPr lang="ru-RU" dirty="0" smtClean="0"/>
              <a:t> хвороба»;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dirty="0" smtClean="0"/>
              <a:t>«</a:t>
            </a:r>
            <a:r>
              <a:rPr lang="ru-RU" dirty="0" err="1" smtClean="0"/>
              <a:t>Дев'ятсот</a:t>
            </a:r>
            <a:r>
              <a:rPr lang="ru-RU" dirty="0" smtClean="0"/>
              <a:t> </a:t>
            </a:r>
            <a:r>
              <a:rPr lang="ru-RU" dirty="0" err="1" smtClean="0"/>
              <a:t>п'ятий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»;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dirty="0" smtClean="0"/>
              <a:t>«</a:t>
            </a:r>
            <a:r>
              <a:rPr lang="ru-RU" dirty="0" err="1" smtClean="0"/>
              <a:t>Спекторский</a:t>
            </a:r>
            <a:r>
              <a:rPr lang="ru-RU" dirty="0" smtClean="0"/>
              <a:t>»;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dirty="0" smtClean="0"/>
              <a:t>«Лейтенант </a:t>
            </a:r>
            <a:r>
              <a:rPr lang="ru-RU" dirty="0" err="1" smtClean="0"/>
              <a:t>Шмідт</a:t>
            </a:r>
            <a:r>
              <a:rPr lang="ru-RU" dirty="0" smtClean="0"/>
              <a:t>».         </a:t>
            </a: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dirty="0"/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dirty="0" smtClean="0"/>
              <a:t> У поемах </a:t>
            </a:r>
            <a:r>
              <a:rPr lang="ru-RU" dirty="0" err="1" smtClean="0"/>
              <a:t>революція</a:t>
            </a:r>
            <a:r>
              <a:rPr lang="ru-RU" dirty="0" smtClean="0"/>
              <a:t> </a:t>
            </a:r>
            <a:r>
              <a:rPr lang="ru-RU" dirty="0" err="1" smtClean="0"/>
              <a:t>постає</a:t>
            </a:r>
            <a:r>
              <a:rPr lang="ru-RU" dirty="0" smtClean="0"/>
              <a:t> як </a:t>
            </a:r>
            <a:r>
              <a:rPr lang="ru-RU" dirty="0" err="1" smtClean="0"/>
              <a:t>історичний</a:t>
            </a:r>
            <a:r>
              <a:rPr lang="ru-RU" dirty="0" smtClean="0"/>
              <a:t> шлях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, але і </a:t>
            </a:r>
            <a:r>
              <a:rPr lang="ru-RU" dirty="0" err="1" smtClean="0"/>
              <a:t>Європи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5805264"/>
            <a:ext cx="8501122" cy="242886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25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sz="25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являє</a:t>
            </a: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25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ліричний</a:t>
            </a: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щоденник</a:t>
            </a: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де за </a:t>
            </a:r>
            <a:r>
              <a:rPr lang="ru-RU" sz="25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віршами</a:t>
            </a: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теми </a:t>
            </a:r>
            <a:r>
              <a:rPr lang="ru-RU" sz="25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5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видно </a:t>
            </a:r>
            <a:r>
              <a:rPr lang="ru-RU" sz="25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конкретних</a:t>
            </a: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прийме</a:t>
            </a: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часу. </a:t>
            </a:r>
            <a:r>
              <a:rPr lang="ru-RU" sz="25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Борис Пастернак </a:t>
            </a:r>
            <a:r>
              <a:rPr lang="ru-RU" sz="25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стверджував</a:t>
            </a: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5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книзі</a:t>
            </a: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5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висловив</a:t>
            </a: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все, </a:t>
            </a:r>
            <a:r>
              <a:rPr lang="ru-RU" sz="25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дізнатися</a:t>
            </a: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5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революцію</a:t>
            </a: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самого </a:t>
            </a:r>
            <a:r>
              <a:rPr lang="ru-RU" sz="25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небувалого</a:t>
            </a: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5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невловимого</a:t>
            </a:r>
            <a:r>
              <a:rPr lang="ru-RU" sz="25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5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000108"/>
            <a:ext cx="2081214" cy="3279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50938" y="188913"/>
            <a:ext cx="79930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«Ми з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життям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одного покрою»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1341438"/>
            <a:ext cx="5400675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Пастернаковского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образ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світу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і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спосіб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його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поетичної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передачі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знаходять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найбільш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повне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втілення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сторінках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третьої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книги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віршів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«Сестра моя -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життя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 (1922),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присвяченій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літа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1917 року,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між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двома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революціями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585858"/>
      </a:dk1>
      <a:lt1>
        <a:sysClr val="window" lastClr="FCFCFC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356</TotalTime>
  <Words>1583</Words>
  <Application>Microsoft Office PowerPoint</Application>
  <PresentationFormat>Экран (4:3)</PresentationFormat>
  <Paragraphs>76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Constantia</vt:lpstr>
      <vt:lpstr>Wingdings 2</vt:lpstr>
      <vt:lpstr>Calibri</vt:lpstr>
      <vt:lpstr>Wingdings</vt:lpstr>
      <vt:lpstr>Times New Roman</vt:lpstr>
      <vt:lpstr>Бумажная</vt:lpstr>
      <vt:lpstr>Борис Леонідович Пастернак (1890-1960)</vt:lpstr>
      <vt:lpstr>                          Епіграф</vt:lpstr>
      <vt:lpstr>Над миром мы пройдём без шума и следа…                     Лермонтов М.Ю.</vt:lpstr>
      <vt:lpstr>Сім’я</vt:lpstr>
      <vt:lpstr>Напередодні  поезії</vt:lpstr>
      <vt:lpstr>Презентация PowerPoint</vt:lpstr>
      <vt:lpstr>Перші книги </vt:lpstr>
      <vt:lpstr>Революція у творчості Б.Пастернака  </vt:lpstr>
      <vt:lpstr>                       Книга являє собою ліричний щоденник, де за віршами на теми кохання, природи і творчості майже не видно конкретних прийме історичного часу. Проте Борис Пастернак стверджував, що в цій книзі «висловив все, що можна дізнатися про революцію самого небувалого і невловимого».       </vt:lpstr>
      <vt:lpstr>Болісному розриву з першою дружиною (художницею Є. В. Пастернак) і зближення з З. Н. Нейгауз (у першому шлюбі - дружина Генріха Густавовича Нейгауза) присвячена нова книга лірики - «Друге народження» (1932). Її вихід позначив початок періоду діяльної участі Бориса Пастернака в суспільно-літературного життя, що тривав до початку 1937 року.</vt:lpstr>
      <vt:lpstr>Пастернак виступає з промовою на Першому з'їзді Спілки радянських письменників (1934), в якості члена правління бере участь практично у всіх заходах Союзу. Відстоювання їм творчої незалежності письменників, їх права на власну думку нерідко викликало різку критику партійних кураторів літератури. У роки все наростаючого сталінського терору Пастернак неодноразово заступався за невинно репресованих, і його заступництво виявлялося деколи небесплодним.</vt:lpstr>
      <vt:lpstr>З середини 1930-х років і до самого кінця життя одним з головних літературних занять Пастернака стає перекладацька діяльність. Він переводить сучасну і класичну грузинську поезію, трагедії У. Шекспіра («Отелло», «Гамлет», «Король Лір», «Макбет», «Ромео і Джульєтта»), «Фауста» І. Гете і багато іншого, прагнучи при цьому чи не до точної передачі мовних особливостей оригіналу, але, навпаки, до створення «російського Шекспіра» і пр. </vt:lpstr>
      <vt:lpstr>У 1940-1941 роках після довгої перерви Б. Пастернак знову починає писати вірші, які разом з циклом «Вірші про війну» склали книгу «На ранніх поїздах» (1943). Вірші цього періоду, що свідчать про вірність Пастернака кола обраних тем і мотивів, відзначені прагненням до подолання складності мови, властивої його ранній поезії.</vt:lpstr>
      <vt:lpstr>Головна книга Пастернака</vt:lpstr>
      <vt:lpstr>Коло філософських проблем аналізується на прикладі долі російського інтелігента - лікаря і поета Юрія Живаго, його друзів і близьких, які стали очевидцями і учасниками всіх історичних катаклізмів, що випали на долю Росії в перші чотири десятиліття 20 століття. Ізвечность проблем і ситуацій, в яких опиняються персонажі роману, при всій їх конкретної соціальної та історичної обумовленості, підкреслюється євангельськими і казковими сюжетами віршів головного героя, які складають останню частину «Доктора Живаго».</vt:lpstr>
      <vt:lpstr>Презентация PowerPoint</vt:lpstr>
      <vt:lpstr>Презентация PowerPoint</vt:lpstr>
      <vt:lpstr>Презентация PowerPoint</vt:lpstr>
      <vt:lpstr>1958 г. </vt:lpstr>
      <vt:lpstr>Презентация PowerPoint</vt:lpstr>
      <vt:lpstr>НОБЕЛЕВСКАЯ ПРЕМИЯ</vt:lpstr>
      <vt:lpstr>Презентация PowerPoint</vt:lpstr>
      <vt:lpstr>Презентация PowerPoint</vt:lpstr>
      <vt:lpstr>Презентация PowerPoint</vt:lpstr>
      <vt:lpstr>Пастернак в російській культурі</vt:lpstr>
      <vt:lpstr>Борис Пастернак помер 30 травня 1960, в селищі Передєлкіно, під Москвою. У 1990 році в підмосковному селищі Передєлкіно, в приміщенні колишньої дачі Пастернака був відкритий музей поета.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Борис Леонідович Пастернак (1890-1960)</dc:title>
  <dc:creator>ваня</dc:creator>
  <cp:lastModifiedBy>ваня</cp:lastModifiedBy>
  <cp:revision>52</cp:revision>
  <dcterms:modified xsi:type="dcterms:W3CDTF">2014-02-09T20:54:53Z</dcterms:modified>
</cp:coreProperties>
</file>