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6" r:id="rId12"/>
    <p:sldId id="277" r:id="rId13"/>
    <p:sldId id="271" r:id="rId14"/>
    <p:sldId id="273" r:id="rId15"/>
    <p:sldId id="270" r:id="rId16"/>
    <p:sldId id="275" r:id="rId17"/>
    <p:sldId id="272" r:id="rId18"/>
    <p:sldId id="279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81" autoAdjust="0"/>
    <p:restoredTop sz="94660"/>
  </p:normalViewPr>
  <p:slideViewPr>
    <p:cSldViewPr>
      <p:cViewPr varScale="1">
        <p:scale>
          <a:sx n="84" d="100"/>
          <a:sy n="84" d="100"/>
        </p:scale>
        <p:origin x="1800" y="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6165-96F6-4EA1-B7D1-FAACCFA962AA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146165-96F6-4EA1-B7D1-FAACCFA962AA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9A7563-21D1-45E2-B63E-EC5BF60E51B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014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://uk.wikipedia.org/wiki/17_%D0%BA%D0%B2%D1%96%D1%82%D0%BD%D1%8F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3%D0%B0%D0%B1%D1%80%D1%96%D1%94%D0%BB%D1%8C_%D0%93%D0%B0%D1%80%D1%81%D1%96%D1%8F_%D0%9C%D0%B0%D1%80%D0%BA%D0%B5%D1%81" TargetMode="External"/><Relationship Id="rId5" Type="http://schemas.openxmlformats.org/officeDocument/2006/relationships/hyperlink" Target="http://uk.wikipedia.org/wiki/%D0%93%D0%B0%D0%B1%D1%80%D1%96%D1%94%D0%BB%D1%8C_%D0%93%D0%B0%D1%80%D1%81%D1%96%D1%8F_%D0%9C%D0%B0%D1%80%D0%BA%D0%B5%D1%81#cite_note-11" TargetMode="External"/><Relationship Id="rId10" Type="http://schemas.openxmlformats.org/officeDocument/2006/relationships/hyperlink" Target="http://uk.wikipedia.org/wiki/%D0%A5%D1%83%D0%B0%D0%BD_%D0%9C%D0%B0%D0%BD%D1%83%D0%B5%D0%BB%D1%8C_%D0%A1%D0%B0%D0%BD%D1%82%D0%BE%D1%81" TargetMode="External"/><Relationship Id="rId4" Type="http://schemas.openxmlformats.org/officeDocument/2006/relationships/hyperlink" Target="http://uk.wikipedia.org/wiki/%D0%93%D0%B0%D0%B1%D1%80%D1%96%D1%94%D0%BB%D1%8C_%D0%93%D0%B0%D1%80%D1%81%D1%96%D1%8F_%D0%9C%D0%B0%D1%80%D0%BA%D0%B5%D1%81#cite_note-10" TargetMode="External"/><Relationship Id="rId9" Type="http://schemas.openxmlformats.org/officeDocument/2006/relationships/hyperlink" Target="http://uk.wikipedia.org/wiki/%D0%93%D0%B0%D0%B1%D1%80%D1%96%D1%94%D0%BB%D1%8C_%D0%93%D0%B0%D1%80%D1%81%D1%96%D1%8F_%D0%9C%D0%B0%D1%80%D0%BA%D0%B5%D1%81#cite_note-9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6/90/137/90137162_large_4602977_Kul_Latino_301020_49283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26" y="0"/>
            <a:ext cx="10327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5820" y="5949280"/>
            <a:ext cx="6444208" cy="112474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Не плач через те,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це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закінчилося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err="1">
                <a:solidFill>
                  <a:schemeClr val="tx1"/>
                </a:solidFill>
              </a:rPr>
              <a:t>Усміхнися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бо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це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було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8677" y="0"/>
            <a:ext cx="4232934" cy="2376264"/>
          </a:xfrm>
        </p:spPr>
        <p:txBody>
          <a:bodyPr/>
          <a:lstStyle/>
          <a:p>
            <a:r>
              <a:rPr lang="vi-VN" dirty="0" smtClean="0">
                <a:solidFill>
                  <a:schemeClr val="tx1"/>
                </a:solidFill>
              </a:rPr>
              <a:t>Ґабрієль Ґарсія М</a:t>
            </a:r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vi-VN" dirty="0" smtClean="0">
                <a:solidFill>
                  <a:schemeClr val="tx1"/>
                </a:solidFill>
              </a:rPr>
              <a:t>ркес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67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5dom.ru/LoadedImages/2012/10/18/1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67" y="3573016"/>
            <a:ext cx="3842792" cy="38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110" y="188640"/>
            <a:ext cx="4951011" cy="6552728"/>
          </a:xfrm>
        </p:spPr>
        <p:txBody>
          <a:bodyPr>
            <a:normAutofit fontScale="92500" lnSpcReduction="2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Роман «Сто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самотності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багатопланова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книга,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прикладі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шести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поколінь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роду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Буендіа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простежується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історія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Латинської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Америки,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також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відображена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історія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буржуазної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цивілізації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Але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історія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світової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літератури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античного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епосу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родинної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хроніки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прикладі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родини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Буендіа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досліджує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епоху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еволюції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людської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свідомості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Роман «Сто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самотності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став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прощанням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Макондо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мешканцями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 тема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самотності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отримала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таке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блискуче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завершення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відійшла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другий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план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подальших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творах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67" y="-1323528"/>
            <a:ext cx="389890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048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8" y="-2403648"/>
            <a:ext cx="9159577" cy="931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1424" y="17240"/>
            <a:ext cx="8568952" cy="68407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1968 с</a:t>
            </a:r>
            <a:r>
              <a:rPr lang="uk-UA" dirty="0" smtClean="0">
                <a:solidFill>
                  <a:schemeClr val="bg1"/>
                </a:solidFill>
              </a:rPr>
              <a:t>віт побачив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Стариган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крилами</a:t>
            </a:r>
            <a:r>
              <a:rPr lang="ru-RU" dirty="0">
                <a:solidFill>
                  <a:schemeClr val="bg1"/>
                </a:solidFill>
              </a:rPr>
              <a:t>». У </a:t>
            </a:r>
            <a:r>
              <a:rPr lang="ru-RU" dirty="0" err="1">
                <a:solidFill>
                  <a:schemeClr val="bg1"/>
                </a:solidFill>
              </a:rPr>
              <a:t>новелі</a:t>
            </a:r>
            <a:r>
              <a:rPr lang="ru-RU" dirty="0">
                <a:solidFill>
                  <a:schemeClr val="bg1"/>
                </a:solidFill>
              </a:rPr>
              <a:t> Г. Маркеса "</a:t>
            </a:r>
            <a:r>
              <a:rPr lang="ru-RU" dirty="0" err="1">
                <a:solidFill>
                  <a:schemeClr val="bg1"/>
                </a:solidFill>
              </a:rPr>
              <a:t>Стариган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крилами</a:t>
            </a:r>
            <a:r>
              <a:rPr lang="ru-RU" dirty="0">
                <a:solidFill>
                  <a:schemeClr val="bg1"/>
                </a:solidFill>
              </a:rPr>
              <a:t>" говориться про ангела - старенького </a:t>
            </a:r>
            <a:r>
              <a:rPr lang="ru-RU" dirty="0" err="1">
                <a:solidFill>
                  <a:schemeClr val="bg1"/>
                </a:solidFill>
              </a:rPr>
              <a:t>діда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впав </a:t>
            </a:r>
            <a:r>
              <a:rPr lang="ru-RU" dirty="0" err="1">
                <a:solidFill>
                  <a:schemeClr val="bg1"/>
                </a:solidFill>
              </a:rPr>
              <a:t>обличчям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грязюку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борсається</a:t>
            </a:r>
            <a:r>
              <a:rPr lang="ru-RU" dirty="0">
                <a:solidFill>
                  <a:schemeClr val="bg1"/>
                </a:solidFill>
              </a:rPr>
              <a:t> там, але не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підвестися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заважають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великі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крила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“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одягнений</a:t>
            </a:r>
            <a:r>
              <a:rPr lang="ru-RU" dirty="0"/>
              <a:t>, як </a:t>
            </a:r>
            <a:r>
              <a:rPr lang="ru-RU" dirty="0" err="1"/>
              <a:t>жебрак</a:t>
            </a:r>
            <a:r>
              <a:rPr lang="ru-RU" dirty="0"/>
              <a:t>, череп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лисий, як </a:t>
            </a:r>
            <a:r>
              <a:rPr lang="ru-RU" dirty="0" err="1"/>
              <a:t>коліно</a:t>
            </a:r>
            <a:r>
              <a:rPr lang="ru-RU" dirty="0"/>
              <a:t>, рот </a:t>
            </a:r>
            <a:r>
              <a:rPr lang="ru-RU" dirty="0" err="1"/>
              <a:t>беззубий</a:t>
            </a:r>
            <a:r>
              <a:rPr lang="ru-RU" dirty="0"/>
              <a:t>, як у </a:t>
            </a:r>
            <a:r>
              <a:rPr lang="ru-RU" dirty="0" err="1"/>
              <a:t>старезного</a:t>
            </a:r>
            <a:r>
              <a:rPr lang="ru-RU" dirty="0"/>
              <a:t> </a:t>
            </a:r>
            <a:r>
              <a:rPr lang="ru-RU" dirty="0" err="1"/>
              <a:t>діда</a:t>
            </a:r>
            <a:r>
              <a:rPr lang="ru-RU" dirty="0"/>
              <a:t>,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пташині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, </a:t>
            </a:r>
            <a:r>
              <a:rPr lang="ru-RU" dirty="0" err="1"/>
              <a:t>обскубані</a:t>
            </a:r>
            <a:r>
              <a:rPr lang="ru-RU" dirty="0"/>
              <a:t> та </a:t>
            </a:r>
            <a:r>
              <a:rPr lang="ru-RU" dirty="0" err="1"/>
              <a:t>брудні</a:t>
            </a:r>
            <a:r>
              <a:rPr lang="ru-RU" dirty="0"/>
              <a:t>", "говорив </a:t>
            </a:r>
            <a:r>
              <a:rPr lang="ru-RU" dirty="0" err="1"/>
              <a:t>незрозумілою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".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відповідав</a:t>
            </a:r>
            <a:r>
              <a:rPr lang="ru-RU" dirty="0"/>
              <a:t> </a:t>
            </a:r>
            <a:r>
              <a:rPr lang="ru-RU" dirty="0" err="1"/>
              <a:t>людським</a:t>
            </a:r>
            <a:r>
              <a:rPr lang="ru-RU" dirty="0"/>
              <a:t> </a:t>
            </a:r>
            <a:r>
              <a:rPr lang="ru-RU" dirty="0" err="1"/>
              <a:t>уявленням</a:t>
            </a:r>
            <a:r>
              <a:rPr lang="ru-RU" dirty="0"/>
              <a:t> про </a:t>
            </a:r>
            <a:r>
              <a:rPr lang="ru-RU" dirty="0" err="1"/>
              <a:t>ангелів</a:t>
            </a:r>
            <a:r>
              <a:rPr lang="ru-RU" dirty="0"/>
              <a:t> </a:t>
            </a:r>
            <a:r>
              <a:rPr lang="ru-RU" dirty="0" err="1"/>
              <a:t>небесних</a:t>
            </a:r>
            <a:r>
              <a:rPr lang="ru-RU" dirty="0"/>
              <a:t>. Тому </a:t>
            </a:r>
            <a:r>
              <a:rPr lang="ru-RU" dirty="0" err="1"/>
              <a:t>жителі</a:t>
            </a:r>
            <a:r>
              <a:rPr lang="ru-RU" dirty="0"/>
              <a:t> так і </a:t>
            </a:r>
            <a:r>
              <a:rPr lang="ru-RU" dirty="0" err="1"/>
              <a:t>поставилися</a:t>
            </a:r>
            <a:r>
              <a:rPr lang="ru-RU" dirty="0"/>
              <a:t> до </a:t>
            </a:r>
            <a:r>
              <a:rPr lang="ru-RU" dirty="0" err="1"/>
              <a:t>старигана</a:t>
            </a:r>
            <a:r>
              <a:rPr lang="ru-RU" dirty="0"/>
              <a:t> з </a:t>
            </a:r>
            <a:r>
              <a:rPr lang="ru-RU" dirty="0" err="1"/>
              <a:t>крилами</a:t>
            </a:r>
            <a:r>
              <a:rPr lang="ru-RU" dirty="0"/>
              <a:t> - </a:t>
            </a:r>
            <a:r>
              <a:rPr lang="ru-RU" dirty="0" err="1"/>
              <a:t>тримали</a:t>
            </a:r>
            <a:r>
              <a:rPr lang="ru-RU" dirty="0"/>
              <a:t> в </a:t>
            </a:r>
            <a:r>
              <a:rPr lang="ru-RU" dirty="0" err="1"/>
              <a:t>курнику</a:t>
            </a:r>
            <a:r>
              <a:rPr lang="ru-RU" dirty="0"/>
              <a:t>, кидали </a:t>
            </a:r>
            <a:r>
              <a:rPr lang="ru-RU" dirty="0" err="1"/>
              <a:t>їжу</a:t>
            </a:r>
            <a:r>
              <a:rPr lang="ru-RU" dirty="0"/>
              <a:t>, як </a:t>
            </a:r>
            <a:r>
              <a:rPr lang="ru-RU" dirty="0" err="1"/>
              <a:t>тварині</a:t>
            </a:r>
            <a:r>
              <a:rPr lang="ru-RU" dirty="0"/>
              <a:t>, й </a:t>
            </a:r>
            <a:r>
              <a:rPr lang="ru-RU" dirty="0" err="1"/>
              <a:t>штрикали</a:t>
            </a:r>
            <a:r>
              <a:rPr lang="ru-RU" dirty="0"/>
              <a:t> та </a:t>
            </a:r>
            <a:r>
              <a:rPr lang="ru-RU" dirty="0" err="1"/>
              <a:t>штовхали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роздивитися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господарі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ангела, стали </a:t>
            </a:r>
            <a:r>
              <a:rPr lang="ru-RU" dirty="0" err="1"/>
              <a:t>мати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неабияку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 - обгородили </a:t>
            </a:r>
            <a:r>
              <a:rPr lang="ru-RU" dirty="0" err="1"/>
              <a:t>двір</a:t>
            </a:r>
            <a:r>
              <a:rPr lang="ru-RU" dirty="0"/>
              <a:t> </a:t>
            </a:r>
            <a:r>
              <a:rPr lang="ru-RU" dirty="0" err="1"/>
              <a:t>парканом</a:t>
            </a:r>
            <a:r>
              <a:rPr lang="ru-RU" dirty="0"/>
              <a:t> і пропускали </a:t>
            </a:r>
            <a:r>
              <a:rPr lang="ru-RU" dirty="0" err="1"/>
              <a:t>бажаючих</a:t>
            </a:r>
            <a:r>
              <a:rPr lang="ru-RU" dirty="0"/>
              <a:t> </a:t>
            </a:r>
            <a:r>
              <a:rPr lang="ru-RU" dirty="0" err="1"/>
              <a:t>подивитися</a:t>
            </a:r>
            <a:r>
              <a:rPr lang="ru-RU" dirty="0"/>
              <a:t> на диво за плату. Вони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розбагатіли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4511569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5258508" cy="648072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цій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новелі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звичайне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буденне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переплітається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фантастичним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вигаданим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багато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картин -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символічні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містять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глибокий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підтекст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Люди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втратили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сприймати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диво, красу,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мрію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зосередилися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буденному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з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усього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хотіли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мати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користь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тому й не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сприйняли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старигана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крилами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як ангела,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небесне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послання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Образ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ангела -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втілення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прекрасного,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прагнення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високого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ідеалу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На жаль, у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сучасному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світі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немає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місця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ангелів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Люди не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здатні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сприйняти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високі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благородні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істини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вони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перебувають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полоні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байдужості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корисливості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розрахунку</a:t>
            </a:r>
            <a:endParaRPr lang="ru-RU" dirty="0"/>
          </a:p>
        </p:txBody>
      </p:sp>
      <p:pic>
        <p:nvPicPr>
          <p:cNvPr id="9218" name="Picture 2" descr="http://www.marquez-lib.ru/images/works/un-senor-muy-viejo-con-unas-alas-enorm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0688"/>
            <a:ext cx="38100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860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4032448" cy="5733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1982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Маркесу </a:t>
            </a:r>
            <a:r>
              <a:rPr lang="ru-RU" dirty="0" err="1" smtClean="0">
                <a:solidFill>
                  <a:schemeClr val="bg1"/>
                </a:solidFill>
              </a:rPr>
              <a:t>присуджено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Нобелівську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премію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літератури</a:t>
            </a:r>
            <a:r>
              <a:rPr lang="ru-RU" dirty="0" smtClean="0">
                <a:solidFill>
                  <a:schemeClr val="bg1"/>
                </a:solidFill>
              </a:rPr>
              <a:t>: «за </a:t>
            </a:r>
            <a:r>
              <a:rPr lang="ru-RU" dirty="0" err="1" smtClean="0">
                <a:solidFill>
                  <a:schemeClr val="bg1"/>
                </a:solidFill>
              </a:rPr>
              <a:t>романи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оповідання</a:t>
            </a:r>
            <a:r>
              <a:rPr lang="ru-RU" dirty="0" smtClean="0">
                <a:solidFill>
                  <a:schemeClr val="bg1"/>
                </a:solidFill>
              </a:rPr>
              <a:t>, в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фантазія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реалізм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поєднані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уяви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віддзеркалює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конфлікти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цілого</a:t>
            </a:r>
            <a:r>
              <a:rPr lang="ru-RU" dirty="0" smtClean="0">
                <a:solidFill>
                  <a:schemeClr val="bg1"/>
                </a:solidFill>
              </a:rPr>
              <a:t> континенту».</a:t>
            </a:r>
          </a:p>
        </p:txBody>
      </p:sp>
      <p:pic>
        <p:nvPicPr>
          <p:cNvPr id="3074" name="Picture 2" descr="http://kulis.az/photosession/Qabriel%20Qarsiya%20Markes%20120711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1"/>
            <a:ext cx="4695727" cy="64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493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1989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письменника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виявили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ракову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пухлину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легенях</a:t>
            </a:r>
            <a:r>
              <a:rPr lang="ru-RU" dirty="0" smtClean="0">
                <a:solidFill>
                  <a:schemeClr val="bg1"/>
                </a:solidFill>
              </a:rPr>
              <a:t>, яка, </a:t>
            </a:r>
            <a:r>
              <a:rPr lang="ru-RU" dirty="0" err="1" smtClean="0">
                <a:solidFill>
                  <a:schemeClr val="bg1"/>
                </a:solidFill>
              </a:rPr>
              <a:t>ймовірно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розвинулась</a:t>
            </a:r>
            <a:r>
              <a:rPr lang="ru-RU" dirty="0" smtClean="0">
                <a:solidFill>
                  <a:schemeClr val="bg1"/>
                </a:solidFill>
              </a:rPr>
              <a:t> через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звичку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курити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операції</a:t>
            </a:r>
            <a:r>
              <a:rPr lang="ru-RU" dirty="0" smtClean="0">
                <a:solidFill>
                  <a:schemeClr val="bg1"/>
                </a:solidFill>
              </a:rPr>
              <a:t> 1992 року </a:t>
            </a:r>
            <a:r>
              <a:rPr lang="ru-RU" dirty="0" err="1" smtClean="0">
                <a:solidFill>
                  <a:schemeClr val="bg1"/>
                </a:solidFill>
              </a:rPr>
              <a:t>розвиток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пухлини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призупинився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Медичне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обстеження</a:t>
            </a:r>
            <a:r>
              <a:rPr lang="ru-RU" dirty="0" smtClean="0">
                <a:solidFill>
                  <a:schemeClr val="bg1"/>
                </a:solidFill>
              </a:rPr>
              <a:t> у 1999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виявило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іншу</a:t>
            </a:r>
            <a:r>
              <a:rPr lang="ru-RU" dirty="0" smtClean="0">
                <a:solidFill>
                  <a:schemeClr val="bg1"/>
                </a:solidFill>
              </a:rPr>
              <a:t> форму раку — </a:t>
            </a:r>
            <a:r>
              <a:rPr lang="ru-RU" dirty="0" err="1" smtClean="0">
                <a:solidFill>
                  <a:schemeClr val="bg1"/>
                </a:solidFill>
              </a:rPr>
              <a:t>лімфому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Йому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довелося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двічі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оперуватися</a:t>
            </a:r>
            <a:r>
              <a:rPr lang="ru-RU" dirty="0" smtClean="0">
                <a:solidFill>
                  <a:schemeClr val="bg1"/>
                </a:solidFill>
              </a:rPr>
              <a:t> в США і </a:t>
            </a:r>
            <a:r>
              <a:rPr lang="ru-RU" dirty="0" err="1" smtClean="0">
                <a:solidFill>
                  <a:schemeClr val="bg1"/>
                </a:solidFill>
              </a:rPr>
              <a:t>Мексиці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100" name="Picture 4" descr="http://www.cubadebate.cu/wp-content/gallery/gabriel-garcia-marquez/gabriel-garcia-marquez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9" y="2780928"/>
            <a:ext cx="5971825" cy="39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453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0" y="188640"/>
            <a:ext cx="5226496" cy="6669360"/>
          </a:xfrm>
        </p:spPr>
        <p:txBody>
          <a:bodyPr>
            <a:normAutofit lnSpcReduction="1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</a:rPr>
              <a:t>Поживши у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Боготі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Мехіко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Барселоні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Парижі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Нью-Йорку,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помандрувавши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світом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повернувся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місто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своєї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юності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— Картахену, де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живе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й по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сьогодні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Щоденно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дев'ятої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ранку до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третьої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години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дня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працює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над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автобіографією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—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своєрідним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синтезом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журналістики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художньої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прози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. </a:t>
            </a:r>
            <a:endParaRPr lang="en-US" b="0" i="0" dirty="0" smtClean="0">
              <a:solidFill>
                <a:srgbClr val="000000"/>
              </a:solidFill>
              <a:effectLst/>
            </a:endParaRPr>
          </a:p>
          <a:p>
            <a:r>
              <a:rPr lang="ru-RU" dirty="0">
                <a:solidFill>
                  <a:schemeClr val="bg1"/>
                </a:solidFill>
              </a:rPr>
              <a:t>2002 року </a:t>
            </a:r>
            <a:r>
              <a:rPr lang="ru-RU" dirty="0" err="1">
                <a:solidFill>
                  <a:schemeClr val="bg1"/>
                </a:solidFill>
              </a:rPr>
              <a:t>вийшла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друком</a:t>
            </a:r>
            <a:r>
              <a:rPr lang="ru-RU" dirty="0">
                <a:solidFill>
                  <a:schemeClr val="bg1"/>
                </a:solidFill>
              </a:rPr>
              <a:t> перша книга з </a:t>
            </a:r>
            <a:r>
              <a:rPr lang="ru-RU" dirty="0" err="1">
                <a:solidFill>
                  <a:schemeClr val="bg1"/>
                </a:solidFill>
              </a:rPr>
              <a:t>запланованої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біографічної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трилогії</a:t>
            </a:r>
            <a:r>
              <a:rPr lang="ru-RU" dirty="0">
                <a:solidFill>
                  <a:schemeClr val="bg1"/>
                </a:solidFill>
              </a:rPr>
              <a:t> — «</a:t>
            </a:r>
            <a:r>
              <a:rPr lang="ru-RU" dirty="0" err="1">
                <a:solidFill>
                  <a:schemeClr val="bg1"/>
                </a:solidFill>
              </a:rPr>
              <a:t>Жити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розповісти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»,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стала </a:t>
            </a:r>
            <a:r>
              <a:rPr lang="ru-RU" dirty="0" err="1">
                <a:solidFill>
                  <a:schemeClr val="bg1"/>
                </a:solidFill>
              </a:rPr>
              <a:t>бестселером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іспаномовному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6" y="620688"/>
            <a:ext cx="3810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901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2664296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Ґарсія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Маркес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зізнався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вона буде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тритомною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: 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першому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розповість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своїх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предків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другий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складатиметься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із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самостійних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оповідей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пов'язаних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із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окремими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фактами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а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третьому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томі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розповість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зустрічі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розмови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знаменитостями.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olvasoterem.com/wp-content/uploads/2011/11/Marquez-Fidel-Cas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52572"/>
            <a:ext cx="5898232" cy="448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497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30243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серпні</a:t>
            </a:r>
            <a:r>
              <a:rPr lang="ru-RU" dirty="0" smtClean="0">
                <a:solidFill>
                  <a:schemeClr val="bg1"/>
                </a:solidFill>
              </a:rPr>
              <a:t> 2004 року Маркес продав права на </a:t>
            </a:r>
            <a:r>
              <a:rPr lang="ru-RU" dirty="0" err="1" smtClean="0">
                <a:solidFill>
                  <a:schemeClr val="bg1"/>
                </a:solidFill>
              </a:rPr>
              <a:t>екранізацію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свого</a:t>
            </a:r>
            <a:r>
              <a:rPr lang="ru-RU" dirty="0" smtClean="0">
                <a:solidFill>
                  <a:schemeClr val="bg1"/>
                </a:solidFill>
              </a:rPr>
              <a:t> роману «</a:t>
            </a:r>
            <a:r>
              <a:rPr lang="ru-RU" dirty="0" err="1" smtClean="0">
                <a:solidFill>
                  <a:schemeClr val="bg1"/>
                </a:solidFill>
              </a:rPr>
              <a:t>Кохання</a:t>
            </a:r>
            <a:r>
              <a:rPr lang="ru-RU" dirty="0" smtClean="0">
                <a:solidFill>
                  <a:schemeClr val="bg1"/>
                </a:solidFill>
              </a:rPr>
              <a:t> в час </a:t>
            </a:r>
            <a:r>
              <a:rPr lang="ru-RU" dirty="0" err="1" smtClean="0">
                <a:solidFill>
                  <a:schemeClr val="bg1"/>
                </a:solidFill>
              </a:rPr>
              <a:t>холери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голівудській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кінокомпанії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en-US" dirty="0" smtClean="0">
                <a:solidFill>
                  <a:schemeClr val="bg1"/>
                </a:solidFill>
              </a:rPr>
              <a:t>Stone Village Pictures». </a:t>
            </a:r>
            <a:r>
              <a:rPr lang="ru-RU" dirty="0" smtClean="0">
                <a:solidFill>
                  <a:schemeClr val="bg1"/>
                </a:solidFill>
              </a:rPr>
              <a:t>Бюджет </a:t>
            </a:r>
            <a:r>
              <a:rPr lang="ru-RU" dirty="0" err="1" smtClean="0">
                <a:solidFill>
                  <a:schemeClr val="bg1"/>
                </a:solidFill>
              </a:rPr>
              <a:t>кінострічки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склав</a:t>
            </a:r>
            <a:r>
              <a:rPr lang="ru-RU" dirty="0" smtClean="0">
                <a:solidFill>
                  <a:schemeClr val="bg1"/>
                </a:solidFill>
              </a:rPr>
              <a:t> 40 млн. </a:t>
            </a:r>
            <a:r>
              <a:rPr lang="ru-RU" dirty="0" err="1" smtClean="0">
                <a:solidFill>
                  <a:schemeClr val="bg1"/>
                </a:solidFill>
              </a:rPr>
              <a:t>доларів</a:t>
            </a:r>
            <a:r>
              <a:rPr lang="ru-RU" dirty="0" smtClean="0">
                <a:solidFill>
                  <a:schemeClr val="bg1"/>
                </a:solidFill>
              </a:rPr>
              <a:t> США. </a:t>
            </a:r>
            <a:r>
              <a:rPr lang="ru-RU" dirty="0" err="1" smtClean="0">
                <a:solidFill>
                  <a:schemeClr val="bg1"/>
                </a:solidFill>
              </a:rPr>
              <a:t>Фільмування</a:t>
            </a:r>
            <a:r>
              <a:rPr lang="ru-RU" dirty="0" smtClean="0">
                <a:solidFill>
                  <a:schemeClr val="bg1"/>
                </a:solidFill>
              </a:rPr>
              <a:t> проходило в 2006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Картахені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карибському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узбережжі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Колумбії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st-im.kinopoisk.ru/im/kadr/5/9/7/kinopoisk.ru-Love-in-the-Time-of-Cholera-597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76" y="2636912"/>
            <a:ext cx="6677472" cy="444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0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6858000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" y="2506821"/>
          <a:ext cx="8229600" cy="25603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86A2B1"/>
                          </a:solidFill>
                          <a:effectLst/>
                          <a:latin typeface="Times New Roman" panose="02020603050405020304" pitchFamily="18" charset="0"/>
                        </a:rPr>
                        <a:t>«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Тисяча років самотності та смутку через смерть найвеличнішого колумбійця всіх часів, висловлюю свою солідарність та співчуття родині.</a:t>
                      </a:r>
                      <a:r>
                        <a:rPr lang="ru-RU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4"/>
                        </a:rPr>
                        <a:t>[10]</a:t>
                      </a:r>
                      <a:r>
                        <a:rPr lang="ru-RU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5"/>
                        </a:rPr>
                        <a:t>[11]</a:t>
                      </a:r>
                      <a:endParaRPr lang="ru-RU">
                        <a:effectLst/>
                      </a:endParaRPr>
                    </a:p>
                    <a:p>
                      <a:pPr algn="l"/>
                      <a:r>
                        <a:rPr lang="ru-RU" b="0">
                          <a:solidFill>
                            <a:srgbClr val="808080"/>
                          </a:solidFill>
                          <a:effectLst/>
                        </a:rPr>
                        <a:t>[</a:t>
                      </a:r>
                      <a:r>
                        <a:rPr lang="ru-RU" b="0" u="none" strike="noStrike">
                          <a:solidFill>
                            <a:srgbClr val="0B0080"/>
                          </a:solidFill>
                          <a:effectLst/>
                          <a:hlinkClick r:id="rId6"/>
                        </a:rPr>
                        <a:t>розгорнути</a:t>
                      </a:r>
                      <a:r>
                        <a:rPr lang="ru-RU" b="0">
                          <a:solidFill>
                            <a:srgbClr val="808080"/>
                          </a:solidFill>
                          <a:effectLst/>
                        </a:rPr>
                        <a:t>]</a:t>
                      </a:r>
                      <a:r>
                        <a:rPr lang="ru-RU" b="0" i="1">
                          <a:solidFill>
                            <a:srgbClr val="808080"/>
                          </a:solidFill>
                          <a:effectLst/>
                        </a:rPr>
                        <a:t>Оригінальний текст</a:t>
                      </a:r>
                      <a:r>
                        <a:rPr lang="ru-RU" b="0">
                          <a:solidFill>
                            <a:srgbClr val="808080"/>
                          </a:solidFill>
                          <a:effectLst/>
                        </a:rPr>
                        <a:t> </a:t>
                      </a:r>
                      <a:r>
                        <a:rPr lang="ru-RU" b="0">
                          <a:solidFill>
                            <a:srgbClr val="888888"/>
                          </a:solidFill>
                          <a:effectLst/>
                        </a:rPr>
                        <a:t>(ісп.)</a:t>
                      </a:r>
                      <a:endParaRPr lang="ru-RU" b="0">
                        <a:solidFill>
                          <a:srgbClr val="808080"/>
                        </a:solidFill>
                        <a:effectLst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rgbClr val="86A2B1"/>
                          </a:solidFill>
                          <a:effectLst/>
                          <a:latin typeface="Times New Roman" panose="02020603050405020304" pitchFamily="18" charset="0"/>
                        </a:rPr>
                        <a:t> »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07854"/>
              </p:ext>
            </p:extLst>
          </p:nvPr>
        </p:nvGraphicFramePr>
        <p:xfrm>
          <a:off x="0" y="830997"/>
          <a:ext cx="8686800" cy="6027003"/>
        </p:xfrm>
        <a:graphic>
          <a:graphicData uri="http://schemas.openxmlformats.org/drawingml/2006/table">
            <a:tbl>
              <a:tblPr/>
              <a:tblGrid>
                <a:gridCol w="2987824"/>
                <a:gridCol w="3024336"/>
                <a:gridCol w="2674640"/>
              </a:tblGrid>
              <a:tr h="6027003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86A2B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808080"/>
                        </a:solidFill>
                        <a:effectLst/>
                      </a:endParaRPr>
                    </a:p>
                  </a:txBody>
                  <a:tcPr marL="76200" marR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86A2B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184666"/>
            <a:ext cx="9144000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Помер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Ґабрієль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Ґарсія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Маркес 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17 квітня"/>
              </a:rPr>
              <a:t>17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17 квітня"/>
              </a:rPr>
              <a:t>квітня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2014"/>
              </a:rPr>
              <a:t>2014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на 88-му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році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життя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своєму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будинку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в</a:t>
            </a:r>
            <a:r>
              <a:rPr kumimoji="0" lang="ru-RU" altLang="ru-RU" sz="2000" b="0" i="0" u="none" strike="noStrike" cap="none" normalizeH="0" baseline="3000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/>
              </a:rPr>
              <a:t>]</a:t>
            </a:r>
            <a:r>
              <a:rPr lang="ru-RU" altLang="ru-RU" sz="200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Мехіко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 Президент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Колумбії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Хуан Мануель Сантос"/>
              </a:rPr>
              <a:t>Хуан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Хуан Мануель Сантос"/>
              </a:rPr>
              <a:t>Мануель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Хуан Мануель Сантос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Хуан Мануель Сантос"/>
              </a:rPr>
              <a:t>Сантос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висловив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свої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співчуття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в 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Twitter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33553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kzn.urpur.ru/files/2013/05/075cc5d2a84e7877f47c33fe0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85" y="0"/>
            <a:ext cx="10199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11395"/>
            <a:ext cx="56886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Натхнення</a:t>
            </a:r>
            <a:r>
              <a:rPr lang="ru-RU" dirty="0"/>
              <a:t> приходить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Людина так любить </a:t>
            </a:r>
            <a:r>
              <a:rPr lang="ru-RU" dirty="0" err="1"/>
              <a:t>одноразові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тому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/>
              <a:t>вона і сама одноразова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Люди </a:t>
            </a:r>
            <a:r>
              <a:rPr lang="ru-RU" dirty="0" err="1"/>
              <a:t>старіють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перестають</a:t>
            </a:r>
            <a:r>
              <a:rPr lang="ru-RU" dirty="0"/>
              <a:t> </a:t>
            </a:r>
            <a:r>
              <a:rPr lang="ru-RU" dirty="0" err="1"/>
              <a:t>любити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Людина </a:t>
            </a:r>
            <a:r>
              <a:rPr lang="ru-RU" dirty="0" err="1"/>
              <a:t>вмирає</a:t>
            </a:r>
            <a:r>
              <a:rPr lang="ru-RU" dirty="0"/>
              <a:t> не </a:t>
            </a:r>
            <a:r>
              <a:rPr lang="ru-RU" dirty="0" err="1"/>
              <a:t>тоді</a:t>
            </a:r>
            <a:r>
              <a:rPr lang="ru-RU" dirty="0"/>
              <a:t>, коли повинна, а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може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Не </a:t>
            </a:r>
            <a:r>
              <a:rPr lang="ru-RU" dirty="0" err="1"/>
              <a:t>витрачай</a:t>
            </a:r>
            <a:r>
              <a:rPr lang="ru-RU" dirty="0"/>
              <a:t> час на </a:t>
            </a:r>
            <a:r>
              <a:rPr lang="ru-RU" dirty="0" err="1"/>
              <a:t>людину</a:t>
            </a:r>
            <a:r>
              <a:rPr lang="ru-RU" dirty="0"/>
              <a:t>, яка не </a:t>
            </a:r>
            <a:r>
              <a:rPr lang="ru-RU" dirty="0" err="1"/>
              <a:t>прагне</a:t>
            </a:r>
            <a:r>
              <a:rPr lang="ru-RU" dirty="0"/>
              <a:t> провести </a:t>
            </a:r>
            <a:r>
              <a:rPr lang="ru-RU" dirty="0" err="1"/>
              <a:t>його</a:t>
            </a:r>
            <a:r>
              <a:rPr lang="ru-RU" dirty="0"/>
              <a:t> з тобою.</a:t>
            </a:r>
          </a:p>
          <a:p>
            <a:endParaRPr lang="ru-RU" dirty="0" smtClean="0"/>
          </a:p>
          <a:p>
            <a:r>
              <a:rPr lang="ru-RU" dirty="0" err="1"/>
              <a:t>Можливо</a:t>
            </a:r>
            <a:r>
              <a:rPr lang="ru-RU" dirty="0"/>
              <a:t>,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але для </a:t>
            </a:r>
            <a:r>
              <a:rPr lang="ru-RU" dirty="0" err="1"/>
              <a:t>когось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 — весь </a:t>
            </a:r>
            <a:r>
              <a:rPr lang="ru-RU" dirty="0" err="1"/>
              <a:t>світ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5209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rquez-lib.ru/images/photos/marquez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948907"/>
            <a:ext cx="6233147" cy="467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5794" y="0"/>
            <a:ext cx="9179794" cy="3240360"/>
          </a:xfrm>
        </p:spPr>
        <p:txBody>
          <a:bodyPr>
            <a:normAutofit fontScale="92500"/>
          </a:bodyPr>
          <a:lstStyle/>
          <a:p>
            <a:r>
              <a:rPr lang="uk-UA" dirty="0" err="1" smtClean="0">
                <a:solidFill>
                  <a:schemeClr val="bg1"/>
                </a:solidFill>
                <a:latin typeface="Arial"/>
              </a:rPr>
              <a:t>Ґ</a:t>
            </a:r>
            <a:r>
              <a:rPr lang="ru-RU" dirty="0" err="1" smtClean="0">
                <a:solidFill>
                  <a:schemeClr val="bg1"/>
                </a:solidFill>
                <a:latin typeface="Arial"/>
              </a:rPr>
              <a:t>абрієль</a:t>
            </a:r>
            <a:r>
              <a:rPr lang="ru-RU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/>
              </a:rPr>
              <a:t>Ґарсія</a:t>
            </a:r>
            <a:r>
              <a:rPr lang="ru-RU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/>
              </a:rPr>
              <a:t>Маркес </a:t>
            </a:r>
            <a:r>
              <a:rPr lang="ru-RU" dirty="0" err="1">
                <a:solidFill>
                  <a:schemeClr val="bg1"/>
                </a:solidFill>
                <a:latin typeface="Arial"/>
              </a:rPr>
              <a:t>народився</a:t>
            </a:r>
            <a:r>
              <a:rPr lang="ru-RU" dirty="0">
                <a:solidFill>
                  <a:schemeClr val="bg1"/>
                </a:solidFill>
                <a:latin typeface="Arial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Arial"/>
              </a:rPr>
              <a:t>місті</a:t>
            </a:r>
            <a:r>
              <a:rPr lang="ru-RU" dirty="0">
                <a:solidFill>
                  <a:schemeClr val="bg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/>
              </a:rPr>
              <a:t>Аракатака</a:t>
            </a:r>
            <a:r>
              <a:rPr lang="ru-RU" dirty="0">
                <a:solidFill>
                  <a:schemeClr val="bg1"/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Arial"/>
              </a:rPr>
              <a:t>провінція</a:t>
            </a:r>
            <a:r>
              <a:rPr lang="ru-RU" dirty="0">
                <a:solidFill>
                  <a:schemeClr val="bg1"/>
                </a:solidFill>
                <a:latin typeface="Arial"/>
              </a:rPr>
              <a:t> Магдалена, </a:t>
            </a:r>
            <a:r>
              <a:rPr lang="ru-RU" dirty="0" err="1" smtClean="0">
                <a:solidFill>
                  <a:schemeClr val="bg1"/>
                </a:solidFill>
                <a:latin typeface="Arial"/>
              </a:rPr>
              <a:t>Колумбія</a:t>
            </a:r>
            <a:r>
              <a:rPr lang="ru-RU" dirty="0" smtClean="0">
                <a:solidFill>
                  <a:schemeClr val="bg1"/>
                </a:solidFill>
                <a:latin typeface="Arial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Arial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батько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—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Ґабріель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Гарсія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був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телеграфістом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, але на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формування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Маркеса як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письменника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справили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вплив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бабуся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Транкіліна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, та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дід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Маркес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Arial"/>
              </a:rPr>
              <a:t>.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Сам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письменник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вважає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третім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фактором,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який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визначив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долю,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була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атмосфера дому, в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якому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він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провів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дитинство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побут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містечка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, де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тісно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переплітались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 фантастика і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/>
              </a:rPr>
              <a:t>реальність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628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50060"/>
            <a:ext cx="4520400" cy="670794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1946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р.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Ґарсія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Маркес вступив на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юридичний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факультет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університету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Боготі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Перше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оповідання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було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опубліковане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1947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p.,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але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автор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мислив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себе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професійним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літератором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1948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переїхав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Картахену, де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намагався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продовжити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заняття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Але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адвокатська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кар'єра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мало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приваблювала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невдовзі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зовсім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відмовився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звернувся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журналістики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  <p:pic>
        <p:nvPicPr>
          <p:cNvPr id="3074" name="Picture 2" descr="http://exam-ans.ru/pars_docs/refs/16/15658/15658_html_1974b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80" y="150060"/>
            <a:ext cx="476250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489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05" y="858083"/>
            <a:ext cx="5389007" cy="4968551"/>
          </a:xfrm>
        </p:spPr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З 1950 по 1954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працював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репортером,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розділ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хроніки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1951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вийшла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«Опале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листя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« («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La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hojarasca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»),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вперше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з'являється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містечко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Макондо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нагадує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рідну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Аракатаку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Разом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Макондо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приходить і тема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самотності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центральна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всієї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творчості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Маркеса.</a:t>
            </a:r>
            <a:endParaRPr lang="ru-RU" dirty="0"/>
          </a:p>
        </p:txBody>
      </p:sp>
      <p:pic>
        <p:nvPicPr>
          <p:cNvPr id="4098" name="Picture 2" descr="http://reader-mania.ru/img/ps/127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3273152" cy="50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338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608512" cy="6120680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1954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переїхав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Боготу,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продовжував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працювати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газеті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займався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політичною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діяльністю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липні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1955 р. як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кореспондент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газети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«Ель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Еспектадор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приїхав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Європу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працював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Римі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одночасно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навчався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режисерських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курсах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Експериментальному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кінематографічному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центрі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З Рима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переїхав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Париж. Переворот,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батьківщині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змусив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залишитись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французькій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столиці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endParaRPr lang="ru-RU" dirty="0"/>
          </a:p>
        </p:txBody>
      </p:sp>
      <p:pic>
        <p:nvPicPr>
          <p:cNvPr id="5122" name="Picture 2" descr="http://kulis.az/photosession/Qabriel%20Qarsiya%20Markes%20120711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80" y="548680"/>
            <a:ext cx="426047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50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78" y="260648"/>
            <a:ext cx="5772158" cy="64807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тут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Ґарсія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Маркес створив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повість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«Полковнику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ніхто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пише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», перший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варіант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якої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закінчив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до 1956 р., 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окремим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виданням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книга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вийшла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1961р.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Стилістику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твору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вирізняють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дивовижний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лаконізм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снайперська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точність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мови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відчуття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місткості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багатовимірності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слова.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Домагаючись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художньої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психологічної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переконливості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оповіді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переписував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11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разів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«Полковнику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ніхто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пише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повість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самотність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стоїчне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протистояння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людини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абсурдності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злидням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голоду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немічності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бюрократичній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байдужості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непорушну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віру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людини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торжество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справедливості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  <p:pic>
        <p:nvPicPr>
          <p:cNvPr id="6146" name="Picture 2" descr="http://i11.vigoda.ru/img/good/src/195/2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3203054" cy="51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13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4427984" cy="6120680"/>
          </a:xfrm>
        </p:spPr>
        <p:txBody>
          <a:bodyPr>
            <a:normAutofit fontScale="92500"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Працюючи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кореспондентом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розмаїтих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латиноамериканських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газет,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об'їздив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чимало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країн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Європи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деякий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час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замешкував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Венесуелі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 з 1961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Мексиці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де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закінчив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роман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Недобрий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час» («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La mala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hora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»).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Об'єктом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художнього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дослідження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тема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насильства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руйнівного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впливу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особистість</a:t>
            </a:r>
            <a:endParaRPr lang="ru-RU" dirty="0"/>
          </a:p>
        </p:txBody>
      </p:sp>
      <p:pic>
        <p:nvPicPr>
          <p:cNvPr id="7170" name="Picture 2" descr="http://alldayplus.narod.ru/2011/10_05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908720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2459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968552" cy="6597352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січні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1965 р.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Ґарсія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Маркес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відчув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може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почати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диктувати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друкарці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перший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розділ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слово за словом». На 18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місяців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письменник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пішов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добровільне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ув'язнення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Воно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завершилося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появою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роману,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автор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йшов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20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Роман «Сто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років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самотності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побачив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1967 р.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Буенос-Айресі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Успіх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був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запаморочливий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наклад за три з половиною роки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склав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понад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півмільйона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примірників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сенсаційним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Латинської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Америки, а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заговорили 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нову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епоху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історії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роману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реалізму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endParaRPr lang="ru-RU" dirty="0"/>
          </a:p>
        </p:txBody>
      </p:sp>
      <p:pic>
        <p:nvPicPr>
          <p:cNvPr id="8194" name="Picture 2" descr="http://dunyouzbeklari.files.wordpress.com/2012/07/d0bcd0b0d180d0bad0b5d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926351" cy="588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323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6982"/>
            <a:ext cx="4752528" cy="661237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На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сторінках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численних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літературознавчих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праць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зарябів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термін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магічний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реалізм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».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так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означували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оповідну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манеру,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властиву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романові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Ґарсії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Маркеса і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творам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багатьох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латиноамериканських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письменників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Магічний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реалізм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характеризується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необмеженою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свободою,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якою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письменники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Латинської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Америки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зрощують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сферу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приземленого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побуту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сферу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сокровенних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глибин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свідомості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  <p:pic>
        <p:nvPicPr>
          <p:cNvPr id="1026" name="Picture 2" descr="http://i2.2photo.ru/9/5/383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24" y="0"/>
            <a:ext cx="517793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5004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7">
      <a:dk1>
        <a:sysClr val="windowText" lastClr="000000"/>
      </a:dk1>
      <a:lt1>
        <a:sysClr val="window" lastClr="FFFFFF"/>
      </a:lt1>
      <a:dk2>
        <a:srgbClr val="DEE4CA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</TotalTime>
  <Words>1227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Constantia</vt:lpstr>
      <vt:lpstr>Times New Roman</vt:lpstr>
      <vt:lpstr>Wingdings 2</vt:lpstr>
      <vt:lpstr>Бумажная</vt:lpstr>
      <vt:lpstr>Ґабрієль Ґарсія Маркес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Помер Ґабрієль Ґарсія Маркес 17 квітня 2014 на 88-му році життя у своєму будинку в] Мехіко. Президент Колумбії Хуан Мануель Сантос висловив свої співчуття в Twitter :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Ґабрієль Ґарсія Маркес</dc:title>
  <dc:creator>1</dc:creator>
  <cp:lastModifiedBy>Yulia</cp:lastModifiedBy>
  <cp:revision>14</cp:revision>
  <dcterms:created xsi:type="dcterms:W3CDTF">2014-02-27T19:55:22Z</dcterms:created>
  <dcterms:modified xsi:type="dcterms:W3CDTF">2015-03-03T18:22:35Z</dcterms:modified>
</cp:coreProperties>
</file>