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5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0D7F-05C4-4D5F-A387-CEA35DF9BDDA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F7F6E-D62C-4068-A002-CC42870254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449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F7F6E-D62C-4068-A002-CC428702548D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2AA67D-A6F5-4B1B-BF7D-EF9B0CB681B4}" type="datetimeFigureOut">
              <a:rPr lang="uk-UA" smtClean="0"/>
              <a:pPr/>
              <a:t>27.11.2012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340F2-145E-4160-85CD-2FF9127BA09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Imena\мама\презентація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7072362" cy="43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00034" y="4857760"/>
            <a:ext cx="8316416" cy="1336979"/>
          </a:xfrm>
        </p:spPr>
        <p:txBody>
          <a:bodyPr/>
          <a:lstStyle/>
          <a:p>
            <a:pPr algn="ctr" eaLnBrk="1" hangingPunct="1"/>
            <a:r>
              <a:rPr lang="uk-UA" sz="4000" dirty="0" smtClean="0">
                <a:solidFill>
                  <a:srgbClr val="FFFF00"/>
                </a:solidFill>
              </a:rPr>
              <a:t>Світ — чудове місце, гідне того, щоб за нього боротися</a:t>
            </a:r>
            <a:endParaRPr lang="uk-UA" sz="4000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6143644"/>
            <a:ext cx="2639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Е. Хемінгуей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 rot="1764467">
            <a:off x="3525108" y="1373311"/>
            <a:ext cx="137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США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790997">
            <a:off x="5609848" y="827337"/>
            <a:ext cx="2359088" cy="5539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Людині</a:t>
            </a: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76020">
            <a:off x="1165682" y="898737"/>
            <a:ext cx="2191382" cy="5539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YES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</a:t>
            </a: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684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ictures.bookshop.ua/TitleBooks/bookm8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123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6424" y="1772816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8300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  <a:effectLst/>
              </a:rPr>
              <a:t>Кодекс честі </a:t>
            </a:r>
          </a:p>
          <a:p>
            <a:pPr marL="457200" indent="-368300" algn="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  <a:effectLst/>
              </a:rPr>
              <a:t>хочеш знати —</a:t>
            </a:r>
          </a:p>
          <a:p>
            <a:pPr marL="457200" indent="-368300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</a:rPr>
              <a:t>Твори Хемінгуея</a:t>
            </a:r>
          </a:p>
          <a:p>
            <a:pPr marL="457200" indent="-368300" algn="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  <a:effectLst/>
              </a:rPr>
              <a:t>слід читати </a:t>
            </a:r>
            <a:endParaRPr lang="uk-UA" sz="4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287347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8300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  <a:effectLst/>
              </a:rPr>
              <a:t> </a:t>
            </a:r>
            <a:endParaRPr lang="uk-UA" sz="4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96" y="947903"/>
            <a:ext cx="2268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800" b="1" dirty="0" smtClean="0">
                <a:solidFill>
                  <a:srgbClr val="FFFF00"/>
                </a:solidFill>
              </a:rPr>
              <a:t>ТИ </a:t>
            </a:r>
          </a:p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800" b="1" dirty="0" smtClean="0">
                <a:solidFill>
                  <a:srgbClr val="FFFF00"/>
                </a:solidFill>
              </a:rPr>
              <a:t>вирушаєш у море </a:t>
            </a:r>
            <a:r>
              <a:rPr lang="uk-UA" sz="2800" b="1" dirty="0" smtClean="0">
                <a:solidFill>
                  <a:srgbClr val="FFFF00"/>
                </a:solidFill>
              </a:rPr>
              <a:t>Життя </a:t>
            </a:r>
            <a:endParaRPr lang="uk-UA" sz="2800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8196" name="Picture 4" descr="http://img11.nnm.ru/6/b/1/7/6/227a8daf307c1280a944a7125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35101" cy="37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4248" y="332656"/>
            <a:ext cx="22687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800" b="1" dirty="0" smtClean="0">
                <a:solidFill>
                  <a:srgbClr val="FFFF00"/>
                </a:solidFill>
              </a:rPr>
              <a:t>Хвилі зневіри, труднощів можуть тебе здолати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4643446"/>
            <a:ext cx="9037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800" b="1" dirty="0" smtClean="0">
                <a:solidFill>
                  <a:srgbClr val="FFFF00"/>
                </a:solidFill>
              </a:rPr>
              <a:t>Ернест Хемінгуей тобі допоможе своєю повістю «Старий і море»</a:t>
            </a:r>
          </a:p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800" b="1" dirty="0" smtClean="0">
                <a:solidFill>
                  <a:srgbClr val="FFFF00"/>
                </a:solidFill>
                <a:effectLst/>
              </a:rPr>
              <a:t>Читай і станеш сильним!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82089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51440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ena\мама\презентація\20080107-matterh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0089"/>
            <a:ext cx="57134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332656"/>
            <a:ext cx="2938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ЛЮДИНА</a:t>
            </a:r>
            <a:endParaRPr lang="uk-UA" sz="4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96" y="3717032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212976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Сила волі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2726917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Стійкість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5856" y="2222861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Гідність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1718805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Гармонія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42230" y="3717032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Витривалість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0182" y="3212976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Мужність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144" y="2726917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Оптимізм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63233" y="2216935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Мудрість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12879"/>
            <a:ext cx="239426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Гуманізм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5301208"/>
            <a:ext cx="7417263" cy="1129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Твори Хемінгуея допоможуть тобі зійти на найвищу вершину — ЛЮДИНА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8964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544" y="5373216"/>
            <a:ext cx="8316416" cy="13369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000" dirty="0">
                <a:solidFill>
                  <a:srgbClr val="FFFF00"/>
                </a:solidFill>
              </a:rPr>
              <a:t>в</a:t>
            </a:r>
            <a:r>
              <a:rPr lang="uk-UA" sz="4000" dirty="0" smtClean="0">
                <a:solidFill>
                  <a:srgbClr val="FFFF00"/>
                </a:solidFill>
              </a:rPr>
              <a:t>ідомий американський письменник, журналіст, лауреат Нобелівської премії</a:t>
            </a:r>
            <a:endParaRPr lang="uk-UA" sz="40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http://copyright.od.ua/wp-content/uploads/2010/06/ern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2480"/>
            <a:ext cx="5228887" cy="40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27784" y="116632"/>
            <a:ext cx="4176464" cy="133697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 smtClean="0">
                <a:solidFill>
                  <a:srgbClr val="FFFF00"/>
                </a:solidFill>
              </a:rPr>
              <a:t>Ернест Хемінгуей</a:t>
            </a:r>
          </a:p>
          <a:p>
            <a:pPr algn="ctr"/>
            <a:r>
              <a:rPr lang="uk-UA" sz="4000" dirty="0" smtClean="0">
                <a:solidFill>
                  <a:srgbClr val="FFFF00"/>
                </a:solidFill>
              </a:rPr>
              <a:t>1899-1961</a:t>
            </a:r>
          </a:p>
        </p:txBody>
      </p:sp>
      <p:pic>
        <p:nvPicPr>
          <p:cNvPr id="3078" name="Picture 6" descr="http://freebooks.in.ua/uploads/posts/2012-04/1333992523_1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2480"/>
            <a:ext cx="3024336" cy="40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96136" y="1923102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Безстрашний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852936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Проникливий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802110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Милосердний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21786" y="4725144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Дружелюбний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980728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Чесний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111111"/>
                </a:solidFill>
              </a:rPr>
              <a:t>—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3714752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Щирий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2786058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Життєрадісний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1857364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Сміливий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4643446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Відчайдушний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5572140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643578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22870" y="4929198"/>
            <a:ext cx="2949328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Оптиміст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5857892"/>
            <a:ext cx="2736304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928670"/>
            <a:ext cx="3214710" cy="7858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Вірний</a:t>
            </a:r>
          </a:p>
        </p:txBody>
      </p:sp>
      <p:pic>
        <p:nvPicPr>
          <p:cNvPr id="4098" name="Picture 2" descr="http://s06.radikal.ru/i179/0907/57/125d6e93af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849" y="493920"/>
            <a:ext cx="2805311" cy="44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697374"/>
              </p:ext>
            </p:extLst>
          </p:nvPr>
        </p:nvGraphicFramePr>
        <p:xfrm>
          <a:off x="395536" y="1124744"/>
          <a:ext cx="8167951" cy="5339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750"/>
                <a:gridCol w="4315201"/>
              </a:tblGrid>
              <a:tr h="374360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000" dirty="0">
                          <a:effectLst/>
                        </a:rPr>
                        <a:t>І група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ІІ група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</a:tr>
              <a:tr h="764263">
                <a:tc>
                  <a:txBody>
                    <a:bodyPr/>
                    <a:lstStyle/>
                    <a:p>
                      <a:pPr marL="457200" indent="-3683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000" dirty="0">
                          <a:effectLst/>
                        </a:rPr>
                        <a:t>Твори Е. Хемінгуея: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000" dirty="0">
                          <a:effectLst/>
                        </a:rPr>
                        <a:t>Країни, в яких побував Хемінгуей: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</a:tr>
              <a:tr h="4117961">
                <a:tc>
                  <a:txBody>
                    <a:bodyPr/>
                    <a:lstStyle/>
                    <a:p>
                      <a:pPr marL="85725" indent="31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«Старий і море»</a:t>
                      </a:r>
                    </a:p>
                    <a:p>
                      <a:pPr marL="889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«Майстер і </a:t>
                      </a:r>
                      <a:r>
                        <a:rPr lang="uk-UA" sz="2400" dirty="0" smtClean="0">
                          <a:effectLst/>
                        </a:rPr>
                        <a:t>Маргарита</a:t>
                      </a:r>
                      <a:r>
                        <a:rPr lang="uk-UA" sz="2400" dirty="0">
                          <a:effectLst/>
                        </a:rPr>
                        <a:t>»</a:t>
                      </a:r>
                    </a:p>
                    <a:p>
                      <a:pPr marL="889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«Фієста»         </a:t>
                      </a:r>
                      <a:r>
                        <a:rPr lang="uk-UA" sz="2400" dirty="0" smtClean="0">
                          <a:effectLst/>
                        </a:rPr>
                        <a:t>«</a:t>
                      </a:r>
                      <a:r>
                        <a:rPr lang="uk-UA" sz="2400" dirty="0">
                          <a:effectLst/>
                        </a:rPr>
                        <a:t>Чума»</a:t>
                      </a:r>
                    </a:p>
                    <a:p>
                      <a:pPr marL="889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«Прощавай, зброє»</a:t>
                      </a:r>
                    </a:p>
                    <a:p>
                      <a:pPr marL="889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«Перевтілення»</a:t>
                      </a:r>
                    </a:p>
                    <a:p>
                      <a:pPr marL="889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«По кому подзвін»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США                     </a:t>
                      </a:r>
                      <a:r>
                        <a:rPr lang="uk-UA" sz="2400" dirty="0" smtClean="0">
                          <a:effectLst/>
                        </a:rPr>
                        <a:t>Іспанія</a:t>
                      </a:r>
                      <a:endParaRPr lang="uk-UA" sz="2400" dirty="0">
                        <a:effectLst/>
                      </a:endParaRPr>
                    </a:p>
                    <a:p>
                      <a:pPr marL="1778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Росія                      </a:t>
                      </a:r>
                      <a:r>
                        <a:rPr lang="uk-UA" sz="2400" dirty="0" smtClean="0">
                          <a:effectLst/>
                        </a:rPr>
                        <a:t>Україна</a:t>
                      </a:r>
                      <a:endParaRPr lang="uk-UA" sz="2400" dirty="0">
                        <a:effectLst/>
                      </a:endParaRPr>
                    </a:p>
                    <a:p>
                      <a:pPr marL="1778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Італія                     </a:t>
                      </a:r>
                      <a:r>
                        <a:rPr lang="uk-UA" sz="2400" dirty="0" smtClean="0">
                          <a:effectLst/>
                        </a:rPr>
                        <a:t>Куба</a:t>
                      </a:r>
                      <a:endParaRPr lang="uk-UA" sz="2400" dirty="0">
                        <a:effectLst/>
                      </a:endParaRPr>
                    </a:p>
                    <a:p>
                      <a:pPr marL="1778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Франція                </a:t>
                      </a:r>
                      <a:r>
                        <a:rPr lang="uk-UA" sz="2400" dirty="0" smtClean="0">
                          <a:effectLst/>
                        </a:rPr>
                        <a:t>Англія</a:t>
                      </a:r>
                      <a:endParaRPr lang="uk-UA" sz="2400" dirty="0">
                        <a:effectLst/>
                      </a:endParaRPr>
                    </a:p>
                    <a:p>
                      <a:pPr marL="1778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Польща                 </a:t>
                      </a:r>
                      <a:r>
                        <a:rPr lang="uk-UA" sz="2400" dirty="0" smtClean="0">
                          <a:effectLst/>
                        </a:rPr>
                        <a:t>Фінляндія</a:t>
                      </a:r>
                      <a:endParaRPr lang="uk-UA" sz="2400" dirty="0">
                        <a:effectLst/>
                      </a:endParaRPr>
                    </a:p>
                    <a:p>
                      <a:pPr marL="1778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2400" dirty="0">
                          <a:effectLst/>
                        </a:rPr>
                        <a:t>Країни Африки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20" marR="8022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0"/>
            <a:ext cx="5735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683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  <a:effectLst/>
              </a:rPr>
              <a:t>Гра «Викресли зайве»</a:t>
            </a:r>
            <a:endParaRPr lang="uk-UA" sz="4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99" y="0"/>
            <a:ext cx="1000132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83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3200" b="1" dirty="0" smtClean="0">
                <a:solidFill>
                  <a:srgbClr val="FFFF00"/>
                </a:solidFill>
                <a:effectLst/>
              </a:rPr>
              <a:t>Історія створення повісті “ Старий і </a:t>
            </a:r>
            <a:r>
              <a:rPr lang="uk-UA" sz="3200" b="1" dirty="0" err="1" smtClean="0">
                <a:solidFill>
                  <a:srgbClr val="FFFF00"/>
                </a:solidFill>
                <a:effectLst/>
              </a:rPr>
              <a:t>море”</a:t>
            </a:r>
            <a:endParaRPr lang="uk-UA" sz="32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20" y="714356"/>
            <a:ext cx="8572559" cy="189865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основу оповіді покладено  реальний випадок із життя кубинця, який близько 80 днів рибалив біля берегів Гавани. Йому пощастило піймати гігантську рибину, але так і не вдалося доставити її до берега. Здобич розшматували акули. Цю історію Хемінгуей наситив новими деталями, збагатив глибоким життєвим і філософським змістом.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5720" y="5786454"/>
            <a:ext cx="8572559" cy="89851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Повість була надрукована 1952р. на сторінках журналу “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”. Тираж у 5,5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був розпроданий за 48 годин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img0.liveinternet.ru/images/attach/c/2/72/670/72670460_star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4322366" cy="3133716"/>
          </a:xfrm>
          <a:prstGeom prst="rect">
            <a:avLst/>
          </a:prstGeom>
          <a:noFill/>
        </p:spPr>
      </p:pic>
      <p:pic>
        <p:nvPicPr>
          <p:cNvPr id="25606" name="Picture 6" descr="http://school.xvatit.com/images/0/07/T57st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2643182"/>
            <a:ext cx="4214843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593803"/>
              </p:ext>
            </p:extLst>
          </p:nvPr>
        </p:nvGraphicFramePr>
        <p:xfrm>
          <a:off x="179513" y="806746"/>
          <a:ext cx="8712968" cy="6006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310"/>
                <a:gridCol w="420538"/>
                <a:gridCol w="4217120"/>
              </a:tblGrid>
              <a:tr h="331854">
                <a:tc>
                  <a:txBody>
                    <a:bodyPr/>
                    <a:lstStyle/>
                    <a:p>
                      <a:pPr marL="182563" indent="-4763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І група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1778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ІІ група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</a:tr>
              <a:tr h="1293060">
                <a:tc>
                  <a:txBody>
                    <a:bodyPr/>
                    <a:lstStyle/>
                    <a:p>
                      <a:pPr marL="8890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i="1" dirty="0">
                          <a:effectLst/>
                        </a:rPr>
                        <a:t>Називає основні події твору:</a:t>
                      </a:r>
                      <a:endParaRPr lang="uk-U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 anchor="ctr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i="1" dirty="0">
                          <a:effectLst/>
                        </a:rPr>
                        <a:t>Називає відповідне смислове значення подій твору в реальному житті</a:t>
                      </a:r>
                      <a:endParaRPr lang="uk-U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 anchor="ctr"/>
                </a:tc>
              </a:tr>
              <a:tr h="995560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1. Старий 84 дні підряд не може зловити рибу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–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1.  Принизливе становище людини-невдахи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</a:tr>
              <a:tr h="663708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2. Старий у морі прагне спіймати рибу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>
                          <a:effectLst/>
                        </a:rPr>
                        <a:t>–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2. Пошук людиною удачі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</a:tr>
              <a:tr h="1293060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3. Старий зловив рибу і три дні намагається  її втримати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>
                          <a:effectLst/>
                        </a:rPr>
                        <a:t>–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3. Перемогу важко здобути, а ще важче її втримати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</a:tr>
              <a:tr h="1327414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4.  Старий повертається додому як переможець чи переможений?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>
                          <a:effectLst/>
                        </a:rPr>
                        <a:t>–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uk-UA" sz="1600" dirty="0">
                          <a:effectLst/>
                        </a:rPr>
                        <a:t>4.  Філософія здобутків і втрат людини. Повернення статусу успішної людини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355976" y="178592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355976" y="292893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55976" y="378619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4572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64853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-178951"/>
            <a:ext cx="8201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683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4000" b="1" dirty="0" smtClean="0">
                <a:solidFill>
                  <a:srgbClr val="FFFF00"/>
                </a:solidFill>
              </a:rPr>
              <a:t>Сюжет повісті «Старий і море»</a:t>
            </a:r>
            <a:endParaRPr lang="uk-UA" sz="4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veragehr.com/wp-content/uploads/2012/09/Iceberg1.jpg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tretch>
            <a:fillRect/>
          </a:stretch>
        </p:blipFill>
        <p:spPr bwMode="auto">
          <a:xfrm>
            <a:off x="714348" y="1142984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94284"/>
            <a:ext cx="67866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400" b="1" dirty="0" err="1" smtClean="0">
                <a:solidFill>
                  <a:srgbClr val="FFFF00"/>
                </a:solidFill>
                <a:effectLst/>
              </a:rPr>
              <a:t>“Велич</a:t>
            </a:r>
            <a:r>
              <a:rPr lang="uk-UA" sz="2400" b="1" dirty="0" smtClean="0">
                <a:solidFill>
                  <a:srgbClr val="FFFF00"/>
                </a:solidFill>
                <a:effectLst/>
              </a:rPr>
              <a:t> руху  айсберга в тому, що він лише на одну восьму здіймається над </a:t>
            </a:r>
            <a:r>
              <a:rPr lang="uk-UA" sz="2400" b="1" dirty="0" err="1" smtClean="0">
                <a:solidFill>
                  <a:srgbClr val="FFFF00"/>
                </a:solidFill>
                <a:effectLst/>
              </a:rPr>
              <a:t>водою”</a:t>
            </a:r>
            <a:endParaRPr lang="uk-UA" sz="2400" b="1" dirty="0" smtClean="0">
              <a:solidFill>
                <a:srgbClr val="FFFF00"/>
              </a:solidFill>
              <a:effectLst/>
            </a:endParaRPr>
          </a:p>
          <a:p>
            <a:pPr marL="88900" algn="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sz="2000" b="1" dirty="0" smtClean="0">
                <a:solidFill>
                  <a:srgbClr val="FFFF00"/>
                </a:solidFill>
              </a:rPr>
              <a:t>Е. Хемінгуей</a:t>
            </a:r>
            <a:endParaRPr lang="uk-UA" sz="20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53331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spcAft>
                <a:spcPts val="0"/>
              </a:spcAft>
              <a:tabLst>
                <a:tab pos="4143375" algn="l"/>
              </a:tabLst>
            </a:pPr>
            <a:r>
              <a:rPr lang="uk-UA" sz="2000" b="1" dirty="0" smtClean="0">
                <a:solidFill>
                  <a:schemeClr val="bg1"/>
                </a:solidFill>
              </a:rPr>
              <a:t>Сюжет – поєдинок Сантьяго з рибиною</a:t>
            </a:r>
            <a:endParaRPr lang="uk-UA" sz="2000" b="1" dirty="0" smtClean="0">
              <a:solidFill>
                <a:schemeClr val="bg1"/>
              </a:soli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28794" y="2285992"/>
            <a:ext cx="5643602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2357422" y="1142984"/>
            <a:ext cx="4214842" cy="6215106"/>
          </a:xfrm>
          <a:prstGeom prst="arc">
            <a:avLst>
              <a:gd name="adj1" fmla="val 10864871"/>
              <a:gd name="adj2" fmla="val 2143413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357298"/>
            <a:ext cx="7858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lnSpc>
                <a:spcPct val="150000"/>
              </a:lnSpc>
              <a:spcAft>
                <a:spcPts val="0"/>
              </a:spcAft>
              <a:tabLst>
                <a:tab pos="4143375" algn="l"/>
              </a:tabLst>
            </a:pPr>
            <a:r>
              <a:rPr lang="uk-UA" b="1" dirty="0" smtClean="0">
                <a:solidFill>
                  <a:srgbClr val="111111"/>
                </a:solidFill>
                <a:effectLst/>
                <a:latin typeface="Arial" pitchFamily="34" charset="0"/>
                <a:cs typeface="Arial" pitchFamily="34" charset="0"/>
              </a:rPr>
              <a:t>1/8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57488" y="1643050"/>
            <a:ext cx="285752" cy="71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14678" y="2357430"/>
            <a:ext cx="30003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  <a:effectLst/>
              </a:rPr>
              <a:t>Підтекст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Притча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  <a:effectLst/>
              </a:rPr>
              <a:t>— Символи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Образи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Філософія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Проблематика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Лейтмотив</a:t>
            </a:r>
          </a:p>
          <a:p>
            <a:pPr marL="88900">
              <a:spcAft>
                <a:spcPts val="0"/>
              </a:spcAft>
              <a:tabLst>
                <a:tab pos="4143375" algn="l"/>
              </a:tabLst>
            </a:pPr>
            <a:r>
              <a:rPr lang="uk-UA" sz="2500" b="1" dirty="0" smtClean="0">
                <a:solidFill>
                  <a:schemeClr val="bg1"/>
                </a:solidFill>
              </a:rPr>
              <a:t>— Пафос </a:t>
            </a:r>
            <a:endParaRPr lang="uk-UA" sz="2500" b="1" dirty="0" smtClean="0">
              <a:solidFill>
                <a:schemeClr val="bg1"/>
              </a:solidFill>
              <a:effectLst/>
            </a:endParaRPr>
          </a:p>
          <a:p>
            <a:pPr marL="88900" algn="ctr">
              <a:spcAft>
                <a:spcPts val="0"/>
              </a:spcAft>
              <a:tabLst>
                <a:tab pos="4143375" algn="l"/>
              </a:tabLst>
            </a:pPr>
            <a:endParaRPr lang="uk-UA" b="1" dirty="0" smtClean="0">
              <a:solidFill>
                <a:srgbClr val="111111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00063" y="1458913"/>
            <a:ext cx="7772400" cy="1898650"/>
          </a:xfrm>
        </p:spPr>
        <p:txBody>
          <a:bodyPr>
            <a:normAutofit/>
          </a:bodyPr>
          <a:lstStyle/>
          <a:p>
            <a:pPr algn="l"/>
            <a:r>
              <a:rPr lang="uk-UA" sz="2400" dirty="0">
                <a:solidFill>
                  <a:schemeClr val="tx1"/>
                </a:solidFill>
                <a:effectLst/>
              </a:rPr>
              <a:t>Аналізувати зміст нижньої частини «айсберга»  (підтекст): визначити проблеми твору, символи і їх значення, характеризувати героїв </a:t>
            </a:r>
            <a:r>
              <a:rPr lang="uk-UA" sz="2400" dirty="0" smtClean="0">
                <a:solidFill>
                  <a:schemeClr val="tx1"/>
                </a:solidFill>
                <a:effectLst/>
              </a:rPr>
              <a:t>повісті. </a:t>
            </a:r>
            <a:br>
              <a:rPr lang="uk-UA" sz="2400" dirty="0" smtClean="0">
                <a:solidFill>
                  <a:schemeClr val="tx1"/>
                </a:solidFill>
                <a:effectLst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</a:rPr>
              <a:t>Індивідуальне </a:t>
            </a:r>
            <a:r>
              <a:rPr lang="uk-UA" sz="2400" dirty="0">
                <a:solidFill>
                  <a:schemeClr val="tx1"/>
                </a:solidFill>
                <a:effectLst/>
              </a:rPr>
              <a:t>завдання: пояснити філософський зміст і </a:t>
            </a:r>
            <a:r>
              <a:rPr lang="uk-UA" sz="2400" dirty="0" err="1">
                <a:solidFill>
                  <a:schemeClr val="tx1"/>
                </a:solidFill>
                <a:effectLst/>
              </a:rPr>
              <a:t>притчевий</a:t>
            </a:r>
            <a:r>
              <a:rPr lang="uk-UA" sz="2400" dirty="0">
                <a:solidFill>
                  <a:schemeClr val="tx1"/>
                </a:solidFill>
                <a:effectLst/>
              </a:rPr>
              <a:t> характер повісті «Старий і море».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821537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Домашнє завдання</a:t>
            </a:r>
          </a:p>
        </p:txBody>
      </p:sp>
      <p:pic>
        <p:nvPicPr>
          <p:cNvPr id="10244" name="Picture 4" descr="D:\Imena\мама\презентація\a0170afb349b copy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550" y="3286293"/>
            <a:ext cx="4896544" cy="33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imagestock\marriage\Зразки запрошень\bfd00f96dd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48611">
            <a:off x="2453497" y="3629405"/>
            <a:ext cx="717657" cy="29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9243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86512" y="4581128"/>
            <a:ext cx="271464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Людину не можна вбити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3286124"/>
            <a:ext cx="271464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 природу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928802"/>
            <a:ext cx="271464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оптимістом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4581128"/>
            <a:ext cx="271464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Умій постояти за себе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140968"/>
            <a:ext cx="2714644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Месседж від</a:t>
            </a:r>
          </a:p>
          <a:p>
            <a:pPr algn="ctr">
              <a:defRPr/>
            </a:pPr>
            <a:r>
              <a:rPr lang="uk-UA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Хемінгуея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8921" y="1928802"/>
            <a:ext cx="2893239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 — це частинка світу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581128"/>
            <a:ext cx="271464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Кодекс честі — вічний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3286124"/>
            <a:ext cx="271464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 війні!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928802"/>
            <a:ext cx="271464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будь байдужим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Прямая со стрелкой 11"/>
          <p:cNvCxnSpPr>
            <a:stCxn id="7" idx="0"/>
            <a:endCxn id="8" idx="2"/>
          </p:cNvCxnSpPr>
          <p:nvPr/>
        </p:nvCxnSpPr>
        <p:spPr>
          <a:xfrm flipH="1" flipV="1">
            <a:off x="4565541" y="2357430"/>
            <a:ext cx="6459" cy="783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6" idx="0"/>
          </p:cNvCxnSpPr>
          <p:nvPr/>
        </p:nvCxnSpPr>
        <p:spPr>
          <a:xfrm>
            <a:off x="4572000" y="39330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3"/>
            <a:endCxn id="5" idx="1"/>
          </p:cNvCxnSpPr>
          <p:nvPr/>
        </p:nvCxnSpPr>
        <p:spPr>
          <a:xfrm flipV="1">
            <a:off x="5929322" y="2143116"/>
            <a:ext cx="357190" cy="1393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4" idx="1"/>
          </p:cNvCxnSpPr>
          <p:nvPr/>
        </p:nvCxnSpPr>
        <p:spPr>
          <a:xfrm flipV="1">
            <a:off x="5929322" y="3500438"/>
            <a:ext cx="357190" cy="36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3" idx="1"/>
          </p:cNvCxnSpPr>
          <p:nvPr/>
        </p:nvCxnSpPr>
        <p:spPr>
          <a:xfrm>
            <a:off x="5929322" y="3537012"/>
            <a:ext cx="357190" cy="132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1"/>
            <a:endCxn id="11" idx="3"/>
          </p:cNvCxnSpPr>
          <p:nvPr/>
        </p:nvCxnSpPr>
        <p:spPr>
          <a:xfrm flipH="1" flipV="1">
            <a:off x="2928926" y="2143116"/>
            <a:ext cx="285752" cy="1393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  <a:endCxn id="10" idx="3"/>
          </p:cNvCxnSpPr>
          <p:nvPr/>
        </p:nvCxnSpPr>
        <p:spPr>
          <a:xfrm flipH="1" flipV="1">
            <a:off x="2857488" y="3500438"/>
            <a:ext cx="357190" cy="36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1"/>
            <a:endCxn id="9" idx="3"/>
          </p:cNvCxnSpPr>
          <p:nvPr/>
        </p:nvCxnSpPr>
        <p:spPr>
          <a:xfrm flipH="1">
            <a:off x="2857488" y="3537012"/>
            <a:ext cx="357190" cy="132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3515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2419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2419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2419SlideId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1920176SlideId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1920176SlideId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1920176SlideId26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451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Світ — чудове місце, гідне того, щоб за нього боротися</vt:lpstr>
      <vt:lpstr>відомий американський письменник, журналіст, лауреат Нобелівської премії</vt:lpstr>
      <vt:lpstr>Слайд 3</vt:lpstr>
      <vt:lpstr>Слайд 4</vt:lpstr>
      <vt:lpstr>Слайд 5</vt:lpstr>
      <vt:lpstr>Слайд 6</vt:lpstr>
      <vt:lpstr>Слайд 7</vt:lpstr>
      <vt:lpstr>Аналізувати зміст нижньої частини «айсберга»  (підтекст): визначити проблеми твору, символи і їх значення, характеризувати героїв повісті.  Індивідуальне завдання: пояснити філософський зміст і притчевий характер повісті «Старий і море».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User</cp:lastModifiedBy>
  <cp:revision>49</cp:revision>
  <dcterms:created xsi:type="dcterms:W3CDTF">2012-11-24T13:45:29Z</dcterms:created>
  <dcterms:modified xsi:type="dcterms:W3CDTF">2012-11-27T20:20:03Z</dcterms:modified>
</cp:coreProperties>
</file>