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4B00"/>
    <a:srgbClr val="78B832"/>
    <a:srgbClr val="FFFF99"/>
    <a:srgbClr val="CC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4BFE-4F62-49C4-AC0E-98EFBC35F315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06D8-AB33-4F12-9C90-3319F2416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52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4BFE-4F62-49C4-AC0E-98EFBC35F315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06D8-AB33-4F12-9C90-3319F2416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4051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4BFE-4F62-49C4-AC0E-98EFBC35F315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06D8-AB33-4F12-9C90-3319F2416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3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4BFE-4F62-49C4-AC0E-98EFBC35F315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06D8-AB33-4F12-9C90-3319F2416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383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4BFE-4F62-49C4-AC0E-98EFBC35F315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06D8-AB33-4F12-9C90-3319F2416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3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4BFE-4F62-49C4-AC0E-98EFBC35F315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06D8-AB33-4F12-9C90-3319F2416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02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4BFE-4F62-49C4-AC0E-98EFBC35F315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06D8-AB33-4F12-9C90-3319F2416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7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4BFE-4F62-49C4-AC0E-98EFBC35F315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06D8-AB33-4F12-9C90-3319F2416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114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4BFE-4F62-49C4-AC0E-98EFBC35F315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06D8-AB33-4F12-9C90-3319F2416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65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4BFE-4F62-49C4-AC0E-98EFBC35F315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06D8-AB33-4F12-9C90-3319F2416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926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44BFE-4F62-49C4-AC0E-98EFBC35F315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106D8-AB33-4F12-9C90-3319F2416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579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44BFE-4F62-49C4-AC0E-98EFBC35F315}" type="datetimeFigureOut">
              <a:rPr lang="ru-RU" smtClean="0"/>
              <a:t>18.03.2014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106D8-AB33-4F12-9C90-3319F24162D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43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Творчий шлях </a:t>
            </a:r>
            <a:r>
              <a:rPr lang="uk-UA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олта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Вітмена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09" y="1988840"/>
            <a:ext cx="5701248" cy="4275936"/>
          </a:xfrm>
          <a:prstGeom prst="rect">
            <a:avLst/>
          </a:prstGeom>
          <a:ln w="76200" cap="sq" cmpd="thickThin">
            <a:solidFill>
              <a:srgbClr val="B04B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374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84784"/>
            <a:ext cx="3456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Минуло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чимало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перш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трави»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знайшло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шанувальників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перш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новаторські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пошуки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Волта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Вітмена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зрозуміли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читачі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Визнання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прийшло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відразу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тому,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погляди 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значно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відрізнялись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поглядів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сучасників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75"/>
          <a:stretch/>
        </p:blipFill>
        <p:spPr>
          <a:xfrm>
            <a:off x="4211960" y="398628"/>
            <a:ext cx="4124812" cy="58481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420495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620688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Волт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Вітмен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називав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своїм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учителем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філософа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поета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безумовного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лідера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трансценденталістів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Ральфа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Емерсона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виголосив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найважливіші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розуміння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Вітмена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тези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«Природа —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символ духу», «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Творення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краси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є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b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724129" y="2690831"/>
            <a:ext cx="2964584" cy="3846766"/>
            <a:chOff x="5707714" y="2606461"/>
            <a:chExt cx="2964584" cy="3846766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7714" y="2606461"/>
              <a:ext cx="2964584" cy="3846766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276198" y="5979167"/>
              <a:ext cx="18604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Ральф</a:t>
              </a:r>
              <a:r>
                <a:rPr lang="uk-UA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Емерсон</a:t>
              </a:r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00854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2714" y="3356992"/>
            <a:ext cx="50405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Волт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Вітмен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творить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поетичний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всесвіт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перемагає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гармонія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поетичні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прості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 сама природа, і разом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багатовимірні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таємничі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 прояви духу.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образи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переважають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Поемі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себе».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простих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звичних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речах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Вітмен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побачив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прояви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вічного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прекрасного,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всесвітнього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особистого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92696"/>
            <a:ext cx="3779912" cy="5651155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28434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8B832"/>
            </a:gs>
            <a:gs pos="39999">
              <a:srgbClr val="CCFF66"/>
            </a:gs>
            <a:gs pos="75000">
              <a:srgbClr val="FFFF99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707904" y="36474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Поет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закликає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подивитися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новими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очима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безпосередньої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чистої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Згадаймо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принесла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повні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пригорщі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трави й запитала: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трава?»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відповісти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поет?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прапор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моїх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почуттів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кольору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надії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хусточка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яку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подарував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людині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згадку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Бог. 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трава сама є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дитина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немовля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землі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692696"/>
            <a:ext cx="3168352" cy="44583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12976"/>
            <a:ext cx="5115882" cy="341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93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1845" y="1196750"/>
            <a:ext cx="3456384" cy="4524315"/>
          </a:xfrm>
          <a:prstGeom prst="rect">
            <a:avLst/>
          </a:prstGeom>
          <a:solidFill>
            <a:schemeClr val="bg1">
              <a:lumMod val="75000"/>
              <a:alpha val="69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Новаторство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Вітмена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полягає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в тому,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що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він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створює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низку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конкретних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яскравих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образів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які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поступово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розкривають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сутність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життя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.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Ці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особливості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вітменівської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поезії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потребували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від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читача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розмірковувати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співчувати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,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розуміти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поета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.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Це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залучення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читача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до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творчої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співпраці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—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ще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одна з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новаторських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ідей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поезії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 </a:t>
            </a:r>
            <a:r>
              <a:rPr lang="ru-RU" sz="2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Вітмена</a:t>
            </a:r>
            <a:r>
              <a:rPr lang="ru-RU" sz="2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corCTT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48207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789040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Новаторські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пошуки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Волта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Вітмена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відкрили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можливості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верлібр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дав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поштовх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нових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прийомів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віршування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Новітність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тематики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змінила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сутність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поетичне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і «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непоетичне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Емоційна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духовна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наснага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образів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дала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читачеві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творчої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співпраці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поетом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6866">
            <a:off x="3980067" y="3728234"/>
            <a:ext cx="3850771" cy="1803812"/>
          </a:xfrm>
          <a:prstGeom prst="rect">
            <a:avLst/>
          </a:prstGeom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4111943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260648"/>
            <a:ext cx="4454624" cy="626431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11560" y="620688"/>
            <a:ext cx="33843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Волт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Вітмен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народився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31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травня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1819 року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фермерській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родині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Лонг-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Айленді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пустельному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пагорбистому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острові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де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просякнуте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солоним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диханням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океану,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людини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охоплював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два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безмежжя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неба й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водної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стихії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979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369">
            <a:off x="384040" y="1725483"/>
            <a:ext cx="7247620" cy="40611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531385" y="188640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Вітмен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самоуком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цікавлять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давні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цивілізації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міфології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релігії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часто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відвідує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нью-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йоркський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Єгипетський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музей,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читає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етнографії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засвоюючи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погляд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історичний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розвиток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людства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як на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єдиний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своїй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різноманітності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потік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плине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темряви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століть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сучасності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і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далі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майбутнє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5639">
            <a:off x="5384218" y="3840769"/>
            <a:ext cx="3281935" cy="2461451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44420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19872" y="548680"/>
            <a:ext cx="4968552" cy="1631216"/>
          </a:xfrm>
          <a:prstGeom prst="rect">
            <a:avLst/>
          </a:prstGeom>
          <a:solidFill>
            <a:schemeClr val="accent1">
              <a:alpha val="87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1855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36-річний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Волт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Вітмен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бруклінській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друкарні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сам набрав і сам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надрукував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невелику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книжку у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дев’яносто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п’ять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сторінок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Мала вона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назву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Листя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трави» і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містила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12 поем і </a:t>
            </a:r>
            <a:r>
              <a:rPr lang="ru-RU" sz="2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віршів</a:t>
            </a:r>
            <a:r>
              <a: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2602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3928" y="3789040"/>
            <a:ext cx="4572000" cy="2585323"/>
          </a:xfrm>
          <a:prstGeom prst="rect">
            <a:avLst/>
          </a:prstGeom>
          <a:solidFill>
            <a:schemeClr val="accent2">
              <a:lumMod val="50000"/>
              <a:alpha val="64000"/>
            </a:schemeClr>
          </a:solidFill>
        </p:spPr>
        <p:txBody>
          <a:bodyPr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Ні</a:t>
            </a:r>
            <a:r>
              <a:rPr lang="ru-RU" dirty="0">
                <a:solidFill>
                  <a:schemeClr val="bg1"/>
                </a:solidFill>
              </a:rPr>
              <a:t> сам автор, </a:t>
            </a:r>
            <a:r>
              <a:rPr lang="ru-RU" dirty="0" err="1">
                <a:solidFill>
                  <a:schemeClr val="bg1"/>
                </a:solidFill>
              </a:rPr>
              <a:t>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читачі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ні</a:t>
            </a:r>
            <a:r>
              <a:rPr lang="ru-RU" dirty="0">
                <a:solidFill>
                  <a:schemeClr val="bg1"/>
                </a:solidFill>
              </a:rPr>
              <a:t> критики не знали,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судилося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цій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збірці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закласти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підвалини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нової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американської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поезії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витримає</a:t>
            </a:r>
            <a:r>
              <a:rPr lang="ru-RU" dirty="0">
                <a:solidFill>
                  <a:schemeClr val="bg1"/>
                </a:solidFill>
              </a:rPr>
              <a:t> вона </a:t>
            </a:r>
            <a:r>
              <a:rPr lang="ru-RU" dirty="0" err="1">
                <a:solidFill>
                  <a:schemeClr val="bg1"/>
                </a:solidFill>
              </a:rPr>
              <a:t>випробування</a:t>
            </a:r>
            <a:r>
              <a:rPr lang="ru-RU" dirty="0">
                <a:solidFill>
                  <a:schemeClr val="bg1"/>
                </a:solidFill>
              </a:rPr>
              <a:t> роками,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і в ХХ </a:t>
            </a:r>
            <a:r>
              <a:rPr lang="ru-RU" dirty="0" err="1">
                <a:solidFill>
                  <a:schemeClr val="bg1"/>
                </a:solidFill>
              </a:rPr>
              <a:t>столітті</a:t>
            </a:r>
            <a:r>
              <a:rPr lang="ru-RU" dirty="0">
                <a:solidFill>
                  <a:schemeClr val="bg1"/>
                </a:solidFill>
              </a:rPr>
              <a:t> вона </a:t>
            </a:r>
            <a:r>
              <a:rPr lang="ru-RU" dirty="0" err="1">
                <a:solidFill>
                  <a:schemeClr val="bg1"/>
                </a:solidFill>
              </a:rPr>
              <a:t>матиме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значний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</a:t>
            </a:r>
            <a:r>
              <a:rPr lang="ru-RU" dirty="0">
                <a:solidFill>
                  <a:schemeClr val="bg1"/>
                </a:solidFill>
              </a:rPr>
              <a:t> на </a:t>
            </a:r>
            <a:r>
              <a:rPr lang="ru-RU" dirty="0" err="1">
                <a:solidFill>
                  <a:schemeClr val="bg1"/>
                </a:solidFill>
              </a:rPr>
              <a:t>творчість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багатьох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поетів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різних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країнах</a:t>
            </a:r>
            <a:r>
              <a:rPr lang="ru-RU" dirty="0">
                <a:solidFill>
                  <a:schemeClr val="bg1"/>
                </a:solidFill>
              </a:rPr>
              <a:t>. А </a:t>
            </a:r>
            <a:r>
              <a:rPr lang="ru-RU" dirty="0" err="1">
                <a:solidFill>
                  <a:schemeClr val="bg1"/>
                </a:solidFill>
              </a:rPr>
              <a:t>тоді</a:t>
            </a:r>
            <a:r>
              <a:rPr lang="ru-RU" dirty="0">
                <a:solidFill>
                  <a:schemeClr val="bg1"/>
                </a:solidFill>
              </a:rPr>
              <a:t>, у 1855 </a:t>
            </a:r>
            <a:r>
              <a:rPr lang="ru-RU" dirty="0" err="1">
                <a:solidFill>
                  <a:schemeClr val="bg1"/>
                </a:solidFill>
              </a:rPr>
              <a:t>році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збірка</a:t>
            </a:r>
            <a:r>
              <a:rPr lang="ru-RU" dirty="0">
                <a:solidFill>
                  <a:schemeClr val="bg1"/>
                </a:solidFill>
              </a:rPr>
              <a:t> не мала широкого </a:t>
            </a:r>
            <a:r>
              <a:rPr lang="ru-RU" dirty="0" err="1">
                <a:solidFill>
                  <a:schemeClr val="bg1"/>
                </a:solidFill>
              </a:rPr>
              <a:t>розголосу</a:t>
            </a:r>
            <a:r>
              <a:rPr lang="ru-RU" dirty="0">
                <a:solidFill>
                  <a:schemeClr val="bg1"/>
                </a:solidFill>
              </a:rPr>
              <a:t>, не </a:t>
            </a:r>
            <a:r>
              <a:rPr lang="ru-RU" dirty="0" err="1">
                <a:solidFill>
                  <a:schemeClr val="bg1"/>
                </a:solidFill>
              </a:rPr>
              <a:t>зрозуміли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її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знавці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мистецтва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читачі</a:t>
            </a:r>
            <a:r>
              <a:rPr lang="ru-RU" dirty="0">
                <a:solidFill>
                  <a:schemeClr val="bg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59348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548680"/>
            <a:ext cx="6768752" cy="1938992"/>
          </a:xfrm>
          <a:prstGeom prst="rect">
            <a:avLst/>
          </a:prstGeom>
          <a:solidFill>
            <a:schemeClr val="bg1">
              <a:alpha val="63000"/>
            </a:schemeClr>
          </a:solidFill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зацікавившись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зовнішньою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формою,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починаєш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читати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то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дивуєшся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автор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зовсім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дотримувався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традиційного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віршування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Слова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лягають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вільно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невимушено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ритм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створюється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одним рядком, 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накреслюється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поступово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рядка до рядка,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іноді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змінюючись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перериваючись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54580">
            <a:off x="4734394" y="3848076"/>
            <a:ext cx="3737031" cy="2331907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62497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63888" y="385335"/>
            <a:ext cx="500404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Такий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розкутий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вільний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вірш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народжений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новим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змістом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таким самим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вільним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розкутим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Поезія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Вітмена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змінювала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існуюче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на той час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уявлення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поетичне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«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непоетичне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Своє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поетичне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гасло поет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висловив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так: «Все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приймаю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кидаю,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нікому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не дам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переваги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82063"/>
            <a:ext cx="2448272" cy="391566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99" y="836712"/>
            <a:ext cx="2862213" cy="42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34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55776" y="332656"/>
            <a:ext cx="60841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Вітмена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напрочуд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сповідальні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відверті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поет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ніби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прагне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подолати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відстань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між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реальністю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відображенням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поезії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Усе,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спостерігає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поет,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має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право бути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Поезією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все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прояви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2840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412776"/>
            <a:ext cx="3384376" cy="4370427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Вірші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Вітмена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звернені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до кожного, поет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відчуває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себе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часткою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людської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спільноти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самобутнім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голосом: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Перший,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хто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зустрінеться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на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моєму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шляху,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</a:b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Якщо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,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проходячи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повз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мене,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</a:b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захочеш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заговорити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до мене,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</a:b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то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чого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б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тобі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заговорити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до мене?</a:t>
            </a:r>
            <a:b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</a:br>
            <a:r>
              <a:rPr lang="ru-RU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Чому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б і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мені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не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розпочати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розмову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nabelle" pitchFamily="66" charset="0"/>
              </a:rPr>
              <a:t> з тобою?</a:t>
            </a:r>
          </a:p>
        </p:txBody>
      </p:sp>
    </p:spTree>
    <p:extLst>
      <p:ext uri="{BB962C8B-B14F-4D97-AF65-F5344CB8AC3E}">
        <p14:creationId xmlns:p14="http://schemas.microsoft.com/office/powerpoint/2010/main" val="1030875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669</Words>
  <Application>Microsoft Office PowerPoint</Application>
  <PresentationFormat>Экран (4:3)</PresentationFormat>
  <Paragraphs>16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Творчий шлях Волта Вітмена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Творчий шлях Уолта Вітмена</dc:title>
  <dc:creator>Natasha</dc:creator>
  <cp:lastModifiedBy>Natasha</cp:lastModifiedBy>
  <cp:revision>18</cp:revision>
  <dcterms:created xsi:type="dcterms:W3CDTF">2014-03-18T18:03:51Z</dcterms:created>
  <dcterms:modified xsi:type="dcterms:W3CDTF">2014-03-18T20:29:49Z</dcterms:modified>
</cp:coreProperties>
</file>